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01" r:id="rId3"/>
    <p:sldId id="308" r:id="rId4"/>
    <p:sldId id="310" r:id="rId5"/>
    <p:sldId id="309" r:id="rId6"/>
    <p:sldId id="307" r:id="rId7"/>
    <p:sldId id="312" r:id="rId8"/>
    <p:sldId id="313" r:id="rId9"/>
    <p:sldId id="259" r:id="rId10"/>
    <p:sldId id="306" r:id="rId11"/>
    <p:sldId id="273" r:id="rId12"/>
    <p:sldId id="305" r:id="rId13"/>
    <p:sldId id="311" r:id="rId14"/>
    <p:sldId id="314" r:id="rId15"/>
    <p:sldId id="31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69D6A97-CC1D-4532-953E-9CE67022981B}"/>
              </a:ext>
            </a:extLst>
          </p:cNvPr>
          <p:cNvCxnSpPr/>
          <p:nvPr/>
        </p:nvCxnSpPr>
        <p:spPr>
          <a:xfrm>
            <a:off x="1951567" y="3549650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13DA346-F015-427F-BF7F-C579DF9A4BB9}"/>
              </a:ext>
            </a:extLst>
          </p:cNvPr>
          <p:cNvCxnSpPr/>
          <p:nvPr/>
        </p:nvCxnSpPr>
        <p:spPr>
          <a:xfrm>
            <a:off x="6278033" y="3549650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89D60208-1D48-43C2-8FD6-D7F8CB15F621}"/>
              </a:ext>
            </a:extLst>
          </p:cNvPr>
          <p:cNvSpPr/>
          <p:nvPr/>
        </p:nvSpPr>
        <p:spPr>
          <a:xfrm>
            <a:off x="6053667" y="3525839"/>
            <a:ext cx="61384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09600" y="3699804"/>
            <a:ext cx="110744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609600" y="1433732"/>
            <a:ext cx="110744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4">
            <a:extLst>
              <a:ext uri="{FF2B5EF4-FFF2-40B4-BE49-F238E27FC236}">
                <a16:creationId xmlns:a16="http://schemas.microsoft.com/office/drawing/2014/main" id="{5220E17A-9D75-4790-B8B5-217210FB5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5">
            <a:extLst>
              <a:ext uri="{FF2B5EF4-FFF2-40B4-BE49-F238E27FC236}">
                <a16:creationId xmlns:a16="http://schemas.microsoft.com/office/drawing/2014/main" id="{ABAEE6D1-527D-4519-9AD2-1C81D87916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B7D3A-3EDF-4512-B064-4ED5D5F0EB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16">
            <a:extLst>
              <a:ext uri="{FF2B5EF4-FFF2-40B4-BE49-F238E27FC236}">
                <a16:creationId xmlns:a16="http://schemas.microsoft.com/office/drawing/2014/main" id="{B19290F1-5077-4541-8741-78572C18516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373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AA72AF34-62D7-4BD9-AD2E-B5EB1925E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08BA1B81-97DD-4424-959C-8D6858972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7F3C1754-4B1A-4435-B95E-343212A76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D6AD9-AB7E-49A9-91AC-7E0F6E2D5D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5771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1C636F15-4DC3-4E88-9469-298863DFF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7F87E018-AFCB-4E07-B682-A856040C6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02D4E5C7-3E1E-4B03-8DD0-423353160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B3B5E-9FC5-4A45-8F90-B45C3799BA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0181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432BCBD5-16E6-490F-8300-364C07D09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2AEA3731-81E0-4D4C-90A7-2CF60C634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16DCD93D-4AB4-46CD-99AD-FD4883DAB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1A5F9-4B28-48A9-89B3-3887262C77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7010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EDDFA8E-A104-4759-B714-97E8EE939781}"/>
              </a:ext>
            </a:extLst>
          </p:cNvPr>
          <p:cNvCxnSpPr/>
          <p:nvPr/>
        </p:nvCxnSpPr>
        <p:spPr>
          <a:xfrm>
            <a:off x="914400" y="4916488"/>
            <a:ext cx="105664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5664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4958864"/>
            <a:ext cx="105664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D1C2E1C-D85F-4DCE-B7F7-752011063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C6ABB61-DA0A-4F23-BC01-C960C0C82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D42C09F-E73C-4895-9568-DBB4E49F0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3867F-8DBD-483D-A54B-0C4C31CDE5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4086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413248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413248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>
            <a:extLst>
              <a:ext uri="{FF2B5EF4-FFF2-40B4-BE49-F238E27FC236}">
                <a16:creationId xmlns:a16="http://schemas.microsoft.com/office/drawing/2014/main" id="{A6F8F96E-C08C-482C-995C-A74ED4FAF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72D1E848-AEA9-4F2E-9C90-B3E523161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>
            <a:extLst>
              <a:ext uri="{FF2B5EF4-FFF2-40B4-BE49-F238E27FC236}">
                <a16:creationId xmlns:a16="http://schemas.microsoft.com/office/drawing/2014/main" id="{814B3E7C-59EF-4173-B563-F2F7D87A6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E1466-0C44-498B-B0A8-58D8EE8EBA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0197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C1886B8-4501-4BAD-AF56-BDD9DC78C866}"/>
              </a:ext>
            </a:extLst>
          </p:cNvPr>
          <p:cNvCxnSpPr/>
          <p:nvPr/>
        </p:nvCxnSpPr>
        <p:spPr>
          <a:xfrm>
            <a:off x="751418" y="2179639"/>
            <a:ext cx="4997449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7A15E7A-D30C-408C-853A-C75534C7A03E}"/>
              </a:ext>
            </a:extLst>
          </p:cNvPr>
          <p:cNvCxnSpPr/>
          <p:nvPr/>
        </p:nvCxnSpPr>
        <p:spPr>
          <a:xfrm>
            <a:off x="6339418" y="2179639"/>
            <a:ext cx="499956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609600" y="2201896"/>
            <a:ext cx="5384800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6199717" y="2201896"/>
            <a:ext cx="5384800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6197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E8D5E3-437C-404B-8B3B-2243AC3140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71509-F33E-4442-A8E1-4D691BD48B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C925FAC7-BDF9-4965-9BD5-1FE066C9A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Date Placeholder 6">
            <a:extLst>
              <a:ext uri="{FF2B5EF4-FFF2-40B4-BE49-F238E27FC236}">
                <a16:creationId xmlns:a16="http://schemas.microsoft.com/office/drawing/2014/main" id="{B7B2500F-B079-4661-9D31-1F24B3BB826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413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3">
            <a:extLst>
              <a:ext uri="{FF2B5EF4-FFF2-40B4-BE49-F238E27FC236}">
                <a16:creationId xmlns:a16="http://schemas.microsoft.com/office/drawing/2014/main" id="{73C33C77-1A61-4673-8235-F172E63AB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9">
            <a:extLst>
              <a:ext uri="{FF2B5EF4-FFF2-40B4-BE49-F238E27FC236}">
                <a16:creationId xmlns:a16="http://schemas.microsoft.com/office/drawing/2014/main" id="{472D0D12-FDF2-4BA4-B721-0CA958C1F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>
            <a:extLst>
              <a:ext uri="{FF2B5EF4-FFF2-40B4-BE49-F238E27FC236}">
                <a16:creationId xmlns:a16="http://schemas.microsoft.com/office/drawing/2014/main" id="{2611A1F2-6C2A-4556-B613-F9DFB3F28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92055-EE66-464A-A20C-1560C9634F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5458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>
            <a:extLst>
              <a:ext uri="{FF2B5EF4-FFF2-40B4-BE49-F238E27FC236}">
                <a16:creationId xmlns:a16="http://schemas.microsoft.com/office/drawing/2014/main" id="{F10FAFFE-A7C8-4697-99E7-E0986E862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9">
            <a:extLst>
              <a:ext uri="{FF2B5EF4-FFF2-40B4-BE49-F238E27FC236}">
                <a16:creationId xmlns:a16="http://schemas.microsoft.com/office/drawing/2014/main" id="{737826BC-F87D-4ACB-9801-317C763E8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1">
            <a:extLst>
              <a:ext uri="{FF2B5EF4-FFF2-40B4-BE49-F238E27FC236}">
                <a16:creationId xmlns:a16="http://schemas.microsoft.com/office/drawing/2014/main" id="{DFE659F1-BAE1-43FC-9C95-193B9C382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67502-C9F2-412E-978C-755CD77FD0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8882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609600" y="457200"/>
            <a:ext cx="83312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42400" y="1600200"/>
            <a:ext cx="2645664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9042400" y="457200"/>
            <a:ext cx="26416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23">
            <a:extLst>
              <a:ext uri="{FF2B5EF4-FFF2-40B4-BE49-F238E27FC236}">
                <a16:creationId xmlns:a16="http://schemas.microsoft.com/office/drawing/2014/main" id="{281B5D5F-BA27-4E37-AABE-ED4C660EC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2213E52D-3C8C-4A30-96BD-92676A98D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>
            <a:extLst>
              <a:ext uri="{FF2B5EF4-FFF2-40B4-BE49-F238E27FC236}">
                <a16:creationId xmlns:a16="http://schemas.microsoft.com/office/drawing/2014/main" id="{6880E05F-7C2D-4333-A5FF-A7482572A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8A390-FEA0-40C1-BBFE-DE108C2F8E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6107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9200" y="457200"/>
            <a:ext cx="2743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457200"/>
            <a:ext cx="80264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9200" y="1600200"/>
            <a:ext cx="27432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23">
            <a:extLst>
              <a:ext uri="{FF2B5EF4-FFF2-40B4-BE49-F238E27FC236}">
                <a16:creationId xmlns:a16="http://schemas.microsoft.com/office/drawing/2014/main" id="{ADBEA0ED-EF0B-4A14-9F73-8F7073CDB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FAF75D85-96AE-4270-8F98-F9BDC523C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>
            <a:extLst>
              <a:ext uri="{FF2B5EF4-FFF2-40B4-BE49-F238E27FC236}">
                <a16:creationId xmlns:a16="http://schemas.microsoft.com/office/drawing/2014/main" id="{E45A2057-B055-4827-9778-6D9E549C2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C7C24-B265-4898-BFDC-B6B70F47FE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912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8">
            <a:extLst>
              <a:ext uri="{FF2B5EF4-FFF2-40B4-BE49-F238E27FC236}">
                <a16:creationId xmlns:a16="http://schemas.microsoft.com/office/drawing/2014/main" id="{F2DB7841-B68C-4FAC-8832-7C472B12735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447800"/>
            <a:ext cx="109728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4" name="Date Placeholder 23">
            <a:extLst>
              <a:ext uri="{FF2B5EF4-FFF2-40B4-BE49-F238E27FC236}">
                <a16:creationId xmlns:a16="http://schemas.microsoft.com/office/drawing/2014/main" id="{72F9857B-9DB4-4193-988C-BDA44D5FC4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21600" y="6203951"/>
            <a:ext cx="34544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4E860CB-4B26-4013-B506-4088084A1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44800" y="6203951"/>
            <a:ext cx="47752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BB19D115-D86D-4A93-BC4B-716460831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14100" y="6181725"/>
            <a:ext cx="812800" cy="457200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6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5814338-49CB-4539-95F6-2A4EFB1D84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FFD33E70-264B-4E85-B2D9-0016F02B4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55632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8B232E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741B25"/>
        </a:buClr>
        <a:buSzPct val="85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8B232E"/>
        </a:buClr>
        <a:buSzPct val="85000"/>
        <a:buFont typeface="Wingdings 2" panose="05020102010507070707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8B232E"/>
        </a:buClr>
        <a:buSzPct val="85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_G4ZY66BG38?feature=oembe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en.wikipedia.org/wiki/Image:Trench_construction_diagram_1914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>
            <a:extLst>
              <a:ext uri="{FF2B5EF4-FFF2-40B4-BE49-F238E27FC236}">
                <a16:creationId xmlns:a16="http://schemas.microsoft.com/office/drawing/2014/main" id="{5DD4C3A1-6547-4120-A859-ED48D9862BB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t>WWI – The WAR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>
            <a:extLst>
              <a:ext uri="{FF2B5EF4-FFF2-40B4-BE49-F238E27FC236}">
                <a16:creationId xmlns:a16="http://schemas.microsoft.com/office/drawing/2014/main" id="{2D12B238-8203-44CC-91FB-84590E6465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333376"/>
            <a:ext cx="8351838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British troops in a captured German trench.">
            <a:extLst>
              <a:ext uri="{FF2B5EF4-FFF2-40B4-BE49-F238E27FC236}">
                <a16:creationId xmlns:a16="http://schemas.microsoft.com/office/drawing/2014/main" id="{B6EB2A05-AA80-46C1-90EF-5E075394A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552450"/>
            <a:ext cx="4589462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>
            <a:extLst>
              <a:ext uri="{FF2B5EF4-FFF2-40B4-BE49-F238E27FC236}">
                <a16:creationId xmlns:a16="http://schemas.microsoft.com/office/drawing/2014/main" id="{812D3508-E137-49F1-8455-23A269F08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33375"/>
            <a:ext cx="30607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>
            <a:extLst>
              <a:ext uri="{FF2B5EF4-FFF2-40B4-BE49-F238E27FC236}">
                <a16:creationId xmlns:a16="http://schemas.microsoft.com/office/drawing/2014/main" id="{06A462EE-C3BB-4280-9025-B46F29371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3644901"/>
            <a:ext cx="5486400" cy="246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7" name="TextBox 1">
            <a:extLst>
              <a:ext uri="{FF2B5EF4-FFF2-40B4-BE49-F238E27FC236}">
                <a16:creationId xmlns:a16="http://schemas.microsoft.com/office/drawing/2014/main" id="{366983EF-D712-4CC2-9A3C-EF75049C8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0" y="4005264"/>
            <a:ext cx="18669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prstClr val="white"/>
                </a:solidFill>
              </a:rPr>
              <a:t>No Man’s Land</a:t>
            </a: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42565B71-EC51-4BA8-A306-E73B265BFD02}"/>
              </a:ext>
            </a:extLst>
          </p:cNvPr>
          <p:cNvSpPr/>
          <p:nvPr/>
        </p:nvSpPr>
        <p:spPr>
          <a:xfrm rot="10800000">
            <a:off x="8277226" y="5575301"/>
            <a:ext cx="1439863" cy="70167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onstant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>
            <a:extLst>
              <a:ext uri="{FF2B5EF4-FFF2-40B4-BE49-F238E27FC236}">
                <a16:creationId xmlns:a16="http://schemas.microsoft.com/office/drawing/2014/main" id="{4233EA95-9164-49ED-9671-4C01718360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260350"/>
            <a:ext cx="47625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">
            <a:extLst>
              <a:ext uri="{FF2B5EF4-FFF2-40B4-BE49-F238E27FC236}">
                <a16:creationId xmlns:a16="http://schemas.microsoft.com/office/drawing/2014/main" id="{ACAC0B31-FE63-416B-A043-8D4555AB63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8" y="3213100"/>
            <a:ext cx="5137150" cy="342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3">
            <a:extLst>
              <a:ext uri="{FF2B5EF4-FFF2-40B4-BE49-F238E27FC236}">
                <a16:creationId xmlns:a16="http://schemas.microsoft.com/office/drawing/2014/main" id="{0A31C9C9-21CC-494D-9DDB-E8E99A05E2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1" y="260350"/>
            <a:ext cx="3554413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Box 4">
            <a:extLst>
              <a:ext uri="{FF2B5EF4-FFF2-40B4-BE49-F238E27FC236}">
                <a16:creationId xmlns:a16="http://schemas.microsoft.com/office/drawing/2014/main" id="{8ABD4E24-0DB1-46EA-B23E-C400C457F44A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686051" y="4365625"/>
            <a:ext cx="22574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prstClr val="black"/>
                </a:solidFill>
              </a:rPr>
              <a:t>Life in the trenches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09852C-B764-4412-A93A-8FBB6729E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600"/>
            <a:ext cx="6600825" cy="4572000"/>
          </a:xfrm>
        </p:spPr>
        <p:txBody>
          <a:bodyPr/>
          <a:lstStyle/>
          <a:p>
            <a:r>
              <a:rPr lang="en-US" dirty="0"/>
              <a:t>Christmas Truce of 1914</a:t>
            </a:r>
          </a:p>
          <a:p>
            <a:pPr lvl="1"/>
            <a:r>
              <a:rPr lang="en-US" dirty="0"/>
              <a:t>Both sides stopped fighting to celebrate holiday</a:t>
            </a:r>
          </a:p>
          <a:p>
            <a:pPr lvl="1"/>
            <a:r>
              <a:rPr lang="en-US" dirty="0"/>
              <a:t>Men would gather in no mans land</a:t>
            </a:r>
          </a:p>
          <a:p>
            <a:pPr lvl="1"/>
            <a:r>
              <a:rPr lang="en-US" dirty="0"/>
              <a:t>Trade food, souvenirs, even play soccer</a:t>
            </a:r>
          </a:p>
          <a:p>
            <a:r>
              <a:rPr lang="en-US" dirty="0"/>
              <a:t>High number of casualties resulted in need for battlefield care</a:t>
            </a:r>
          </a:p>
          <a:p>
            <a:pPr lvl="1"/>
            <a:r>
              <a:rPr lang="en-US" dirty="0"/>
              <a:t>Ambulances to hospitals</a:t>
            </a:r>
          </a:p>
          <a:p>
            <a:pPr lvl="1"/>
            <a:r>
              <a:rPr lang="en-US" dirty="0"/>
              <a:t>Mobile x-ray units</a:t>
            </a:r>
          </a:p>
          <a:p>
            <a:pPr lvl="1"/>
            <a:r>
              <a:rPr lang="en-US" dirty="0"/>
              <a:t>Creation of blood banks</a:t>
            </a:r>
          </a:p>
          <a:p>
            <a:pPr lvl="1"/>
            <a:r>
              <a:rPr lang="en-US" dirty="0"/>
              <a:t>Development of plastic surgery to fix disfiguring injuries</a:t>
            </a:r>
          </a:p>
          <a:p>
            <a:pPr lvl="1"/>
            <a:r>
              <a:rPr lang="en-US" dirty="0"/>
              <a:t>Prosthetic limbs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6EEEADB-CC2E-433F-9F17-D72968D7A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Western Front </a:t>
            </a:r>
          </a:p>
        </p:txBody>
      </p:sp>
      <p:pic>
        <p:nvPicPr>
          <p:cNvPr id="41986" name="Picture 2">
            <a:extLst>
              <a:ext uri="{FF2B5EF4-FFF2-40B4-BE49-F238E27FC236}">
                <a16:creationId xmlns:a16="http://schemas.microsoft.com/office/drawing/2014/main" id="{984D0AFF-ACD8-492B-98E2-EC88BA702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990600"/>
            <a:ext cx="4445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8" name="Picture 4" descr="Image result for christmas truce of 1914">
            <a:extLst>
              <a:ext uri="{FF2B5EF4-FFF2-40B4-BE49-F238E27FC236}">
                <a16:creationId xmlns:a16="http://schemas.microsoft.com/office/drawing/2014/main" id="{6CAD1420-3760-45B5-8E7D-C44C332A1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200" y="3819525"/>
            <a:ext cx="41338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162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5C22E8C-C2DE-4748-A67B-EF7D4D28D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24000"/>
            <a:ext cx="5981700" cy="4591050"/>
          </a:xfrm>
        </p:spPr>
        <p:txBody>
          <a:bodyPr/>
          <a:lstStyle/>
          <a:p>
            <a:r>
              <a:rPr lang="en-US" b="1" dirty="0"/>
              <a:t>Russians &amp; Serbs vs. Germans and Austro- Hungarians</a:t>
            </a:r>
          </a:p>
          <a:p>
            <a:r>
              <a:rPr lang="en-US" dirty="0"/>
              <a:t>More mobile, but slaughter and stalemate common</a:t>
            </a:r>
          </a:p>
          <a:p>
            <a:r>
              <a:rPr lang="en-US" dirty="0"/>
              <a:t>Germany more dominant – industrialization</a:t>
            </a:r>
          </a:p>
          <a:p>
            <a:r>
              <a:rPr lang="en-US" dirty="0"/>
              <a:t>Russia late to industrial game – shortage of timely supplies</a:t>
            </a:r>
          </a:p>
          <a:p>
            <a:r>
              <a:rPr lang="en-US" dirty="0"/>
              <a:t>Russia had strength in numbers – kept replenishing army and kept Germans occupied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ED2B17-78FB-4E28-9722-C8C7703C1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Eastern Front</a:t>
            </a:r>
          </a:p>
        </p:txBody>
      </p:sp>
      <p:pic>
        <p:nvPicPr>
          <p:cNvPr id="5" name="Picture 6" descr="Image result for western and eastern fronts ww1">
            <a:extLst>
              <a:ext uri="{FF2B5EF4-FFF2-40B4-BE49-F238E27FC236}">
                <a16:creationId xmlns:a16="http://schemas.microsoft.com/office/drawing/2014/main" id="{9FF735BF-C1BE-4CC5-AAC9-348E02EC6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449" y="990600"/>
            <a:ext cx="5311449" cy="524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787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E20EF2-FE6A-4D86-A11C-E53B8D3CF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24000"/>
            <a:ext cx="6286500" cy="4572000"/>
          </a:xfrm>
        </p:spPr>
        <p:txBody>
          <a:bodyPr/>
          <a:lstStyle/>
          <a:p>
            <a:r>
              <a:rPr lang="en-US" dirty="0"/>
              <a:t>“Third” front</a:t>
            </a:r>
          </a:p>
          <a:p>
            <a:r>
              <a:rPr lang="en-US" dirty="0"/>
              <a:t>British vs. Germany</a:t>
            </a:r>
          </a:p>
          <a:p>
            <a:r>
              <a:rPr lang="en-US" dirty="0"/>
              <a:t>British navy = super powerful</a:t>
            </a:r>
          </a:p>
          <a:p>
            <a:r>
              <a:rPr lang="en-US" dirty="0"/>
              <a:t>Britain strategically cut Germany off from colonies</a:t>
            </a:r>
          </a:p>
          <a:p>
            <a:pPr lvl="1"/>
            <a:r>
              <a:rPr lang="en-US" dirty="0"/>
              <a:t>No colonies, no raw materials</a:t>
            </a:r>
          </a:p>
          <a:p>
            <a:r>
              <a:rPr lang="en-US" dirty="0"/>
              <a:t>Germany introduces U-Boats</a:t>
            </a:r>
          </a:p>
          <a:p>
            <a:pPr lvl="1"/>
            <a:r>
              <a:rPr lang="en-US" dirty="0"/>
              <a:t>Patrolled seas to cut Britain off from supplies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F0183D-B9FD-4C23-828F-34711F8D8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 at Sea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43D5BCEE-68E1-4A24-A6B8-746454515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24" y="1922464"/>
            <a:ext cx="5294835" cy="3306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4697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225326-274E-44C9-9B94-1F6F6A276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24000"/>
            <a:ext cx="5408613" cy="4572000"/>
          </a:xfrm>
        </p:spPr>
        <p:txBody>
          <a:bodyPr/>
          <a:lstStyle/>
          <a:p>
            <a:pPr>
              <a:defRPr/>
            </a:pPr>
            <a:r>
              <a:rPr lang="en-US" dirty="0"/>
              <a:t>Allied Powers</a:t>
            </a:r>
          </a:p>
          <a:p>
            <a:pPr lvl="1">
              <a:defRPr/>
            </a:pPr>
            <a:r>
              <a:rPr lang="en-US" dirty="0"/>
              <a:t>Great Britain</a:t>
            </a:r>
          </a:p>
          <a:p>
            <a:pPr lvl="1">
              <a:defRPr/>
            </a:pPr>
            <a:r>
              <a:rPr lang="en-US" dirty="0"/>
              <a:t>France</a:t>
            </a:r>
          </a:p>
          <a:p>
            <a:pPr lvl="1">
              <a:defRPr/>
            </a:pPr>
            <a:r>
              <a:rPr lang="en-US" dirty="0"/>
              <a:t>Russia</a:t>
            </a:r>
          </a:p>
          <a:p>
            <a:pPr lvl="1">
              <a:defRPr/>
            </a:pPr>
            <a:r>
              <a:rPr lang="en-US" u="sng" dirty="0"/>
              <a:t>Italy</a:t>
            </a:r>
            <a:r>
              <a:rPr lang="en-US" dirty="0"/>
              <a:t> (wanted control of Italia-populated lands in AH)</a:t>
            </a:r>
          </a:p>
          <a:p>
            <a:pPr lvl="1">
              <a:defRPr/>
            </a:pPr>
            <a:r>
              <a:rPr lang="en-US" u="sng" dirty="0"/>
              <a:t>Japan</a:t>
            </a:r>
            <a:r>
              <a:rPr lang="en-US" dirty="0"/>
              <a:t> (wanted German-controlled territory in China)</a:t>
            </a:r>
          </a:p>
          <a:p>
            <a:pPr>
              <a:defRPr/>
            </a:pPr>
            <a:r>
              <a:rPr lang="en-US" dirty="0"/>
              <a:t>Central Powers</a:t>
            </a:r>
          </a:p>
          <a:p>
            <a:pPr lvl="1">
              <a:defRPr/>
            </a:pPr>
            <a:r>
              <a:rPr lang="en-US" dirty="0"/>
              <a:t>Austria-Hungary</a:t>
            </a:r>
          </a:p>
          <a:p>
            <a:pPr lvl="1">
              <a:defRPr/>
            </a:pPr>
            <a:r>
              <a:rPr lang="en-US" dirty="0"/>
              <a:t>Germany</a:t>
            </a:r>
          </a:p>
          <a:p>
            <a:pPr lvl="1">
              <a:defRPr/>
            </a:pPr>
            <a:r>
              <a:rPr lang="en-US" dirty="0"/>
              <a:t>Ottoman Empire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81D6B0-C1DE-453A-8204-23D07BA07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t>Two Sides Emerge</a:t>
            </a:r>
          </a:p>
        </p:txBody>
      </p:sp>
      <p:sp>
        <p:nvSpPr>
          <p:cNvPr id="6148" name="TextBox 3">
            <a:extLst>
              <a:ext uri="{FF2B5EF4-FFF2-40B4-BE49-F238E27FC236}">
                <a16:creationId xmlns:a16="http://schemas.microsoft.com/office/drawing/2014/main" id="{7E6DD984-C59F-4518-9A6E-6F400974D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125" y="1200150"/>
            <a:ext cx="325278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prstClr val="white"/>
                </a:solidFill>
              </a:rPr>
              <a:t>(Italy flip-flops from Triple Alliance over to the Allied Powers.)</a:t>
            </a:r>
          </a:p>
        </p:txBody>
      </p:sp>
      <p:pic>
        <p:nvPicPr>
          <p:cNvPr id="6149" name="Picture 3">
            <a:extLst>
              <a:ext uri="{FF2B5EF4-FFF2-40B4-BE49-F238E27FC236}">
                <a16:creationId xmlns:a16="http://schemas.microsoft.com/office/drawing/2014/main" id="{3A49EA8F-8E2C-4F3E-91F5-2B15F3511B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13" y="2419350"/>
            <a:ext cx="6049962" cy="3383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CABE369-34CC-427B-9C9C-F3016728AA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Western Front</a:t>
            </a:r>
          </a:p>
          <a:p>
            <a:pPr lvl="1"/>
            <a:r>
              <a:rPr lang="en-US" dirty="0"/>
              <a:t>Between France and Germany</a:t>
            </a:r>
          </a:p>
          <a:p>
            <a:r>
              <a:rPr lang="en-US" dirty="0"/>
              <a:t>Eastern Front</a:t>
            </a:r>
          </a:p>
          <a:p>
            <a:pPr lvl="1"/>
            <a:r>
              <a:rPr lang="en-US" dirty="0"/>
              <a:t>Between Russia and Germany</a:t>
            </a:r>
          </a:p>
          <a:p>
            <a:r>
              <a:rPr lang="en-US" dirty="0"/>
              <a:t>Sea</a:t>
            </a:r>
          </a:p>
          <a:p>
            <a:pPr lvl="1"/>
            <a:r>
              <a:rPr lang="en-US" dirty="0"/>
              <a:t>Between Britain and Germany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B34B0D-3B42-4F9B-9813-C37C8A652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Three-Front War</a:t>
            </a:r>
          </a:p>
        </p:txBody>
      </p:sp>
      <p:pic>
        <p:nvPicPr>
          <p:cNvPr id="1032" name="Picture 8" descr="Image result for world war i fronts">
            <a:extLst>
              <a:ext uri="{FF2B5EF4-FFF2-40B4-BE49-F238E27FC236}">
                <a16:creationId xmlns:a16="http://schemas.microsoft.com/office/drawing/2014/main" id="{296FCE0F-0003-4EB4-A27B-7EA1D43DE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25" y="1185862"/>
            <a:ext cx="5981700" cy="44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377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2ECC76-E2EB-406B-B1E9-F26D5FAA6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24000"/>
            <a:ext cx="5905500" cy="4572000"/>
          </a:xfrm>
        </p:spPr>
        <p:txBody>
          <a:bodyPr/>
          <a:lstStyle/>
          <a:p>
            <a:r>
              <a:rPr lang="en-US" dirty="0"/>
              <a:t>Named after General Alfred Graf von Schlieffen</a:t>
            </a:r>
          </a:p>
          <a:p>
            <a:r>
              <a:rPr lang="en-US" dirty="0"/>
              <a:t>German military plan to win war:</a:t>
            </a:r>
          </a:p>
          <a:p>
            <a:pPr lvl="1"/>
            <a:r>
              <a:rPr lang="en-US" dirty="0"/>
              <a:t>First, head west and defeat France</a:t>
            </a:r>
          </a:p>
          <a:p>
            <a:pPr lvl="1"/>
            <a:r>
              <a:rPr lang="en-US" dirty="0"/>
              <a:t>Second, head east and defeat Russia</a:t>
            </a:r>
          </a:p>
          <a:p>
            <a:pPr lvl="1"/>
            <a:r>
              <a:rPr lang="en-US" dirty="0"/>
              <a:t>War over!</a:t>
            </a:r>
          </a:p>
          <a:p>
            <a:pPr lvl="1"/>
            <a:r>
              <a:rPr lang="en-US" dirty="0"/>
              <a:t>…….WRONG</a:t>
            </a:r>
          </a:p>
          <a:p>
            <a:r>
              <a:rPr lang="en-US" dirty="0"/>
              <a:t>Thought it would work because Russia was behind rest of Europe in railroad development (supplies, troops, etc.)</a:t>
            </a:r>
          </a:p>
          <a:p>
            <a:pPr lvl="1"/>
            <a:endParaRPr lang="en-US" dirty="0"/>
          </a:p>
          <a:p>
            <a:pPr marL="366713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1920DAB-C90C-4CB2-9508-251D7190D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Schlieffen Plan</a:t>
            </a:r>
          </a:p>
        </p:txBody>
      </p:sp>
      <p:pic>
        <p:nvPicPr>
          <p:cNvPr id="40964" name="Picture 4" descr="Image result for the schlieffen plan">
            <a:extLst>
              <a:ext uri="{FF2B5EF4-FFF2-40B4-BE49-F238E27FC236}">
                <a16:creationId xmlns:a16="http://schemas.microsoft.com/office/drawing/2014/main" id="{FF0866C0-46CB-4717-B696-487D69497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987972"/>
            <a:ext cx="4629150" cy="510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57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DE7AEA3-D0E3-4488-BCEB-F9AA8BD40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Reputation for slaughter </a:t>
            </a:r>
          </a:p>
          <a:p>
            <a:r>
              <a:rPr lang="en-US" dirty="0"/>
              <a:t>German dominance early on – moving into France</a:t>
            </a:r>
          </a:p>
          <a:p>
            <a:r>
              <a:rPr lang="en-US" dirty="0"/>
              <a:t>Close to Paris – defeated at the </a:t>
            </a:r>
            <a:r>
              <a:rPr lang="en-US" b="1" u="sng" dirty="0"/>
              <a:t>Battle of the Marne</a:t>
            </a:r>
          </a:p>
          <a:p>
            <a:pPr lvl="1"/>
            <a:r>
              <a:rPr lang="en-US" dirty="0"/>
              <a:t>Allies rushed soldiers from Paris to frontlines – forced Germans to retreat</a:t>
            </a:r>
          </a:p>
          <a:p>
            <a:pPr lvl="1"/>
            <a:r>
              <a:rPr lang="en-US" dirty="0"/>
              <a:t>MAJOR victory for Allies – ruined the Schlieffen Plan!!!</a:t>
            </a:r>
          </a:p>
          <a:p>
            <a:r>
              <a:rPr lang="en-US" dirty="0"/>
              <a:t>Development of </a:t>
            </a:r>
            <a:r>
              <a:rPr lang="en-US" b="1" dirty="0"/>
              <a:t>trench warfare</a:t>
            </a:r>
          </a:p>
          <a:p>
            <a:r>
              <a:rPr lang="en-US" dirty="0"/>
              <a:t>Each side was only gaining miles of territory – “fighting for inches”</a:t>
            </a:r>
          </a:p>
          <a:p>
            <a:r>
              <a:rPr lang="en-US" dirty="0"/>
              <a:t>Modern warfare tech was too advanced for trenches – resulted in mass casualties</a:t>
            </a:r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A24DE06-1B5B-4A8C-AF04-F95F0C4D7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Western Front</a:t>
            </a:r>
          </a:p>
        </p:txBody>
      </p:sp>
    </p:spTree>
    <p:extLst>
      <p:ext uri="{BB962C8B-B14F-4D97-AF65-F5344CB8AC3E}">
        <p14:creationId xmlns:p14="http://schemas.microsoft.com/office/powerpoint/2010/main" val="3382292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Content Placeholder 3">
            <a:extLst>
              <a:ext uri="{FF2B5EF4-FFF2-40B4-BE49-F238E27FC236}">
                <a16:creationId xmlns:a16="http://schemas.microsoft.com/office/drawing/2014/main" id="{3463930E-EAB0-4FC0-ABC2-F7D80C24AB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7851" y="260350"/>
            <a:ext cx="8696325" cy="619283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36F210A-2958-42CD-A0A7-069B7E213E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500 mile-long network	</a:t>
            </a:r>
          </a:p>
          <a:p>
            <a:r>
              <a:rPr lang="en-US" dirty="0"/>
              <a:t>System of defense, not offense</a:t>
            </a:r>
          </a:p>
          <a:p>
            <a:r>
              <a:rPr lang="en-US" dirty="0"/>
              <a:t>BRUTAL living conditions</a:t>
            </a:r>
          </a:p>
          <a:p>
            <a:r>
              <a:rPr lang="en-US" dirty="0"/>
              <a:t>Mud, disease, rats, bodies, odor of human flesh</a:t>
            </a:r>
          </a:p>
          <a:p>
            <a:r>
              <a:rPr lang="en-US" dirty="0"/>
              <a:t>Trench foot – foot infections  </a:t>
            </a:r>
          </a:p>
          <a:p>
            <a:r>
              <a:rPr lang="en-US" dirty="0"/>
              <a:t>Covered in barbed wire – prevented troops from advancing</a:t>
            </a:r>
          </a:p>
          <a:p>
            <a:r>
              <a:rPr lang="en-US" dirty="0"/>
              <a:t>Resulted in a </a:t>
            </a:r>
            <a:r>
              <a:rPr lang="en-US" b="1" dirty="0"/>
              <a:t>stalemate</a:t>
            </a:r>
          </a:p>
          <a:p>
            <a:pPr lvl="1"/>
            <a:r>
              <a:rPr lang="en-US" dirty="0"/>
              <a:t>No side really gained any ground – just lost thousands of men</a:t>
            </a:r>
          </a:p>
          <a:p>
            <a:pPr lvl="1"/>
            <a:r>
              <a:rPr lang="en-US" dirty="0"/>
              <a:t>Modern tech was more effective than primitive war tactics</a:t>
            </a:r>
          </a:p>
          <a:p>
            <a:pPr lvl="1"/>
            <a:r>
              <a:rPr lang="en-US" altLang="en-US" dirty="0"/>
              <a:t>At Verdun in 1916, 750,000 men lost their lives and the Western front had moved </a:t>
            </a:r>
            <a:r>
              <a:rPr lang="en-US" altLang="en-US" b="1"/>
              <a:t>FOUR MILES……FOUR</a:t>
            </a:r>
            <a:r>
              <a:rPr lang="en-US" altLang="en-US" b="1" dirty="0"/>
              <a:t>. MILES. </a:t>
            </a:r>
          </a:p>
          <a:p>
            <a:pPr lvl="1"/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5C44392-659B-41C8-8F4B-46DC830C3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Trench Warfare</a:t>
            </a:r>
          </a:p>
        </p:txBody>
      </p:sp>
    </p:spTree>
    <p:extLst>
      <p:ext uri="{BB962C8B-B14F-4D97-AF65-F5344CB8AC3E}">
        <p14:creationId xmlns:p14="http://schemas.microsoft.com/office/powerpoint/2010/main" val="2896823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Life in a Trench | World War I | History">
            <a:hlinkClick r:id="" action="ppaction://media"/>
            <a:extLst>
              <a:ext uri="{FF2B5EF4-FFF2-40B4-BE49-F238E27FC236}">
                <a16:creationId xmlns:a16="http://schemas.microsoft.com/office/drawing/2014/main" id="{A5607336-710B-4DB2-B673-37DFCD15393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21266" y="461962"/>
            <a:ext cx="10549467" cy="59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20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4" descr="Trench construction diagram from a 1914 British infantry manual">
            <a:hlinkClick r:id="rId2" tooltip="Trench construction diagram from a 1914 British infantry manual"/>
            <a:extLst>
              <a:ext uri="{FF2B5EF4-FFF2-40B4-BE49-F238E27FC236}">
                <a16:creationId xmlns:a16="http://schemas.microsoft.com/office/drawing/2014/main" id="{E42DF220-5C51-44A4-B9E7-CFED0EF62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1929277"/>
            <a:ext cx="5543550" cy="3490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5">
            <a:extLst>
              <a:ext uri="{FF2B5EF4-FFF2-40B4-BE49-F238E27FC236}">
                <a16:creationId xmlns:a16="http://schemas.microsoft.com/office/drawing/2014/main" id="{07FD07FA-8AC9-4E56-877E-D5204391DA5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24638" y="2071689"/>
            <a:ext cx="4748212" cy="33480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360</Words>
  <Application>Microsoft Office PowerPoint</Application>
  <PresentationFormat>Widescreen</PresentationFormat>
  <Paragraphs>77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Constantia</vt:lpstr>
      <vt:lpstr>Wingdings 2</vt:lpstr>
      <vt:lpstr>Paper</vt:lpstr>
      <vt:lpstr>WWI – The WAR</vt:lpstr>
      <vt:lpstr>Two Sides Emerge</vt:lpstr>
      <vt:lpstr>Three-Front War</vt:lpstr>
      <vt:lpstr>The Schlieffen Plan</vt:lpstr>
      <vt:lpstr>The Western Front</vt:lpstr>
      <vt:lpstr>PowerPoint Presentation</vt:lpstr>
      <vt:lpstr>Trench Warfare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Western Front </vt:lpstr>
      <vt:lpstr>Eastern Front</vt:lpstr>
      <vt:lpstr>War at Sea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WWI – The WAR</dc:title>
  <dc:creator>Matthew Liedberg</dc:creator>
  <cp:lastModifiedBy>Matthew Liedberg</cp:lastModifiedBy>
  <cp:revision>25</cp:revision>
  <dcterms:created xsi:type="dcterms:W3CDTF">2020-03-17T20:35:07Z</dcterms:created>
  <dcterms:modified xsi:type="dcterms:W3CDTF">2020-03-18T04:05:43Z</dcterms:modified>
</cp:coreProperties>
</file>