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5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3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8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3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4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03D4-FA85-4253-B0A0-41D8A74641F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58DF-1CD0-4F83-8A67-EED3B273E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E813-8D67-4063-8ACB-8BEAA9042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38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>
                <a:solidFill>
                  <a:schemeClr val="bg1"/>
                </a:solidFill>
              </a:rPr>
              <a:t>World War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C6153-A2B8-4C89-AA38-43904F1AE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097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United States Involvement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Fighting Continues</a:t>
            </a:r>
          </a:p>
        </p:txBody>
      </p:sp>
    </p:spTree>
    <p:extLst>
      <p:ext uri="{BB962C8B-B14F-4D97-AF65-F5344CB8AC3E}">
        <p14:creationId xmlns:p14="http://schemas.microsoft.com/office/powerpoint/2010/main" val="352837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96C69-6763-42AB-A5A0-92D56F1D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/>
              <a:t>Meanwhile in the Pacific…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FE7BD-B136-48F7-AEA6-98E7B79BB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dirty="0"/>
              <a:t>Japan is building an empire</a:t>
            </a:r>
          </a:p>
          <a:p>
            <a:r>
              <a:rPr lang="en-US" dirty="0"/>
              <a:t>Takes over SE Asia – Roosevelt cuts off oil shipments</a:t>
            </a:r>
          </a:p>
          <a:p>
            <a:r>
              <a:rPr lang="en-US" dirty="0"/>
              <a:t>Attacks British and Dutch colonies</a:t>
            </a:r>
          </a:p>
          <a:p>
            <a:r>
              <a:rPr lang="en-US" dirty="0"/>
              <a:t>Plans attack on America….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634FE-3130-4668-BC55-A9F76B77BE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r="9340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9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B0B678-CD10-4371-96E5-2706F4579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270323-9616-4384-857D-E86B78272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3838D5-9565-4601-BAC3-D1B5BDB80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349A4B8-3246-4579-922E-FE1155C7F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A3DC1-F0DA-4F3C-B41D-93FE7ECF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75" y="847827"/>
            <a:ext cx="5408813" cy="1169585"/>
          </a:xfrm>
        </p:spPr>
        <p:txBody>
          <a:bodyPr anchor="b">
            <a:normAutofit/>
          </a:bodyPr>
          <a:lstStyle/>
          <a:p>
            <a:pPr algn="ctr"/>
            <a:r>
              <a:rPr lang="en-US" sz="3700" dirty="0"/>
              <a:t>A Date Which Will Live In Infamy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1E58200-5269-4CCE-8FF4-A1D695C50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821" y="178075"/>
            <a:ext cx="2213655" cy="29515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57331" y="2188548"/>
            <a:ext cx="5041025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pearl-harbor-1.jpg">
            <a:extLst>
              <a:ext uri="{FF2B5EF4-FFF2-40B4-BE49-F238E27FC236}">
                <a16:creationId xmlns:a16="http://schemas.microsoft.com/office/drawing/2014/main" id="{4DCFADD1-04F5-42EF-A29A-123023E6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1" y="3388563"/>
            <a:ext cx="4405284" cy="295154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01EDD-E0B8-4EC0-83FF-57A6FD68D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786" y="2508105"/>
            <a:ext cx="5408813" cy="386775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December 7</a:t>
            </a:r>
            <a:r>
              <a:rPr lang="en-US" sz="2400" baseline="30000" dirty="0"/>
              <a:t>th</a:t>
            </a:r>
            <a:r>
              <a:rPr lang="en-US" sz="2400" dirty="0"/>
              <a:t>, 1941 – Japan attacks US Naval base at Pearl Harbor, HI</a:t>
            </a:r>
          </a:p>
          <a:p>
            <a:r>
              <a:rPr lang="en-US" sz="2400" dirty="0"/>
              <a:t>In 2 hours,</a:t>
            </a:r>
          </a:p>
          <a:p>
            <a:pPr lvl="1"/>
            <a:r>
              <a:rPr lang="en-US" dirty="0"/>
              <a:t>19 ships sunk or damaged</a:t>
            </a:r>
          </a:p>
          <a:p>
            <a:pPr lvl="1"/>
            <a:r>
              <a:rPr lang="en-US" dirty="0"/>
              <a:t>More than 2,300 Americans killed</a:t>
            </a:r>
          </a:p>
          <a:p>
            <a:pPr lvl="1"/>
            <a:r>
              <a:rPr lang="en-US" dirty="0"/>
              <a:t>Over 1,100 wounded</a:t>
            </a:r>
          </a:p>
          <a:p>
            <a:r>
              <a:rPr lang="en-US" sz="2400" b="1" u="sng" dirty="0"/>
              <a:t>United States officially declares war on Japan and its allies (Axis powers)</a:t>
            </a:r>
          </a:p>
        </p:txBody>
      </p:sp>
    </p:spTree>
    <p:extLst>
      <p:ext uri="{BB962C8B-B14F-4D97-AF65-F5344CB8AC3E}">
        <p14:creationId xmlns:p14="http://schemas.microsoft.com/office/powerpoint/2010/main" val="370005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D3C54-2F3D-4163-BE53-99C32A95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DF9B5-C44E-4A82-B3F7-EA4ABE4B5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3F91AB-35DD-4FA0-A4A4-DF04F16DA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A245CC4A-40FC-4079-A188-DE7285B3D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33375"/>
            <a:ext cx="4248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2000">
                <a:solidFill>
                  <a:schemeClr val="tx2"/>
                </a:solidFill>
                <a:latin typeface="Calisto MT" panose="02040603050505030304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"/>
              <a:defRPr>
                <a:solidFill>
                  <a:schemeClr val="tx2"/>
                </a:solidFill>
                <a:latin typeface="Calisto MT" panose="02040603050505030304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1600">
                <a:solidFill>
                  <a:schemeClr val="tx2"/>
                </a:solidFill>
                <a:latin typeface="Calisto MT" panose="02040603050505030304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"/>
              <a:defRPr sz="1400">
                <a:solidFill>
                  <a:schemeClr val="tx2"/>
                </a:solidFill>
                <a:latin typeface="Calisto MT" panose="02040603050505030304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1400">
                <a:solidFill>
                  <a:schemeClr val="tx2"/>
                </a:solidFill>
                <a:latin typeface="Calisto MT" panose="02040603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1400">
                <a:solidFill>
                  <a:schemeClr val="tx2"/>
                </a:solidFill>
                <a:latin typeface="Calisto MT" panose="02040603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1400">
                <a:solidFill>
                  <a:schemeClr val="tx2"/>
                </a:solidFill>
                <a:latin typeface="Calisto MT" panose="02040603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1400">
                <a:solidFill>
                  <a:schemeClr val="tx2"/>
                </a:solidFill>
                <a:latin typeface="Calisto MT" panose="02040603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panose="05020102010507070707" pitchFamily="18" charset="2"/>
              <a:buChar char=""/>
              <a:defRPr sz="1400">
                <a:solidFill>
                  <a:schemeClr val="tx2"/>
                </a:solidFill>
                <a:latin typeface="Calisto MT" panose="0204060305050503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USS Arizona Memorial</a:t>
            </a:r>
          </a:p>
        </p:txBody>
      </p:sp>
    </p:spTree>
    <p:extLst>
      <p:ext uri="{BB962C8B-B14F-4D97-AF65-F5344CB8AC3E}">
        <p14:creationId xmlns:p14="http://schemas.microsoft.com/office/powerpoint/2010/main" val="98647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Amazon.com: Watch The Battle of Midway | Prime Video">
            <a:extLst>
              <a:ext uri="{FF2B5EF4-FFF2-40B4-BE49-F238E27FC236}">
                <a16:creationId xmlns:a16="http://schemas.microsoft.com/office/drawing/2014/main" id="{A3EB5A2E-4CD9-4CA8-8DB0-4A7D54993A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7" r="-2" b="24475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attle of Midway Begins | National Geographic Society">
            <a:extLst>
              <a:ext uri="{FF2B5EF4-FFF2-40B4-BE49-F238E27FC236}">
                <a16:creationId xmlns:a16="http://schemas.microsoft.com/office/drawing/2014/main" id="{08C6055F-8E56-48ED-8F7D-16E664D422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3" r="-2" b="10470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28CF2-4D73-453D-9967-BED8BDD3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en-US" sz="3400"/>
              <a:t>War in the Pacific Rages 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24148-3D68-446F-B1A6-49CA93C4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US" sz="1900" dirty="0"/>
              <a:t>Japan takes U.S., British, French, and Dutch territories in Pacific</a:t>
            </a:r>
          </a:p>
          <a:p>
            <a:r>
              <a:rPr lang="en-US" sz="1900" dirty="0"/>
              <a:t>Very strong early in war</a:t>
            </a:r>
          </a:p>
          <a:p>
            <a:r>
              <a:rPr lang="en-US" sz="1900" dirty="0"/>
              <a:t>U.S. wants to avenge Pearl Harbor </a:t>
            </a:r>
          </a:p>
          <a:p>
            <a:r>
              <a:rPr lang="en-US" sz="1900" dirty="0"/>
              <a:t>Battle of Midway (June 4-7, 1942)</a:t>
            </a:r>
          </a:p>
          <a:p>
            <a:pPr lvl="1"/>
            <a:r>
              <a:rPr lang="en-US" sz="1900" dirty="0"/>
              <a:t>Japanese targets Midway Island</a:t>
            </a:r>
          </a:p>
          <a:p>
            <a:pPr lvl="1"/>
            <a:r>
              <a:rPr lang="en-US" sz="1900" dirty="0"/>
              <a:t>Allied forces decode plans for attack</a:t>
            </a:r>
          </a:p>
          <a:p>
            <a:pPr lvl="1"/>
            <a:r>
              <a:rPr lang="en-US" sz="1900" dirty="0"/>
              <a:t>American planes surprise Japanese</a:t>
            </a:r>
          </a:p>
          <a:p>
            <a:pPr lvl="1"/>
            <a:r>
              <a:rPr lang="en-US" sz="1900" dirty="0"/>
              <a:t>332 Japanese planes, 4 aircraft carriers destroyed</a:t>
            </a:r>
          </a:p>
          <a:p>
            <a:pPr lvl="1"/>
            <a:r>
              <a:rPr lang="en-US" sz="1900" u="sng" dirty="0"/>
              <a:t>Major turning point of war in the Pacific</a:t>
            </a:r>
          </a:p>
        </p:txBody>
      </p:sp>
    </p:spTree>
    <p:extLst>
      <p:ext uri="{BB962C8B-B14F-4D97-AF65-F5344CB8AC3E}">
        <p14:creationId xmlns:p14="http://schemas.microsoft.com/office/powerpoint/2010/main" val="3872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5A5F1D7-F0D0-4687-9BD3-CA6A0714C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9B805A-E5F5-4BF7-B13E-0AD6B6D3D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r>
              <a:rPr lang="en-US" sz="3600"/>
              <a:t>Allied Offensive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1DC48-B234-4FC5-A5E3-AB46EDF0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1371945"/>
            <a:ext cx="4991629" cy="473940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Douglas MacArthur</a:t>
            </a:r>
          </a:p>
          <a:p>
            <a:pPr lvl="1"/>
            <a:r>
              <a:rPr lang="en-US" sz="2000" dirty="0"/>
              <a:t>Commander of Allied forces in Pacific</a:t>
            </a:r>
          </a:p>
          <a:p>
            <a:pPr lvl="1"/>
            <a:r>
              <a:rPr lang="en-US" sz="2000" dirty="0"/>
              <a:t>“Island Hopping”</a:t>
            </a:r>
          </a:p>
          <a:p>
            <a:pPr lvl="2"/>
            <a:r>
              <a:rPr lang="en-US" dirty="0"/>
              <a:t>Taking weaker Japanese islands, prepare to attack bigger ones</a:t>
            </a:r>
          </a:p>
          <a:p>
            <a:r>
              <a:rPr lang="en-US" sz="2000" dirty="0"/>
              <a:t>Battle of Guadalcanal</a:t>
            </a:r>
          </a:p>
          <a:p>
            <a:pPr lvl="1"/>
            <a:r>
              <a:rPr lang="en-US" sz="2000" dirty="0"/>
              <a:t>August 7 1942 – February 1943</a:t>
            </a:r>
          </a:p>
          <a:p>
            <a:pPr lvl="1"/>
            <a:r>
              <a:rPr lang="en-US" sz="2000" dirty="0"/>
              <a:t>First major target – Japanese building huge air base</a:t>
            </a:r>
          </a:p>
          <a:p>
            <a:pPr lvl="1"/>
            <a:r>
              <a:rPr lang="en-US" sz="2000" dirty="0"/>
              <a:t>Japanese lose 24,000 of </a:t>
            </a:r>
            <a:r>
              <a:rPr lang="en-US" sz="1800" dirty="0"/>
              <a:t>36,000 soldiers – “the Island of Death”</a:t>
            </a:r>
          </a:p>
        </p:txBody>
      </p:sp>
      <p:pic>
        <p:nvPicPr>
          <p:cNvPr id="5122" name="Picture 2" descr="Pin on People I Admire">
            <a:extLst>
              <a:ext uri="{FF2B5EF4-FFF2-40B4-BE49-F238E27FC236}">
                <a16:creationId xmlns:a16="http://schemas.microsoft.com/office/drawing/2014/main" id="{BB07B26F-B86E-48CE-BC1D-EC056DCCAA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9" r="2" b="35746"/>
          <a:stretch/>
        </p:blipFill>
        <p:spPr bwMode="auto">
          <a:xfrm>
            <a:off x="6788383" y="613148"/>
            <a:ext cx="4565417" cy="267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he Battle of Guadalcanal: The End of the Beginning | The Saturday ...">
            <a:extLst>
              <a:ext uri="{FF2B5EF4-FFF2-40B4-BE49-F238E27FC236}">
                <a16:creationId xmlns:a16="http://schemas.microsoft.com/office/drawing/2014/main" id="{65279706-87F9-4187-8F70-1CAB388542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99"/>
          <a:stretch/>
        </p:blipFill>
        <p:spPr bwMode="auto">
          <a:xfrm>
            <a:off x="6788383" y="3528753"/>
            <a:ext cx="4565417" cy="267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82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52AB-342A-4BC8-941A-C5A964A5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Allies Turn to Europe/North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DAA23-9FC2-4538-AF13-ED17FF237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Stalin wants Roosevelt and Churchill to open 2</a:t>
            </a:r>
            <a:r>
              <a:rPr lang="en-US" baseline="30000" dirty="0"/>
              <a:t>nd</a:t>
            </a:r>
            <a:r>
              <a:rPr lang="en-US" dirty="0"/>
              <a:t> front against Germany (similar to WWI)</a:t>
            </a:r>
          </a:p>
          <a:p>
            <a:r>
              <a:rPr lang="en-US" dirty="0"/>
              <a:t>Instead, U.S. and Britain strike North Africa</a:t>
            </a:r>
          </a:p>
          <a:p>
            <a:r>
              <a:rPr lang="en-US" dirty="0"/>
              <a:t>Defeat Germans in May 1943</a:t>
            </a:r>
          </a:p>
          <a:p>
            <a:r>
              <a:rPr lang="en-US" dirty="0"/>
              <a:t>Battle of Stalingrad</a:t>
            </a:r>
          </a:p>
          <a:p>
            <a:pPr lvl="1"/>
            <a:r>
              <a:rPr lang="en-US" dirty="0"/>
              <a:t>August 23, 1942</a:t>
            </a:r>
          </a:p>
          <a:p>
            <a:pPr lvl="1"/>
            <a:r>
              <a:rPr lang="en-US" dirty="0"/>
              <a:t>German Luftwaffe destroys Russian city, takes 90% control</a:t>
            </a:r>
          </a:p>
          <a:p>
            <a:pPr lvl="1"/>
            <a:r>
              <a:rPr lang="en-US" dirty="0"/>
              <a:t>By November, outside Russian forces enclose city</a:t>
            </a:r>
          </a:p>
          <a:p>
            <a:pPr lvl="1"/>
            <a:r>
              <a:rPr lang="en-US" dirty="0"/>
              <a:t>Trap Germans, winter falls, 90k of 330k German soldiers survive, and surrender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6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32B6C-FB4C-45F2-B275-EDBD1EB81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Invasion of Italy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77F32-12E2-4AC1-B32A-EAD5476D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4296863"/>
          </a:xfrm>
        </p:spPr>
        <p:txBody>
          <a:bodyPr anchor="ctr">
            <a:normAutofit/>
          </a:bodyPr>
          <a:lstStyle/>
          <a:p>
            <a:r>
              <a:rPr lang="en-US" sz="1800" dirty="0"/>
              <a:t>Stalin still wants US and Britain to invade France, instead invade Italy</a:t>
            </a:r>
          </a:p>
          <a:p>
            <a:r>
              <a:rPr lang="en-US" sz="1800" dirty="0"/>
              <a:t>July 10, 1943 - Allied forces take Sicily</a:t>
            </a:r>
          </a:p>
          <a:p>
            <a:r>
              <a:rPr lang="en-US" sz="1800" dirty="0"/>
              <a:t>Begins fall of Mussolini</a:t>
            </a:r>
          </a:p>
          <a:p>
            <a:pPr lvl="1"/>
            <a:r>
              <a:rPr lang="en-US" sz="1800" dirty="0"/>
              <a:t>June 4, 1944 – Allies take Rome</a:t>
            </a:r>
          </a:p>
          <a:p>
            <a:pPr lvl="1"/>
            <a:r>
              <a:rPr lang="en-US" sz="1800" dirty="0"/>
              <a:t>Fighting continues in Italy until German surrender</a:t>
            </a:r>
          </a:p>
          <a:p>
            <a:pPr lvl="1"/>
            <a:r>
              <a:rPr lang="en-US" sz="1800" dirty="0"/>
              <a:t>April 27, 1945</a:t>
            </a:r>
          </a:p>
          <a:p>
            <a:pPr lvl="2"/>
            <a:r>
              <a:rPr lang="en-US" sz="1800" dirty="0"/>
              <a:t>Italian resistance fighters ambush German trucks</a:t>
            </a:r>
          </a:p>
          <a:p>
            <a:pPr lvl="2"/>
            <a:r>
              <a:rPr lang="en-US" sz="1800" dirty="0"/>
              <a:t>Find Mussolini disguised as German soldier</a:t>
            </a:r>
          </a:p>
          <a:p>
            <a:pPr lvl="2"/>
            <a:r>
              <a:rPr lang="en-US" sz="1800" dirty="0"/>
              <a:t>Kill him, publicly display body in downtown Milan</a:t>
            </a:r>
          </a:p>
          <a:p>
            <a:endParaRPr lang="en-US" sz="16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Benito Mussolini's Death: How Italy's Fascist Dictator Met His ...">
            <a:extLst>
              <a:ext uri="{FF2B5EF4-FFF2-40B4-BE49-F238E27FC236}">
                <a16:creationId xmlns:a16="http://schemas.microsoft.com/office/drawing/2014/main" id="{A5EEB32C-D21C-4300-99EB-10C6D375D4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065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27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Office Theme</vt:lpstr>
      <vt:lpstr>World War II</vt:lpstr>
      <vt:lpstr>Meanwhile in the Pacific…</vt:lpstr>
      <vt:lpstr>A Date Which Will Live In Infamy</vt:lpstr>
      <vt:lpstr>PowerPoint Presentation</vt:lpstr>
      <vt:lpstr>War in the Pacific Rages On</vt:lpstr>
      <vt:lpstr>Allied Offensive</vt:lpstr>
      <vt:lpstr>Allies Turn to Europe/North Africa</vt:lpstr>
      <vt:lpstr>Invasion of Italy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</dc:title>
  <dc:creator>Matthew Liedberg</dc:creator>
  <cp:lastModifiedBy>Matthew Liedberg</cp:lastModifiedBy>
  <cp:revision>5</cp:revision>
  <dcterms:created xsi:type="dcterms:W3CDTF">2020-04-23T17:41:42Z</dcterms:created>
  <dcterms:modified xsi:type="dcterms:W3CDTF">2020-04-28T01:00:43Z</dcterms:modified>
</cp:coreProperties>
</file>