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96" r:id="rId4"/>
    <p:sldId id="284" r:id="rId5"/>
    <p:sldId id="297" r:id="rId6"/>
    <p:sldId id="268" r:id="rId7"/>
    <p:sldId id="298" r:id="rId8"/>
    <p:sldId id="299" r:id="rId9"/>
    <p:sldId id="300" r:id="rId10"/>
    <p:sldId id="264" r:id="rId11"/>
    <p:sldId id="270" r:id="rId12"/>
    <p:sldId id="266" r:id="rId13"/>
    <p:sldId id="267" r:id="rId14"/>
    <p:sldId id="273" r:id="rId15"/>
    <p:sldId id="301" r:id="rId16"/>
    <p:sldId id="302" r:id="rId17"/>
    <p:sldId id="31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90B3-F878-4CBA-8C75-C61DF7AEF7A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EE05-DF04-4F22-9AA2-3E6DDDC8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E3DB981-ACE9-4146-BB5E-629E1DDF4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4BEF3-EA69-4A4A-A297-7E23DA12830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58E8D5D-F581-4B3C-9F1D-EAC1156FE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E67B5F9-EAFE-4040-A1DD-61BF54D3B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DCC8AEB-CA49-41A5-9C7F-46907EAD1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05A025F-4B01-4B2F-812B-5EC1852947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65A2AF0-3577-4BC1-AF65-F09B1DD6C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DEC184-7117-45DC-B3BC-26856C54232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2E71617-82A0-47D3-A81E-844AE063E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FDE7E-E2E7-4A5C-B664-4FFEC9A4EBF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9272659-5AA9-4C82-9403-E00D361C8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50075E8-7848-4666-A662-A6B46F7E8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5BCE0CF-DFAD-470A-A9FD-81F3014ADA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0284DE0-1631-4B35-B31D-CC857FE77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BFA3D24-0428-4696-BEEE-C8A70105C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C3D04D-8F1D-44CF-9B52-D30A76F4ECA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3A81136-2B6A-459E-BC7F-4438D3A20E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1E3A924-FDC4-4E0D-AF47-CF7A6A532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A2C1B2F-7DB3-4206-838A-16D3E6095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BBFCEC-C992-471E-849F-80B15321251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FEA95C4-A302-41BC-85A7-E9C9CDE1C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59306E-56B6-4A32-B721-2B66BC5A755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4F7A74B-9ADB-4AE8-A69E-A59C63C83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AC4E156-9E91-4036-B829-FC7AEACF0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9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0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1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9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9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5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F616C3-5FDC-45BB-94CD-95F0C28AC3E0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EE7D7C-FFE1-418F-872D-AE1EC728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4B17-9BD5-4F10-AE69-09B802EE2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World War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E91DB-1C4D-45EA-A1EE-C2714CE13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Rise of the Axis Powers</a:t>
            </a:r>
          </a:p>
        </p:txBody>
      </p:sp>
    </p:spTree>
    <p:extLst>
      <p:ext uri="{BB962C8B-B14F-4D97-AF65-F5344CB8AC3E}">
        <p14:creationId xmlns:p14="http://schemas.microsoft.com/office/powerpoint/2010/main" val="33051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9699-C351-406F-8DF3-7EB959B2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132446" cy="1133476"/>
          </a:xfrm>
        </p:spPr>
        <p:txBody>
          <a:bodyPr>
            <a:normAutofit/>
          </a:bodyPr>
          <a:lstStyle/>
          <a:p>
            <a:r>
              <a:rPr lang="en-US" altLang="en-US" sz="4000" u="sng" dirty="0">
                <a:latin typeface="Bookman Old Style" panose="02050604050505020204" pitchFamily="18" charset="0"/>
              </a:rPr>
              <a:t>Mein </a:t>
            </a:r>
            <a:r>
              <a:rPr lang="en-US" altLang="en-US" sz="4000" u="sng" dirty="0" err="1">
                <a:latin typeface="Bookman Old Style" panose="02050604050505020204" pitchFamily="18" charset="0"/>
              </a:rPr>
              <a:t>Kampf</a:t>
            </a:r>
            <a:endParaRPr lang="en-US" altLang="en-US" sz="4000" u="sng" dirty="0">
              <a:latin typeface="Bookman Old Style" panose="02050604050505020204" pitchFamily="18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ED70A3E-A4DA-48C4-91BC-EDB6313D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952" y="609600"/>
            <a:ext cx="3141067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F1C2D-22B7-4D16-8E97-1604EA11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9801"/>
            <a:ext cx="6132446" cy="385307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3200" dirty="0">
                <a:latin typeface="Bookman Old Style" pitchFamily="18" charset="0"/>
              </a:rPr>
              <a:t>Germans were “Aryans”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>
                <a:latin typeface="Bookman Old Style" pitchFamily="18" charset="0"/>
              </a:rPr>
              <a:t>All other races (Jews, Gypsies, and Slavs were inferior)</a:t>
            </a:r>
          </a:p>
          <a:p>
            <a:pPr>
              <a:spcAft>
                <a:spcPts val="0"/>
              </a:spcAft>
              <a:defRPr/>
            </a:pPr>
            <a:r>
              <a:rPr lang="en-US" sz="3200" dirty="0">
                <a:latin typeface="Bookman Old Style" pitchFamily="18" charset="0"/>
              </a:rPr>
              <a:t>Lebensraum – Living space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>
                <a:latin typeface="Bookman Old Style" pitchFamily="18" charset="0"/>
              </a:rPr>
              <a:t>Aimed to conquer eastern Europe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31B4B0E-9B55-4F24-9632-52543D7A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587" y="2918297"/>
            <a:ext cx="3039797" cy="3039797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kdr41-8">
            <a:extLst>
              <a:ext uri="{FF2B5EF4-FFF2-40B4-BE49-F238E27FC236}">
                <a16:creationId xmlns:a16="http://schemas.microsoft.com/office/drawing/2014/main" id="{6932583E-1875-4DCC-96A4-22061D1E1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0"/>
            <a:ext cx="485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8">
            <a:extLst>
              <a:ext uri="{FF2B5EF4-FFF2-40B4-BE49-F238E27FC236}">
                <a16:creationId xmlns:a16="http://schemas.microsoft.com/office/drawing/2014/main" id="{EB5DECE0-8989-4B8A-AE45-8406447D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85800"/>
            <a:ext cx="43434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7900" indent="-406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Bookman Old Style" panose="02050604050505020204" pitchFamily="18" charset="0"/>
              </a:rPr>
              <a:t>Factors in Rise to Power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Anger over </a:t>
            </a:r>
            <a:r>
              <a:rPr lang="en-US" altLang="en-US" sz="2000" dirty="0">
                <a:solidFill>
                  <a:srgbClr val="C3D69B"/>
                </a:solidFill>
                <a:latin typeface="Bookman Old Style" panose="02050604050505020204" pitchFamily="18" charset="0"/>
              </a:rPr>
              <a:t>Treaty of Versailles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Anger of Allied seizure of Ruhr Valley –industrial site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Fear of communism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Appeal to nationalism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Weak coalition government 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Lack of democratic tradition 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Charisma of Hitler 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Manipulation of press 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Willing to use violence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Nazi Party very popular after beginning of depression</a:t>
            </a:r>
          </a:p>
          <a:p>
            <a:pPr lvl="1" eaLnBrk="1" hangingPunct="1">
              <a:buFontTx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Offers scapegoat for German problems</a:t>
            </a:r>
          </a:p>
        </p:txBody>
      </p:sp>
      <p:sp>
        <p:nvSpPr>
          <p:cNvPr id="20484" name="Text Box 9">
            <a:extLst>
              <a:ext uri="{FF2B5EF4-FFF2-40B4-BE49-F238E27FC236}">
                <a16:creationId xmlns:a16="http://schemas.microsoft.com/office/drawing/2014/main" id="{3DDBA283-8A41-421E-A1DB-32CEC384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lbertus Extra Bold"/>
              </a:rPr>
              <a:t>Adolph Hitler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51DA-3ED5-424B-83EE-0932321C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24346"/>
            <a:ext cx="7351764" cy="13239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Bookman Old Style" panose="02050604050505020204" pitchFamily="18" charset="0"/>
              </a:rPr>
              <a:t>Hitler seeks total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6216-EFDF-406B-8EDB-A6C867D7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43075"/>
            <a:ext cx="6997801" cy="4505325"/>
          </a:xfrm>
        </p:spPr>
        <p:txBody>
          <a:bodyPr rtlCol="0" anchor="t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Hitler named Chancellor in 1933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Hitler makes Germany a totalitarian state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chemeClr val="tx2">
                  <a:lumMod val="25000"/>
                </a:schemeClr>
              </a:buClr>
              <a:defRPr/>
            </a:pPr>
            <a:r>
              <a:rPr lang="en-US" sz="2400" dirty="0">
                <a:latin typeface="Bookman Old Style" pitchFamily="18" charset="0"/>
              </a:rPr>
              <a:t>SS (Schutzstaffel, or protection squad) and Gestapo (Nazi secret police) – Total Obedience!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Government controlled economy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Propaganda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Films, radio, newspapers, and paintings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Books burned 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Churches forced to praise Nazis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Children join the Hitler Youth or League of German Girls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4FD625-3CF8-40CB-B465-F32DC647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0389" y="1200659"/>
            <a:ext cx="3976788" cy="4765290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D62B503-2AF8-4A70-8628-8ABE863CB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64064F3-92EC-47F2-AA36-D9C81925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/>
        </p:blipFill>
        <p:spPr bwMode="auto">
          <a:xfrm>
            <a:off x="0" y="0"/>
            <a:ext cx="111724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52315-2F36-40F6-84C6-2681CB71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5484761" cy="137160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anose="02050604050505020204" pitchFamily="18" charset="0"/>
              </a:rPr>
              <a:t>Anti-Semitism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C2AE-1008-4981-B88D-EEF0817E7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85901"/>
            <a:ext cx="5484765" cy="4705350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itchFamily="18" charset="0"/>
              </a:rPr>
              <a:t>Hatred of Jews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itchFamily="18" charset="0"/>
              </a:rPr>
              <a:t>Jews become scapegoats 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itchFamily="18" charset="0"/>
              </a:rPr>
              <a:t>Nazis pass laws limiting rights of Jewish citizens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Kristallnacht</a:t>
            </a:r>
            <a:r>
              <a:rPr lang="en-US" sz="28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itchFamily="18" charset="0"/>
              </a:rPr>
              <a:t>: “Night of Broken Glass”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itchFamily="18" charset="0"/>
              </a:rPr>
              <a:t>Nov. 9, 1938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95000"/>
                      </a:schemeClr>
                    </a:gs>
                  </a:gsLst>
                  <a:lin ang="5580000" scaled="0"/>
                  <a:tileRect/>
                </a:gradFill>
                <a:latin typeface="Bookman Old Style" pitchFamily="18" charset="0"/>
              </a:rPr>
              <a:t>Jewish synagogues, homes, and businesses destroyed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624" y="0"/>
            <a:ext cx="46393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8DCC8B-3713-462F-BBD8-9035A4E7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692"/>
          <a:stretch/>
        </p:blipFill>
        <p:spPr bwMode="auto">
          <a:xfrm>
            <a:off x="7552620" y="0"/>
            <a:ext cx="43176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CB47C5E-33B5-4AB8-A66F-1AD066DF7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522" b="3"/>
          <a:stretch/>
        </p:blipFill>
        <p:spPr bwMode="auto">
          <a:xfrm>
            <a:off x="7552620" y="3429000"/>
            <a:ext cx="431764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j">
            <a:extLst>
              <a:ext uri="{FF2B5EF4-FFF2-40B4-BE49-F238E27FC236}">
                <a16:creationId xmlns:a16="http://schemas.microsoft.com/office/drawing/2014/main" id="{26660E8A-CF40-4B22-98B9-28E8064F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-66675"/>
            <a:ext cx="478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>
            <a:extLst>
              <a:ext uri="{FF2B5EF4-FFF2-40B4-BE49-F238E27FC236}">
                <a16:creationId xmlns:a16="http://schemas.microsoft.com/office/drawing/2014/main" id="{75A13C87-6E43-4107-979E-15282211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431926"/>
            <a:ext cx="4114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The text of this 1940 poster reads: "Youth Serves the Führer. All 10-year-olds into the Hitler Youth." Membership in the Hitler Youth had become mandatory in 1936.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238125"/>
            <a:ext cx="6573685" cy="1905000"/>
          </a:xfrm>
        </p:spPr>
        <p:txBody>
          <a:bodyPr>
            <a:normAutofit/>
          </a:bodyPr>
          <a:lstStyle/>
          <a:p>
            <a:r>
              <a:rPr lang="en-US" dirty="0"/>
              <a:t>Different Form of “Fascism” in Japan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362199"/>
            <a:ext cx="6573684" cy="3886201"/>
          </a:xfrm>
        </p:spPr>
        <p:txBody>
          <a:bodyPr anchor="t">
            <a:normAutofit/>
          </a:bodyPr>
          <a:lstStyle/>
          <a:p>
            <a:r>
              <a:rPr lang="en-US" sz="2400" dirty="0"/>
              <a:t>Democratic throughout most of 1920s</a:t>
            </a:r>
          </a:p>
          <a:p>
            <a:r>
              <a:rPr lang="en-US" sz="2400" dirty="0"/>
              <a:t>Great Depression in 1929 – many people blamed government</a:t>
            </a:r>
          </a:p>
          <a:p>
            <a:r>
              <a:rPr lang="en-US" sz="2400" dirty="0"/>
              <a:t>Did not want new government, but military control</a:t>
            </a:r>
          </a:p>
          <a:p>
            <a:r>
              <a:rPr lang="en-US" sz="2400" b="1" u="sng" dirty="0"/>
              <a:t>Emperor Hirohito</a:t>
            </a:r>
          </a:p>
          <a:p>
            <a:pPr lvl="1"/>
            <a:r>
              <a:rPr lang="en-US" sz="2000" dirty="0"/>
              <a:t>Symbol of power</a:t>
            </a:r>
          </a:p>
          <a:p>
            <a:pPr lvl="1"/>
            <a:r>
              <a:rPr lang="en-US" sz="2000" dirty="0"/>
              <a:t>Did not have control of government</a:t>
            </a:r>
          </a:p>
        </p:txBody>
      </p:sp>
      <p:pic>
        <p:nvPicPr>
          <p:cNvPr id="9218" name="Picture 2" descr="Hirohito - Wikipedia">
            <a:extLst>
              <a:ext uri="{FF2B5EF4-FFF2-40B4-BE49-F238E27FC236}">
                <a16:creationId xmlns:a16="http://schemas.microsoft.com/office/drawing/2014/main" id="{05F3A75C-C565-4BA0-8608-A03E255B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020" y="1198511"/>
            <a:ext cx="3976788" cy="5049889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6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28" y="0"/>
            <a:ext cx="6842381" cy="1905000"/>
          </a:xfrm>
        </p:spPr>
        <p:txBody>
          <a:bodyPr>
            <a:normAutofit/>
          </a:bodyPr>
          <a:lstStyle/>
          <a:p>
            <a:r>
              <a:rPr lang="en-US" sz="4400" dirty="0"/>
              <a:t>Rise of Military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1647825"/>
            <a:ext cx="7710334" cy="50006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Japan turns to imperialism to acquire land and resources for growing empire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1931 – Japan invades Manchuria in China w/o government approval</a:t>
            </a:r>
          </a:p>
          <a:p>
            <a:pPr>
              <a:lnSpc>
                <a:spcPct val="90000"/>
              </a:lnSpc>
            </a:pPr>
            <a:r>
              <a:rPr lang="en-US" sz="2400" b="1" u="sng" dirty="0"/>
              <a:t>Hideki </a:t>
            </a:r>
            <a:r>
              <a:rPr lang="en-US" sz="2400" b="1" u="sng" dirty="0" err="1"/>
              <a:t>Tojo</a:t>
            </a:r>
            <a:endParaRPr lang="en-US" sz="2400" b="1" u="sng" dirty="0"/>
          </a:p>
          <a:p>
            <a:pPr lvl="1">
              <a:lnSpc>
                <a:spcPct val="90000"/>
              </a:lnSpc>
            </a:pPr>
            <a:r>
              <a:rPr lang="en-US" sz="2400" dirty="0"/>
              <a:t>Head of Japanese Military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powerful individual in Japan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Becomes Prime Minister in 1941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State Shinto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Race-based political ideology similar to Germans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Japanese were a master race, determined to rule Asia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22530" name="Picture 2" descr="Hideki Tojo | Real Life Villains Wiki | Fandom">
            <a:extLst>
              <a:ext uri="{FF2B5EF4-FFF2-40B4-BE49-F238E27FC236}">
                <a16:creationId xmlns:a16="http://schemas.microsoft.com/office/drawing/2014/main" id="{CA3DE44E-B27C-42CF-9171-F1D847857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r="23289"/>
          <a:stretch/>
        </p:blipFill>
        <p:spPr bwMode="auto">
          <a:xfrm>
            <a:off x="8546182" y="10"/>
            <a:ext cx="3479523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4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4DFE7B-E2A0-48DF-AC76-B6F66D1C5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6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142874"/>
            <a:ext cx="4352924" cy="1771651"/>
          </a:xfrm>
        </p:spPr>
        <p:txBody>
          <a:bodyPr>
            <a:normAutofit/>
          </a:bodyPr>
          <a:lstStyle/>
          <a:p>
            <a:r>
              <a:rPr lang="en-US" sz="3600" dirty="0"/>
              <a:t>What is Fascism?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467378"/>
            <a:ext cx="4267200" cy="524774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Political philosophy</a:t>
            </a:r>
          </a:p>
          <a:p>
            <a:pPr>
              <a:lnSpc>
                <a:spcPct val="90000"/>
              </a:lnSpc>
            </a:pPr>
            <a:r>
              <a:rPr lang="en-US" dirty="0"/>
              <a:t>Emphasized loyalty to the state and obedience to its leader</a:t>
            </a:r>
          </a:p>
          <a:p>
            <a:pPr>
              <a:lnSpc>
                <a:spcPct val="90000"/>
              </a:lnSpc>
            </a:pPr>
            <a:r>
              <a:rPr lang="en-US" dirty="0"/>
              <a:t>Extreme nationalism and militarism</a:t>
            </a:r>
          </a:p>
          <a:p>
            <a:pPr>
              <a:lnSpc>
                <a:spcPct val="90000"/>
              </a:lnSpc>
            </a:pPr>
            <a:r>
              <a:rPr lang="en-US" dirty="0"/>
              <a:t>Denial of individual rights – dictatorial one-party rule</a:t>
            </a:r>
          </a:p>
          <a:p>
            <a:pPr>
              <a:lnSpc>
                <a:spcPct val="90000"/>
              </a:lnSpc>
            </a:pPr>
            <a:r>
              <a:rPr lang="en-US" dirty="0"/>
              <a:t>WHY??????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Promised revival of economy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Punish enemies responsible for misfortunes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Restore order and national pride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Took advantage of suffering majority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3074" name="Picture 2" descr="What Is Fascism? | Live Science">
            <a:extLst>
              <a:ext uri="{FF2B5EF4-FFF2-40B4-BE49-F238E27FC236}">
                <a16:creationId xmlns:a16="http://schemas.microsoft.com/office/drawing/2014/main" id="{4E0AA153-89CA-4E04-8141-D85F345A7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51"/>
          <a:stretch/>
        </p:blipFill>
        <p:spPr bwMode="auto"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FB3516BD-64C7-48EF-A342-9F00D167E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3E951-5882-4949-87C9-7AFA68BF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6864" y="811505"/>
            <a:ext cx="5578270" cy="52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CEBB-3351-4124-8856-615C4E4D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2D050"/>
                </a:solidFill>
              </a:rPr>
              <a:t>Totalitarianism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B8B67-6069-47BC-AEC1-91ACA9A29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524000"/>
            <a:ext cx="3581400" cy="609600"/>
          </a:xfrm>
        </p:spPr>
        <p:txBody>
          <a:bodyPr/>
          <a:lstStyle/>
          <a:p>
            <a:pPr algn="ctr"/>
            <a:r>
              <a:rPr lang="en-US" altLang="en-US" dirty="0"/>
              <a:t>FASCISM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E2FFF-1FB7-49BB-BABC-53DB14F50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2133600"/>
            <a:ext cx="272415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Hitler/Mussolini</a:t>
            </a:r>
          </a:p>
          <a:p>
            <a:pPr marL="0" indent="0">
              <a:buNone/>
            </a:pPr>
            <a:endParaRPr lang="en-US" altLang="en-US" sz="500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Capitalism private/corporate/Has Class System</a:t>
            </a:r>
          </a:p>
          <a:p>
            <a:pPr marL="0" indent="0">
              <a:buNone/>
            </a:pPr>
            <a:endParaRPr lang="en-US" altLang="en-US" sz="900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Gestapo/OVRA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Nazi/Fascist</a:t>
            </a:r>
          </a:p>
          <a:p>
            <a:pPr marL="0" indent="0"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Glorifies War</a:t>
            </a:r>
          </a:p>
          <a:p>
            <a:pPr marL="0" indent="0"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Anti-Semite/none until alliance </a:t>
            </a:r>
          </a:p>
          <a:p>
            <a:endParaRPr lang="en-US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58648-45A7-4477-9324-255363791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1800" y="1524000"/>
            <a:ext cx="3886200" cy="609600"/>
          </a:xfrm>
        </p:spPr>
        <p:txBody>
          <a:bodyPr/>
          <a:lstStyle/>
          <a:p>
            <a:pPr algn="ctr"/>
            <a:r>
              <a:rPr lang="en-US" altLang="en-US" dirty="0"/>
              <a:t>COMMUNISM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3FA46-002E-48A5-A9C5-3CC614686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86650" y="2133599"/>
            <a:ext cx="3886200" cy="42957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Stalin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State Nationalism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KGB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Communist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Denounces War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Officially Banned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26932-E56B-4904-A44B-A25FCF1E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7" y="2136338"/>
            <a:ext cx="309562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 DICTATOR</a:t>
            </a:r>
          </a:p>
          <a:p>
            <a:pPr algn="ctr" eaLnBrk="1" hangingPunct="1"/>
            <a:endParaRPr lang="en-US" altLang="en-US" sz="2400" dirty="0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ECONOMY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SECRET POLICE</a:t>
            </a:r>
          </a:p>
          <a:p>
            <a:pPr algn="ctr" eaLnBrk="1" hangingPunct="1"/>
            <a:endParaRPr lang="en-US" altLang="en-US" sz="2400" dirty="0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ONE POLITICAL PARTY</a:t>
            </a:r>
          </a:p>
          <a:p>
            <a:pPr algn="ctr" eaLnBrk="1" hangingPunct="1"/>
            <a:endParaRPr lang="en-US" altLang="en-US" sz="2400" dirty="0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WAR</a:t>
            </a:r>
          </a:p>
          <a:p>
            <a:pPr algn="ctr" eaLnBrk="1" hangingPunct="1"/>
            <a:endParaRPr lang="en-US" altLang="en-US" sz="2400" dirty="0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RACIAL PREJUDICE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10A3643A-FA4D-4E3F-8291-231A5CD1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" y="304799"/>
            <a:ext cx="1285875" cy="15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58151282-CCA9-403B-98DE-4F64E67B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1" y="274055"/>
            <a:ext cx="1285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3" y="438130"/>
            <a:ext cx="6842381" cy="1314450"/>
          </a:xfrm>
        </p:spPr>
        <p:txBody>
          <a:bodyPr>
            <a:normAutofit/>
          </a:bodyPr>
          <a:lstStyle/>
          <a:p>
            <a:r>
              <a:rPr lang="en-US" sz="4000" dirty="0"/>
              <a:t>Fascism in Italy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73" y="1571615"/>
            <a:ext cx="8310409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latin typeface="Bookman Old Style" panose="02050604050505020204" pitchFamily="18" charset="0"/>
              </a:rPr>
              <a:t>Fueled by failure to win territory in 1919 peace treaty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Bookman Old Style" panose="02050604050505020204" pitchFamily="18" charset="0"/>
              </a:rPr>
              <a:t>Rising unemployment and inflation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Bookman Old Style" panose="02050604050505020204" pitchFamily="18" charset="0"/>
              </a:rPr>
              <a:t>Democratic government proves ineffective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b="1" u="sng" dirty="0"/>
              <a:t>Benito Mussolini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latin typeface="Bookman Old Style" pitchFamily="18" charset="0"/>
              </a:rPr>
              <a:t>Promised to revive economy and rebuild armed forces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latin typeface="Bookman Old Style" pitchFamily="18" charset="0"/>
              </a:rPr>
              <a:t>“</a:t>
            </a:r>
            <a:r>
              <a:rPr lang="en-US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Black Shirts</a:t>
            </a:r>
            <a:r>
              <a:rPr lang="en-US" sz="2200" dirty="0">
                <a:latin typeface="Bookman Old Style" pitchFamily="18" charset="0"/>
              </a:rPr>
              <a:t>” attack Communists and Socialists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latin typeface="Bookman Old Style" pitchFamily="18" charset="0"/>
              </a:rPr>
              <a:t>Middles classes and aristocracy fear a worker’s revolt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latin typeface="Bookman Old Style" pitchFamily="18" charset="0"/>
              </a:rPr>
              <a:t>End up supporting Fascists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u="sng" dirty="0">
                <a:latin typeface="Bookman Old Style" pitchFamily="18" charset="0"/>
              </a:rPr>
              <a:t>October 1922 </a:t>
            </a:r>
            <a:r>
              <a:rPr lang="en-US" sz="2200" dirty="0">
                <a:latin typeface="Bookman Old Style" pitchFamily="18" charset="0"/>
              </a:rPr>
              <a:t>– 30,000 fascists march on Rome and demand that Mussolini take charge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latin typeface="Bookman Old Style" pitchFamily="18" charset="0"/>
              </a:rPr>
              <a:t>Widespread violence – takes charge “legally”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4" name="Picture 4" descr="A person wearing a uniform&#10;&#10;Description automatically generated">
            <a:extLst>
              <a:ext uri="{FF2B5EF4-FFF2-40B4-BE49-F238E27FC236}">
                <a16:creationId xmlns:a16="http://schemas.microsoft.com/office/drawing/2014/main" id="{3324BFED-23A9-48DD-9226-85298C6EF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31186" b="1"/>
          <a:stretch/>
        </p:blipFill>
        <p:spPr bwMode="auto">
          <a:xfrm>
            <a:off x="8546182" y="10"/>
            <a:ext cx="3645818" cy="685799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4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ussolini_004">
            <a:extLst>
              <a:ext uri="{FF2B5EF4-FFF2-40B4-BE49-F238E27FC236}">
                <a16:creationId xmlns:a16="http://schemas.microsoft.com/office/drawing/2014/main" id="{642052AD-7054-4362-B2F7-DFE606DA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9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>
            <a:extLst>
              <a:ext uri="{FF2B5EF4-FFF2-40B4-BE49-F238E27FC236}">
                <a16:creationId xmlns:a16="http://schemas.microsoft.com/office/drawing/2014/main" id="{E61FC957-CE5A-475F-BAC2-37320B83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2628900" cy="774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i="1" dirty="0">
                <a:latin typeface="Comic Sans MS" panose="030F0702030302020204" pitchFamily="66" charset="0"/>
              </a:rPr>
              <a:t>“</a:t>
            </a:r>
            <a:r>
              <a:rPr lang="en-US" altLang="en-US" sz="1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War is to the male what childbearing is to the female.”</a:t>
            </a:r>
          </a:p>
          <a:p>
            <a:pPr algn="r" eaLnBrk="1" hangingPunct="1"/>
            <a:r>
              <a:rPr lang="en-US" altLang="en-US" sz="1600" i="1" dirty="0">
                <a:latin typeface="Comic Sans MS" panose="030F0702030302020204" pitchFamily="66" charset="0"/>
              </a:rPr>
              <a:t>- Benito Mussolini</a:t>
            </a:r>
            <a:endParaRPr lang="en-US" altLang="en-US" sz="1600" dirty="0"/>
          </a:p>
        </p:txBody>
      </p:sp>
      <p:sp>
        <p:nvSpPr>
          <p:cNvPr id="12292" name="Text Box 9">
            <a:extLst>
              <a:ext uri="{FF2B5EF4-FFF2-40B4-BE49-F238E27FC236}">
                <a16:creationId xmlns:a16="http://schemas.microsoft.com/office/drawing/2014/main" id="{5EF7F6D4-0F72-499F-AB09-DE16DF01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0"/>
            <a:ext cx="5581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lbertus Extra Bold"/>
              </a:rPr>
              <a:t>“Il Duce” – “the leader”</a:t>
            </a:r>
          </a:p>
        </p:txBody>
      </p:sp>
      <p:sp>
        <p:nvSpPr>
          <p:cNvPr id="29701" name="Text Box 10">
            <a:extLst>
              <a:ext uri="{FF2B5EF4-FFF2-40B4-BE49-F238E27FC236}">
                <a16:creationId xmlns:a16="http://schemas.microsoft.com/office/drawing/2014/main" id="{54C84159-D1A5-4EA9-94A2-647869E1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599" y="520701"/>
            <a:ext cx="51339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latin typeface="Bookman Old Style" panose="02050604050505020204" pitchFamily="18" charset="0"/>
              </a:rPr>
              <a:t>Factors in Rise to Power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Anger over Treaty of Versailles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Fear of communism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Appeal to nationalism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Weak coalition government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Lack of democratic tradition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Charisma of Mussolini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Manipulation of press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Willing to use violence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Bookman Old Style" panose="02050604050505020204" pitchFamily="18" charset="0"/>
              </a:rPr>
              <a:t>Popularity of fascist party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36" y="0"/>
            <a:ext cx="6153150" cy="12668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Current State of Germany</a:t>
            </a:r>
          </a:p>
        </p:txBody>
      </p:sp>
      <p:pic>
        <p:nvPicPr>
          <p:cNvPr id="4098" name="Picture 2" descr="Germany 1919-39, Online CPD for teachers. | Schoolshistory.org.uk">
            <a:extLst>
              <a:ext uri="{FF2B5EF4-FFF2-40B4-BE49-F238E27FC236}">
                <a16:creationId xmlns:a16="http://schemas.microsoft.com/office/drawing/2014/main" id="{E11C6E50-E624-49AA-8767-D510574E4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r="-2" b="9276"/>
          <a:stretch/>
        </p:blipFill>
        <p:spPr bwMode="auto">
          <a:xfrm>
            <a:off x="707739" y="2717975"/>
            <a:ext cx="4765597" cy="3240120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hyperinflation of 1923">
            <a:extLst>
              <a:ext uri="{FF2B5EF4-FFF2-40B4-BE49-F238E27FC236}">
                <a16:creationId xmlns:a16="http://schemas.microsoft.com/office/drawing/2014/main" id="{1592F120-C954-4BBC-B486-8CD67F7F8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b="9910"/>
          <a:stretch/>
        </p:blipFill>
        <p:spPr bwMode="auto">
          <a:xfrm>
            <a:off x="707739" y="609600"/>
            <a:ext cx="4765597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5" y="945625"/>
            <a:ext cx="5435760" cy="5664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Weimar Republic established in 1919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Very weak – no democratic tradition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political parties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public confidence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Massive economic problems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Started printing more and more money to pay war expenses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Money lost value – hyperinflation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Loaf of bread prices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1918 – less than 1 mark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1922 – 160 marks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1923 - 200 billion marks!!!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Early financial support from U.S.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By 1929 – Germany back to full production</a:t>
            </a:r>
          </a:p>
        </p:txBody>
      </p:sp>
    </p:spTree>
    <p:extLst>
      <p:ext uri="{BB962C8B-B14F-4D97-AF65-F5344CB8AC3E}">
        <p14:creationId xmlns:p14="http://schemas.microsoft.com/office/powerpoint/2010/main" val="1572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76200"/>
            <a:ext cx="6573685" cy="1905000"/>
          </a:xfrm>
        </p:spPr>
        <p:txBody>
          <a:bodyPr>
            <a:normAutofit/>
          </a:bodyPr>
          <a:lstStyle/>
          <a:p>
            <a:r>
              <a:rPr lang="en-US" sz="4400" dirty="0"/>
              <a:t>Fascism in 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1981200"/>
            <a:ext cx="6573684" cy="4438650"/>
          </a:xfrm>
        </p:spPr>
        <p:txBody>
          <a:bodyPr anchor="t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>
                <a:latin typeface="Bookman Old Style" pitchFamily="18" charset="0"/>
              </a:rPr>
              <a:t>Citizens desire strong leader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>
                <a:latin typeface="Bookman Old Style" pitchFamily="18" charset="0"/>
              </a:rPr>
              <a:t>Germans angered over terms of Treaty of Versailles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400" dirty="0">
                <a:latin typeface="Bookman Old Style" pitchFamily="18" charset="0"/>
              </a:rPr>
              <a:t>Payment of reparations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400" dirty="0">
                <a:latin typeface="Bookman Old Style" pitchFamily="18" charset="0"/>
              </a:rPr>
              <a:t>Seizure of German industrial lands (RHINELAND)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>
                <a:latin typeface="Bookman Old Style" pitchFamily="18" charset="0"/>
              </a:rPr>
              <a:t>Discontent with democratic Weimar Republic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>
                <a:latin typeface="Bookman Old Style" pitchFamily="18" charset="0"/>
              </a:rPr>
              <a:t>Charismatic leader </a:t>
            </a:r>
            <a:r>
              <a:rPr lang="en-US" sz="3400" b="1" dirty="0">
                <a:latin typeface="Bookman Old Style" pitchFamily="18" charset="0"/>
              </a:rPr>
              <a:t>Adolf Hitler </a:t>
            </a:r>
            <a:r>
              <a:rPr lang="en-US" sz="3400" dirty="0">
                <a:latin typeface="Bookman Old Style" pitchFamily="18" charset="0"/>
              </a:rPr>
              <a:t>appeals to many Germans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8428E9-FC9C-44A9-9732-6A24ECDD7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9" y="851479"/>
            <a:ext cx="3976788" cy="483500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804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8477-3A86-49B7-A204-5027518B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314325"/>
            <a:ext cx="4716462" cy="904875"/>
          </a:xfrm>
        </p:spPr>
        <p:txBody>
          <a:bodyPr>
            <a:normAutofit/>
          </a:bodyPr>
          <a:lstStyle/>
          <a:p>
            <a:r>
              <a:rPr lang="en-US" sz="4400" dirty="0"/>
              <a:t>Adolf Hitler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6B02-2804-4596-8FAD-9B5B35C1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8" y="1219200"/>
            <a:ext cx="5207622" cy="5324475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latin typeface="Bookman Old Style" pitchFamily="18" charset="0"/>
              </a:rPr>
              <a:t>Austrian who joins Nationalist Socialist German Workers Party in 1919 (Nazi for short)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Symbol Swastika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Bookman Old Style" pitchFamily="18" charset="0"/>
              </a:rPr>
              <a:t>Private militia – storm troopers (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Brown shirts</a:t>
            </a:r>
            <a:r>
              <a:rPr lang="en-US" sz="2400" dirty="0">
                <a:latin typeface="Bookman Old Style" pitchFamily="18" charset="0"/>
              </a:rPr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latin typeface="Bookman Old Style" pitchFamily="18" charset="0"/>
              </a:rPr>
              <a:t>Inspired by Mussolini and Italian Fascists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latin typeface="Bookman Old Style" pitchFamily="18" charset="0"/>
              </a:rPr>
              <a:t>Writes </a:t>
            </a:r>
            <a:r>
              <a:rPr lang="en-US" sz="2800" i="1" dirty="0">
                <a:latin typeface="Bookman Old Style" pitchFamily="18" charset="0"/>
              </a:rPr>
              <a:t>Mein </a:t>
            </a:r>
            <a:r>
              <a:rPr lang="en-US" sz="2800" i="1" dirty="0" err="1">
                <a:latin typeface="Bookman Old Style" pitchFamily="18" charset="0"/>
              </a:rPr>
              <a:t>Kampf</a:t>
            </a:r>
            <a:r>
              <a:rPr lang="en-US" sz="2800" i="1" dirty="0">
                <a:latin typeface="Bookman Old Style" pitchFamily="18" charset="0"/>
              </a:rPr>
              <a:t>  </a:t>
            </a:r>
            <a:r>
              <a:rPr lang="en-US" sz="2800" dirty="0">
                <a:latin typeface="Bookman Old Style" pitchFamily="18" charset="0"/>
              </a:rPr>
              <a:t>(My Struggle)  in prison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2811E-FB7E-4C44-8776-8FBD8D9A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58732-4596-4018-974F-676F1F66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8534D6-8A30-4A8E-AA8E-D7BAE8028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r="12092" b="1"/>
          <a:stretch/>
        </p:blipFill>
        <p:spPr bwMode="auto">
          <a:xfrm>
            <a:off x="8314455" y="3100590"/>
            <a:ext cx="3716680" cy="36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9807D-EFEA-4F2B-A8CB-A52AD1D42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681"/>
          <a:stretch/>
        </p:blipFill>
        <p:spPr bwMode="auto">
          <a:xfrm>
            <a:off x="6269925" y="160868"/>
            <a:ext cx="3767328" cy="3747805"/>
          </a:xfrm>
          <a:custGeom>
            <a:avLst/>
            <a:gdLst/>
            <a:ahLst/>
            <a:cxnLst/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9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724</Words>
  <Application>Microsoft Office PowerPoint</Application>
  <PresentationFormat>Widescreen</PresentationFormat>
  <Paragraphs>158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Albertus Extra Bold</vt:lpstr>
      <vt:lpstr>Arial</vt:lpstr>
      <vt:lpstr>Bookman Old Style</vt:lpstr>
      <vt:lpstr>Calibri</vt:lpstr>
      <vt:lpstr>Century Gothic</vt:lpstr>
      <vt:lpstr>Comic Sans MS</vt:lpstr>
      <vt:lpstr>Mesh</vt:lpstr>
      <vt:lpstr>World War II</vt:lpstr>
      <vt:lpstr>What is Fascism?</vt:lpstr>
      <vt:lpstr>PowerPoint Presentation</vt:lpstr>
      <vt:lpstr>Totalitarianism</vt:lpstr>
      <vt:lpstr>Fascism in Italy</vt:lpstr>
      <vt:lpstr>PowerPoint Presentation</vt:lpstr>
      <vt:lpstr>Current State of Germany</vt:lpstr>
      <vt:lpstr>Fascism in Germany</vt:lpstr>
      <vt:lpstr>Adolf Hitler</vt:lpstr>
      <vt:lpstr>Mein Kampf</vt:lpstr>
      <vt:lpstr>PowerPoint Presentation</vt:lpstr>
      <vt:lpstr>Hitler seeks total control</vt:lpstr>
      <vt:lpstr>Anti-Semitism</vt:lpstr>
      <vt:lpstr>PowerPoint Presentation</vt:lpstr>
      <vt:lpstr>Different Form of “Fascism” in Japan</vt:lpstr>
      <vt:lpstr>Rise of Military 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Matthew Liedberg</dc:creator>
  <cp:lastModifiedBy>Matthew Liedberg</cp:lastModifiedBy>
  <cp:revision>5</cp:revision>
  <dcterms:created xsi:type="dcterms:W3CDTF">2020-04-16T13:39:45Z</dcterms:created>
  <dcterms:modified xsi:type="dcterms:W3CDTF">2020-04-16T15:07:48Z</dcterms:modified>
</cp:coreProperties>
</file>