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6" r:id="rId7"/>
    <p:sldId id="265" r:id="rId8"/>
    <p:sldId id="260" r:id="rId9"/>
    <p:sldId id="267" r:id="rId10"/>
    <p:sldId id="268" r:id="rId11"/>
    <p:sldId id="261" r:id="rId12"/>
    <p:sldId id="269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F0C630F-5194-46FC-A27A-837C26F40A2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9CAE83C-BD25-4D53-9193-7EDFE5DE4A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9890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630F-5194-46FC-A27A-837C26F40A2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E83C-BD25-4D53-9193-7EDFE5DE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9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630F-5194-46FC-A27A-837C26F40A2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E83C-BD25-4D53-9193-7EDFE5DE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0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630F-5194-46FC-A27A-837C26F40A2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E83C-BD25-4D53-9193-7EDFE5DE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9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630F-5194-46FC-A27A-837C26F40A2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E83C-BD25-4D53-9193-7EDFE5DE4A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26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630F-5194-46FC-A27A-837C26F40A2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E83C-BD25-4D53-9193-7EDFE5DE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630F-5194-46FC-A27A-837C26F40A2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E83C-BD25-4D53-9193-7EDFE5DE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9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630F-5194-46FC-A27A-837C26F40A2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E83C-BD25-4D53-9193-7EDFE5DE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630F-5194-46FC-A27A-837C26F40A2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E83C-BD25-4D53-9193-7EDFE5DE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630F-5194-46FC-A27A-837C26F40A2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E83C-BD25-4D53-9193-7EDFE5DE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8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630F-5194-46FC-A27A-837C26F40A2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E83C-BD25-4D53-9193-7EDFE5DE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F0C630F-5194-46FC-A27A-837C26F40A2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9CAE83C-BD25-4D53-9193-7EDFE5DE4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8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escue+at+Dunkirk&amp;source=images&amp;cd=&amp;cad=rja&amp;uact=8&amp;ved=0CAcQjRw&amp;url=http%3A%2F%2Fnews.bbc.co.uk%2Fhi%2Fenglish%2Fstatic%2Fin_depth%2Fuk%2F2000%2Fdunkirk_remembered%2Fdefault.stm&amp;ei=KEX3VKTRFoKWyAT3y4DQBQ&amp;bvm=bv.87519884,d.aWw&amp;psig=AFQjCNEH-Vi9osyet1Na31Fm9VdrXkOLYQ&amp;ust=142557763833041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9A6F-E40A-40DB-9A64-6BFA42097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War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5C2BA-664E-4A89-9940-18A5E618A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War Breaks Out</a:t>
            </a:r>
          </a:p>
        </p:txBody>
      </p:sp>
    </p:spTree>
    <p:extLst>
      <p:ext uri="{BB962C8B-B14F-4D97-AF65-F5344CB8AC3E}">
        <p14:creationId xmlns:p14="http://schemas.microsoft.com/office/powerpoint/2010/main" val="401949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DFC1063-A8FD-4806-A9FE-7FAFDCEA5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C6CC19-D07F-42DD-9F8F-486712BB0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E9634AE-C269-462F-8EE5-928CE2624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r="17759" b="2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0D73752-72B7-449A-A307-26DDDD0EF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r="15287" b="1"/>
          <a:stretch/>
        </p:blipFill>
        <p:spPr bwMode="auto">
          <a:xfrm>
            <a:off x="6176433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9CC8360-61A6-4518-8A27-E048E6CC9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8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D7B4-EB07-430D-A535-659DA2DC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566382"/>
            <a:ext cx="4534047" cy="1550284"/>
          </a:xfrm>
        </p:spPr>
        <p:txBody>
          <a:bodyPr>
            <a:normAutofit/>
          </a:bodyPr>
          <a:lstStyle/>
          <a:p>
            <a:r>
              <a:rPr lang="en-US" sz="3700" dirty="0"/>
              <a:t>Mediterranean and Eastern Front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161F-626A-4834-8C28-0A6132CFB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535" y="2438399"/>
            <a:ext cx="4572002" cy="3853219"/>
          </a:xfrm>
        </p:spPr>
        <p:txBody>
          <a:bodyPr>
            <a:normAutofit/>
          </a:bodyPr>
          <a:lstStyle/>
          <a:p>
            <a:r>
              <a:rPr lang="en-US" sz="2000" dirty="0"/>
              <a:t>Italy takes control of northern Africa </a:t>
            </a:r>
          </a:p>
          <a:p>
            <a:pPr lvl="1"/>
            <a:r>
              <a:rPr lang="en-US" sz="2000" dirty="0"/>
              <a:t>Push British out of Egypt</a:t>
            </a:r>
          </a:p>
          <a:p>
            <a:r>
              <a:rPr lang="en-US" sz="2000" dirty="0"/>
              <a:t>British reinforcements arrive – India, Canada, Australia, New Zealand, South Africa</a:t>
            </a:r>
          </a:p>
          <a:p>
            <a:r>
              <a:rPr lang="en-US" sz="2000" dirty="0"/>
              <a:t>Disaster for Italians – Hitler helps Italy </a:t>
            </a:r>
          </a:p>
          <a:p>
            <a:pPr lvl="1"/>
            <a:r>
              <a:rPr lang="en-US" sz="2000" dirty="0"/>
              <a:t>Erwin Rommel brings tank force – defeats Allies</a:t>
            </a:r>
          </a:p>
        </p:txBody>
      </p:sp>
      <p:pic>
        <p:nvPicPr>
          <p:cNvPr id="11266" name="Picture 2" descr="Axis Africa by Totentanz0 on DeviantArt">
            <a:extLst>
              <a:ext uri="{FF2B5EF4-FFF2-40B4-BE49-F238E27FC236}">
                <a16:creationId xmlns:a16="http://schemas.microsoft.com/office/drawing/2014/main" id="{A37D17F4-2FCF-4082-B2EB-124417836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5"/>
          <a:stretch/>
        </p:blipFill>
        <p:spPr bwMode="auto">
          <a:xfrm>
            <a:off x="6097181" y="10"/>
            <a:ext cx="60948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4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4DB5839-12B9-4BA0-98A8-CAE44ED19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DE3711-211B-4D47-8DA3-FE366B90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4564674"/>
            <a:ext cx="4010820" cy="161546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Mediterranean and Eastern Front</a:t>
            </a:r>
          </a:p>
        </p:txBody>
      </p:sp>
      <p:pic>
        <p:nvPicPr>
          <p:cNvPr id="12292" name="Picture 4" descr="On This Day May 30, 1941: Students Remove Nazi Flag From Acropolis ...">
            <a:extLst>
              <a:ext uri="{FF2B5EF4-FFF2-40B4-BE49-F238E27FC236}">
                <a16:creationId xmlns:a16="http://schemas.microsoft.com/office/drawing/2014/main" id="{2E984804-F676-4D77-B880-8DC7F85E1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r="21761" b="1"/>
          <a:stretch/>
        </p:blipFill>
        <p:spPr bwMode="auto">
          <a:xfrm>
            <a:off x="20" y="10"/>
            <a:ext cx="4872546" cy="42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World War II: Maps | The Holocaust Encyclopedia">
            <a:extLst>
              <a:ext uri="{FF2B5EF4-FFF2-40B4-BE49-F238E27FC236}">
                <a16:creationId xmlns:a16="http://schemas.microsoft.com/office/drawing/2014/main" id="{55C6E5DA-D2EE-4FA2-81C0-CEE5C1077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r="375" b="-3"/>
          <a:stretch/>
        </p:blipFill>
        <p:spPr bwMode="auto">
          <a:xfrm>
            <a:off x="5033433" y="1"/>
            <a:ext cx="6259407" cy="42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ADC1-9C5D-433D-A4CD-BB6B9D0D1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640" y="4564673"/>
            <a:ext cx="5665871" cy="23644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Germany expands to Balkans</a:t>
            </a:r>
          </a:p>
          <a:p>
            <a:pPr lvl="1"/>
            <a:r>
              <a:rPr lang="en-US" sz="2000" dirty="0"/>
              <a:t>Hitler convinces Bulgaria, Romania, and Hungary to join Axis powers</a:t>
            </a:r>
          </a:p>
          <a:p>
            <a:pPr lvl="1"/>
            <a:r>
              <a:rPr lang="en-US" sz="2000" dirty="0"/>
              <a:t>Yugoslavia and Greece (both pro-British) resist</a:t>
            </a:r>
          </a:p>
          <a:p>
            <a:pPr lvl="2"/>
            <a:r>
              <a:rPr lang="en-US" sz="2000" dirty="0"/>
              <a:t>Yugoslavia falls in 11 days</a:t>
            </a:r>
          </a:p>
          <a:p>
            <a:pPr lvl="2"/>
            <a:r>
              <a:rPr lang="en-US" sz="2000" dirty="0"/>
              <a:t>Greece falls in 17 days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50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7016-D88C-4088-AFB3-CFF0FCEA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r>
              <a:rPr lang="en-US" dirty="0"/>
              <a:t>Hitler Invades Soviet Union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A3A8406F-0BF3-491A-9F40-71A711D14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2" r="2533"/>
          <a:stretch/>
        </p:blipFill>
        <p:spPr>
          <a:xfrm>
            <a:off x="20" y="10"/>
            <a:ext cx="465329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F765-88D0-460D-9074-86C52AFC2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90" y="2005739"/>
            <a:ext cx="6015571" cy="41743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Remember Hitler and Stalin’s nonaggression pact?</a:t>
            </a:r>
          </a:p>
          <a:p>
            <a:r>
              <a:rPr lang="en-US" dirty="0"/>
              <a:t>Operation Barbarossa – plan to invade Soviet Union</a:t>
            </a:r>
          </a:p>
          <a:p>
            <a:r>
              <a:rPr lang="en-US" dirty="0"/>
              <a:t>June 22</a:t>
            </a:r>
            <a:r>
              <a:rPr lang="en-US" baseline="30000" dirty="0"/>
              <a:t>nd</a:t>
            </a:r>
            <a:r>
              <a:rPr lang="en-US" dirty="0"/>
              <a:t>, 1941 – Hitler invades and catches Soviets by surprise</a:t>
            </a:r>
          </a:p>
          <a:p>
            <a:pPr lvl="1"/>
            <a:r>
              <a:rPr lang="en-US" dirty="0"/>
              <a:t>Largest land invasion in history</a:t>
            </a:r>
          </a:p>
          <a:p>
            <a:r>
              <a:rPr lang="en-US" dirty="0"/>
              <a:t>Leningrad</a:t>
            </a:r>
          </a:p>
          <a:p>
            <a:pPr lvl="1"/>
            <a:r>
              <a:rPr lang="en-US" dirty="0"/>
              <a:t>Hitler bombs food storage buildings – starve people</a:t>
            </a:r>
          </a:p>
          <a:p>
            <a:pPr lvl="1"/>
            <a:r>
              <a:rPr lang="en-US" dirty="0"/>
              <a:t>Over 1 million people die; Leningrad does not surrender </a:t>
            </a:r>
          </a:p>
          <a:p>
            <a:r>
              <a:rPr lang="en-US" dirty="0"/>
              <a:t>Moscow</a:t>
            </a:r>
          </a:p>
          <a:p>
            <a:pPr lvl="1"/>
            <a:r>
              <a:rPr lang="en-US" dirty="0"/>
              <a:t>Hitler turns to capital </a:t>
            </a:r>
          </a:p>
          <a:p>
            <a:pPr lvl="1"/>
            <a:r>
              <a:rPr lang="en-US" dirty="0"/>
              <a:t>Winter comes – Germany does not retreat (sound familiar??)</a:t>
            </a:r>
          </a:p>
          <a:p>
            <a:pPr lvl="1"/>
            <a:r>
              <a:rPr lang="en-US" dirty="0"/>
              <a:t>Germans lose 500,000 lives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0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9D43-3260-4EFA-B8B9-C1194829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0"/>
            <a:ext cx="3075836" cy="1325562"/>
          </a:xfrm>
        </p:spPr>
        <p:txBody>
          <a:bodyPr>
            <a:normAutofit/>
          </a:bodyPr>
          <a:lstStyle/>
          <a:p>
            <a:r>
              <a:rPr lang="en-US" sz="3200" dirty="0"/>
              <a:t>United States Reaction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B67D982-25C5-4CC2-AA64-276BE3B2C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F93BF-C967-415B-8F07-723926E90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8" y="1325562"/>
            <a:ext cx="4746752" cy="5451158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Most Americans anti-war – passed neutrality acts</a:t>
            </a:r>
          </a:p>
          <a:p>
            <a:r>
              <a:rPr lang="en-US" sz="1600" dirty="0"/>
              <a:t>September 1939 – President Roosevelt allows Allied powers to purchase American firearms</a:t>
            </a:r>
          </a:p>
          <a:p>
            <a:r>
              <a:rPr lang="en-US" sz="1600" dirty="0"/>
              <a:t>March 1941 – Lend-Lease Act</a:t>
            </a:r>
          </a:p>
          <a:p>
            <a:pPr lvl="1"/>
            <a:r>
              <a:rPr lang="en-US" dirty="0"/>
              <a:t>President can lend or lease arms and other supplies to countries vital to US</a:t>
            </a:r>
          </a:p>
          <a:p>
            <a:pPr lvl="1"/>
            <a:r>
              <a:rPr lang="en-US" dirty="0"/>
              <a:t>US escort British ships – Hitler fires on them</a:t>
            </a:r>
          </a:p>
          <a:p>
            <a:r>
              <a:rPr lang="en-US" sz="1600" dirty="0"/>
              <a:t>Atlantic Charter</a:t>
            </a:r>
          </a:p>
          <a:p>
            <a:pPr lvl="1"/>
            <a:r>
              <a:rPr lang="en-US" dirty="0"/>
              <a:t>Secret meeting between Roosevelt and Churchill</a:t>
            </a:r>
          </a:p>
          <a:p>
            <a:pPr lvl="1"/>
            <a:r>
              <a:rPr lang="en-US" dirty="0"/>
              <a:t>No territorial gain</a:t>
            </a:r>
          </a:p>
          <a:p>
            <a:pPr lvl="1"/>
            <a:r>
              <a:rPr lang="en-US" dirty="0"/>
              <a:t>Free trade</a:t>
            </a:r>
          </a:p>
          <a:p>
            <a:pPr lvl="1"/>
            <a:r>
              <a:rPr lang="en-US" dirty="0"/>
              <a:t>People choose their own government</a:t>
            </a:r>
          </a:p>
          <a:p>
            <a:r>
              <a:rPr lang="en-US" sz="1600" dirty="0"/>
              <a:t>September 4, 1941 – German boat fires on US destroyer ship</a:t>
            </a:r>
          </a:p>
          <a:p>
            <a:pPr lvl="1"/>
            <a:r>
              <a:rPr lang="en-US" dirty="0"/>
              <a:t>Roosevelt orders to shoot German ships on sight</a:t>
            </a:r>
          </a:p>
          <a:p>
            <a:pPr lvl="1"/>
            <a:r>
              <a:rPr lang="en-US" dirty="0"/>
              <a:t>Unofficial naval war w/ Hitler</a:t>
            </a:r>
          </a:p>
          <a:p>
            <a:endParaRPr lang="en-US" sz="900" dirty="0"/>
          </a:p>
          <a:p>
            <a:endParaRPr lang="en-US" sz="900" dirty="0"/>
          </a:p>
        </p:txBody>
      </p:sp>
      <p:pic>
        <p:nvPicPr>
          <p:cNvPr id="13318" name="Picture 6" descr="Atlantic Charter - Wikipedia">
            <a:extLst>
              <a:ext uri="{FF2B5EF4-FFF2-40B4-BE49-F238E27FC236}">
                <a16:creationId xmlns:a16="http://schemas.microsoft.com/office/drawing/2014/main" id="{699448AC-AF9A-4409-92FF-6E6154B73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1" r="9348" b="-1"/>
          <a:stretch/>
        </p:blipFill>
        <p:spPr bwMode="auto">
          <a:xfrm>
            <a:off x="5984240" y="914410"/>
            <a:ext cx="6120680" cy="55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8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C23C1A9-F93B-4CA9-AAAA-50D11F4FC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962F3-302C-4E33-9D66-2CB6967A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942" y="365760"/>
            <a:ext cx="5825025" cy="1325562"/>
          </a:xfrm>
        </p:spPr>
        <p:txBody>
          <a:bodyPr>
            <a:normAutofit/>
          </a:bodyPr>
          <a:lstStyle/>
          <a:p>
            <a:r>
              <a:rPr lang="en-US" dirty="0"/>
              <a:t>German Blitzkrieg</a:t>
            </a:r>
          </a:p>
        </p:txBody>
      </p:sp>
      <p:pic>
        <p:nvPicPr>
          <p:cNvPr id="1026" name="Picture 2" descr="blitzkrieg | Definition, Translation, &amp; Facts | Britannica">
            <a:extLst>
              <a:ext uri="{FF2B5EF4-FFF2-40B4-BE49-F238E27FC236}">
                <a16:creationId xmlns:a16="http://schemas.microsoft.com/office/drawing/2014/main" id="{C89F594C-2DA6-41E3-BB3C-3778B1E86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r="-2" b="-2"/>
          <a:stretch/>
        </p:blipFill>
        <p:spPr bwMode="auto">
          <a:xfrm>
            <a:off x="20" y="10"/>
            <a:ext cx="4653291" cy="26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itzkrieg | Definition, Translation, &amp; Facts | Britannica">
            <a:extLst>
              <a:ext uri="{FF2B5EF4-FFF2-40B4-BE49-F238E27FC236}">
                <a16:creationId xmlns:a16="http://schemas.microsoft.com/office/drawing/2014/main" id="{49AD096B-3E4E-410E-B2CE-BB9B8660B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7" r="-1" b="-1"/>
          <a:stretch/>
        </p:blipFill>
        <p:spPr bwMode="auto">
          <a:xfrm>
            <a:off x="1972" y="2776050"/>
            <a:ext cx="4651339" cy="408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FE5DC-F5E7-4B0F-A2F8-12E8A4D7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943" y="1828800"/>
            <a:ext cx="5825024" cy="4351337"/>
          </a:xfrm>
        </p:spPr>
        <p:txBody>
          <a:bodyPr>
            <a:normAutofit lnSpcReduction="10000"/>
          </a:bodyPr>
          <a:lstStyle/>
          <a:p>
            <a:r>
              <a:rPr lang="en-US" sz="1700"/>
              <a:t>September 1</a:t>
            </a:r>
            <a:r>
              <a:rPr lang="en-US" sz="1700" baseline="30000"/>
              <a:t>st</a:t>
            </a:r>
            <a:r>
              <a:rPr lang="en-US" sz="1700"/>
              <a:t>, 1939 – Hitler invades Poland</a:t>
            </a:r>
          </a:p>
          <a:p>
            <a:pPr lvl="1"/>
            <a:r>
              <a:rPr lang="en-US" sz="1700"/>
              <a:t>Officially marks beginning of WWII</a:t>
            </a:r>
          </a:p>
          <a:p>
            <a:r>
              <a:rPr lang="en-US" sz="1700"/>
              <a:t>Blitzkrieg</a:t>
            </a:r>
          </a:p>
          <a:p>
            <a:pPr lvl="1"/>
            <a:r>
              <a:rPr lang="en-US" sz="1700"/>
              <a:t>“lightning war”</a:t>
            </a:r>
          </a:p>
          <a:p>
            <a:pPr lvl="1"/>
            <a:r>
              <a:rPr lang="en-US" sz="1700"/>
              <a:t>New military strategy</a:t>
            </a:r>
          </a:p>
          <a:p>
            <a:pPr lvl="1"/>
            <a:r>
              <a:rPr lang="en-US" sz="1700"/>
              <a:t>Air strikes, fast tanks, artillery, followed by soldiers</a:t>
            </a:r>
          </a:p>
          <a:p>
            <a:pPr lvl="1"/>
            <a:r>
              <a:rPr lang="en-US" sz="1700"/>
              <a:t>Quickly overwhelmed enemies</a:t>
            </a:r>
          </a:p>
          <a:p>
            <a:r>
              <a:rPr lang="en-US" sz="1700"/>
              <a:t>Blitzkrieg made possible by Hitler secretly rearming Germany </a:t>
            </a:r>
          </a:p>
          <a:p>
            <a:r>
              <a:rPr lang="en-US" sz="1700"/>
              <a:t>September 3</a:t>
            </a:r>
            <a:r>
              <a:rPr lang="en-US" sz="1700" baseline="30000"/>
              <a:t>rd</a:t>
            </a:r>
            <a:r>
              <a:rPr lang="en-US" sz="1700"/>
              <a:t>, 1939 – France and Great Britain declare war</a:t>
            </a:r>
          </a:p>
          <a:p>
            <a:r>
              <a:rPr lang="en-US" sz="1700"/>
              <a:t>Too late – Western half of Poland has already fallen to Nazis</a:t>
            </a:r>
          </a:p>
        </p:txBody>
      </p:sp>
    </p:spTree>
    <p:extLst>
      <p:ext uri="{BB962C8B-B14F-4D97-AF65-F5344CB8AC3E}">
        <p14:creationId xmlns:p14="http://schemas.microsoft.com/office/powerpoint/2010/main" val="84583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3A1E-F2A1-4D0B-A413-5AE184DA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675" y="182880"/>
            <a:ext cx="3075836" cy="1325562"/>
          </a:xfrm>
        </p:spPr>
        <p:txBody>
          <a:bodyPr>
            <a:normAutofit/>
          </a:bodyPr>
          <a:lstStyle/>
          <a:p>
            <a:r>
              <a:rPr lang="en-US" sz="3000" dirty="0"/>
              <a:t>Germans and Soviets Advance</a:t>
            </a:r>
          </a:p>
        </p:txBody>
      </p:sp>
      <p:pic>
        <p:nvPicPr>
          <p:cNvPr id="5122" name="Picture 2" descr="Hitler decree means 'up to 2,500' Belgian Nazis could still be ...">
            <a:extLst>
              <a:ext uri="{FF2B5EF4-FFF2-40B4-BE49-F238E27FC236}">
                <a16:creationId xmlns:a16="http://schemas.microsoft.com/office/drawing/2014/main" id="{C514EF97-1FF4-4C08-92DD-0D05FC38C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r="1901"/>
          <a:stretch/>
        </p:blipFill>
        <p:spPr bwMode="auto">
          <a:xfrm>
            <a:off x="633998" y="640080"/>
            <a:ext cx="6927007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B3C8C-23E0-47D3-8CDB-5E85B9BBE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675" y="1508442"/>
            <a:ext cx="3075836" cy="5258118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Stalin and forces seize eastern Poland shortly after Hitler invades</a:t>
            </a:r>
          </a:p>
          <a:p>
            <a:r>
              <a:rPr lang="en-US" sz="1600" dirty="0"/>
              <a:t>November 1939 - Soviets take Finland</a:t>
            </a:r>
          </a:p>
          <a:p>
            <a:r>
              <a:rPr lang="en-US" sz="1600" dirty="0"/>
              <a:t>Nothing happens – “</a:t>
            </a:r>
            <a:r>
              <a:rPr lang="en-US" sz="1600" dirty="0" err="1"/>
              <a:t>sitzkreig</a:t>
            </a:r>
            <a:r>
              <a:rPr lang="en-US" sz="1600" dirty="0"/>
              <a:t>” or “phony war”</a:t>
            </a:r>
          </a:p>
          <a:p>
            <a:r>
              <a:rPr lang="en-US" sz="1600" dirty="0"/>
              <a:t>April 1940 - Germany takes Denmark and Norway</a:t>
            </a:r>
          </a:p>
          <a:p>
            <a:r>
              <a:rPr lang="en-US" sz="1600" dirty="0"/>
              <a:t>Germans strategically builds bases on coasts of Norway and Denmark to attack Great Britain</a:t>
            </a:r>
          </a:p>
          <a:p>
            <a:r>
              <a:rPr lang="en-US" sz="1600" dirty="0"/>
              <a:t>May 1940 – Hitler and Nazis sweep through Netherlands, Belgium, and Luxembourg</a:t>
            </a:r>
          </a:p>
          <a:p>
            <a:pPr lvl="1"/>
            <a:r>
              <a:rPr lang="en-US" dirty="0"/>
              <a:t>Preparing to strike France 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858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4" descr="Denmark and Norway.gif">
            <a:extLst>
              <a:ext uri="{FF2B5EF4-FFF2-40B4-BE49-F238E27FC236}">
                <a16:creationId xmlns:a16="http://schemas.microsoft.com/office/drawing/2014/main" id="{D40DCB8A-4031-4A89-A062-F7A74A409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398" y="643467"/>
            <a:ext cx="84892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4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7F41-C292-4F0F-A9D6-AA9A6030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-127964"/>
            <a:ext cx="4835635" cy="1805940"/>
          </a:xfrm>
        </p:spPr>
        <p:txBody>
          <a:bodyPr>
            <a:normAutofit/>
          </a:bodyPr>
          <a:lstStyle/>
          <a:p>
            <a:r>
              <a:rPr lang="en-US" sz="4000" dirty="0"/>
              <a:t>France Falls to Nazis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65361-3BAF-4437-9DC1-900E1AAF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1677976"/>
            <a:ext cx="4824603" cy="51800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May 1940 – Germany traps France and allied forces and forces retreat to beaches of Dunkirk</a:t>
            </a:r>
          </a:p>
          <a:p>
            <a:r>
              <a:rPr lang="en-US" dirty="0"/>
              <a:t>“Miracle of Dunkirk” – Great Britain sends fleet to rescue soldiers, including amateur civilian crafts from May 26</a:t>
            </a:r>
            <a:r>
              <a:rPr lang="en-US" baseline="30000" dirty="0"/>
              <a:t>th</a:t>
            </a:r>
            <a:r>
              <a:rPr lang="en-US" dirty="0"/>
              <a:t> to June 4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sz="1800" dirty="0"/>
              <a:t>338,000 wounded soldiers returned safely</a:t>
            </a:r>
          </a:p>
          <a:p>
            <a:r>
              <a:rPr lang="en-US" dirty="0"/>
              <a:t>French resistance crumbles after Dunkirk</a:t>
            </a:r>
          </a:p>
          <a:p>
            <a:r>
              <a:rPr lang="en-US" dirty="0"/>
              <a:t>Nazis take over northern France, leave southern France to a puppet government </a:t>
            </a:r>
          </a:p>
          <a:p>
            <a:r>
              <a:rPr lang="en-US" dirty="0"/>
              <a:t>By 1941, all of continental Europe is under Axis control</a:t>
            </a:r>
          </a:p>
          <a:p>
            <a:r>
              <a:rPr lang="en-US" dirty="0"/>
              <a:t>Charles de Gaulle</a:t>
            </a:r>
          </a:p>
          <a:p>
            <a:pPr lvl="1"/>
            <a:r>
              <a:rPr lang="en-US" sz="1800" dirty="0"/>
              <a:t>French general that sets up exiled government in London</a:t>
            </a:r>
          </a:p>
          <a:p>
            <a:pPr lvl="1"/>
            <a:r>
              <a:rPr lang="en-US" sz="1800" dirty="0"/>
              <a:t>Vows to reconquer France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FF39DB4-8BF3-4A11-AAB5-08049E6FF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r="10324" b="1"/>
          <a:stretch/>
        </p:blipFill>
        <p:spPr bwMode="auto">
          <a:xfrm>
            <a:off x="6095999" y="10"/>
            <a:ext cx="5075239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hlinkClick r:id="rId3"/>
            <a:extLst>
              <a:ext uri="{FF2B5EF4-FFF2-40B4-BE49-F238E27FC236}">
                <a16:creationId xmlns:a16="http://schemas.microsoft.com/office/drawing/2014/main" id="{F71CF694-A5D4-41FB-A25C-FD541E8A2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 r="1" b="5940"/>
          <a:stretch/>
        </p:blipFill>
        <p:spPr bwMode="auto">
          <a:xfrm>
            <a:off x="6096000" y="3355942"/>
            <a:ext cx="5075238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86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w2_81">
            <a:extLst>
              <a:ext uri="{FF2B5EF4-FFF2-40B4-BE49-F238E27FC236}">
                <a16:creationId xmlns:a16="http://schemas.microsoft.com/office/drawing/2014/main" id="{6B387929-D493-4AB2-838A-8DADD8E7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1" y="239055"/>
            <a:ext cx="3586628" cy="29051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6frkr14">
            <a:extLst>
              <a:ext uri="{FF2B5EF4-FFF2-40B4-BE49-F238E27FC236}">
                <a16:creationId xmlns:a16="http://schemas.microsoft.com/office/drawing/2014/main" id="{E0BA08F8-CC39-443C-9EF5-465D76B2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411" y="3631096"/>
            <a:ext cx="3915687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w2_82">
            <a:extLst>
              <a:ext uri="{FF2B5EF4-FFF2-40B4-BE49-F238E27FC236}">
                <a16:creationId xmlns:a16="http://schemas.microsoft.com/office/drawing/2014/main" id="{B8FF8BBE-19F2-4781-87D1-80FC07A4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873" y="321734"/>
            <a:ext cx="5129085" cy="60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549D171D-783B-4864-92D7-6B77AAD85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039" y="1691640"/>
            <a:ext cx="225424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Char char=""/>
              <a:defRPr sz="2000">
                <a:solidFill>
                  <a:schemeClr val="tx2"/>
                </a:solidFill>
                <a:latin typeface="Calisto MT" panose="02040603050505030304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Char char=""/>
              <a:defRPr>
                <a:solidFill>
                  <a:schemeClr val="tx2"/>
                </a:solidFill>
                <a:latin typeface="Calisto MT" panose="02040603050505030304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Char char=""/>
              <a:defRPr sz="1600">
                <a:solidFill>
                  <a:schemeClr val="tx2"/>
                </a:solidFill>
                <a:latin typeface="Calisto MT" panose="02040603050505030304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Char char=""/>
              <a:defRPr sz="1400">
                <a:solidFill>
                  <a:schemeClr val="tx2"/>
                </a:solidFill>
                <a:latin typeface="Calisto MT" panose="02040603050505030304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Char char=""/>
              <a:defRPr sz="1400">
                <a:solidFill>
                  <a:schemeClr val="tx2"/>
                </a:solidFill>
                <a:latin typeface="Calisto MT" panose="02040603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Char char=""/>
              <a:defRPr sz="1400">
                <a:solidFill>
                  <a:schemeClr val="tx2"/>
                </a:solidFill>
                <a:latin typeface="Calisto MT" panose="02040603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Char char=""/>
              <a:defRPr sz="1400">
                <a:solidFill>
                  <a:schemeClr val="tx2"/>
                </a:solidFill>
                <a:latin typeface="Calisto MT" panose="02040603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Char char=""/>
              <a:defRPr sz="1400">
                <a:solidFill>
                  <a:schemeClr val="tx2"/>
                </a:solidFill>
                <a:latin typeface="Calisto MT" panose="02040603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Char char=""/>
              <a:defRPr sz="1400">
                <a:solidFill>
                  <a:schemeClr val="tx2"/>
                </a:solidFill>
                <a:latin typeface="Calisto MT" panose="0204060305050503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</a:rPr>
              <a:t>"</a:t>
            </a:r>
            <a:r>
              <a:rPr lang="en-US" altLang="en-US" sz="1000" dirty="0">
                <a:solidFill>
                  <a:schemeClr val="tx1"/>
                </a:solidFill>
                <a:latin typeface="Verdana" panose="020B0604030504040204" pitchFamily="34" charset="0"/>
              </a:rPr>
              <a:t>A Frenchman weeps as German soldiers march into the French capital, Paris, on June 14, 1940, after the Allied armies had been driven back across France." </a:t>
            </a:r>
          </a:p>
        </p:txBody>
      </p:sp>
    </p:spTree>
    <p:extLst>
      <p:ext uri="{BB962C8B-B14F-4D97-AF65-F5344CB8AC3E}">
        <p14:creationId xmlns:p14="http://schemas.microsoft.com/office/powerpoint/2010/main" val="280628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6" name="Picture 4" descr="Pin on Maps">
            <a:extLst>
              <a:ext uri="{FF2B5EF4-FFF2-40B4-BE49-F238E27FC236}">
                <a16:creationId xmlns:a16="http://schemas.microsoft.com/office/drawing/2014/main" id="{E56FFD16-4975-4F28-BAAF-B2CD94235C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320" y="1"/>
            <a:ext cx="89103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1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6ADE-5741-402F-8DF0-5E5ED81E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-91440"/>
            <a:ext cx="5834285" cy="1325562"/>
          </a:xfrm>
        </p:spPr>
        <p:txBody>
          <a:bodyPr>
            <a:normAutofit/>
          </a:bodyPr>
          <a:lstStyle/>
          <a:p>
            <a:r>
              <a:rPr lang="en-US" dirty="0"/>
              <a:t>Battle of Britain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6053-980A-4333-BCFD-A030CBFB1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599882"/>
            <a:ext cx="5834285" cy="525811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Britain stands alone against Axis powers</a:t>
            </a:r>
          </a:p>
          <a:p>
            <a:r>
              <a:rPr lang="en-US" sz="2000" dirty="0"/>
              <a:t>New prime minister ‘ Winston Churchill</a:t>
            </a:r>
          </a:p>
          <a:p>
            <a:pPr lvl="1"/>
            <a:r>
              <a:rPr lang="en-US" sz="2000" dirty="0"/>
              <a:t>“We shall fight on the beaches, we shall fight on the landing grounds, we shall fight in the fields and in the streets….we shall never surrender!”</a:t>
            </a:r>
          </a:p>
          <a:p>
            <a:r>
              <a:rPr lang="en-US" sz="2000" dirty="0"/>
              <a:t>Summer of 1940 – Germany’s Luftwaffe (air force) started bombing Great Britain</a:t>
            </a:r>
          </a:p>
          <a:p>
            <a:r>
              <a:rPr lang="en-US" sz="2000" dirty="0"/>
              <a:t>September 7th, 1940 – bombing cities, especially London</a:t>
            </a:r>
          </a:p>
          <a:p>
            <a:r>
              <a:rPr lang="en-US" sz="2000" dirty="0"/>
              <a:t>Britain took heave damage and loss of life, but successfully resisted Hitler’s attack</a:t>
            </a:r>
          </a:p>
          <a:p>
            <a:pPr lvl="1"/>
            <a:r>
              <a:rPr lang="en-US" sz="2000" dirty="0"/>
              <a:t>Use of radar to detect planes</a:t>
            </a:r>
          </a:p>
          <a:p>
            <a:pPr lvl="1"/>
            <a:r>
              <a:rPr lang="en-US" sz="2000" dirty="0"/>
              <a:t>Able to decode German messages using Enigma</a:t>
            </a:r>
          </a:p>
          <a:p>
            <a:r>
              <a:rPr lang="en-US" sz="2000" dirty="0"/>
              <a:t>Hitler ultimately called off attack because of British resistance </a:t>
            </a:r>
          </a:p>
        </p:txBody>
      </p:sp>
      <p:pic>
        <p:nvPicPr>
          <p:cNvPr id="6146" name="Picture 2" descr="Winston Churchill - Wikipedia">
            <a:extLst>
              <a:ext uri="{FF2B5EF4-FFF2-40B4-BE49-F238E27FC236}">
                <a16:creationId xmlns:a16="http://schemas.microsoft.com/office/drawing/2014/main" id="{9C449D4C-163D-421F-A456-1DCCE63CF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4285"/>
          <a:stretch/>
        </p:blipFill>
        <p:spPr bwMode="auto">
          <a:xfrm>
            <a:off x="7737169" y="10"/>
            <a:ext cx="3555205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ttle of Britain - Wikipedia">
            <a:extLst>
              <a:ext uri="{FF2B5EF4-FFF2-40B4-BE49-F238E27FC236}">
                <a16:creationId xmlns:a16="http://schemas.microsoft.com/office/drawing/2014/main" id="{AE2E4FA4-3661-4965-BEA9-AF1CBE904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r="12487" b="-4"/>
          <a:stretch/>
        </p:blipFill>
        <p:spPr bwMode="auto">
          <a:xfrm>
            <a:off x="7737169" y="3429000"/>
            <a:ext cx="355520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7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24 Disturbing Pictures From The Battle Of Britain">
            <a:extLst>
              <a:ext uri="{FF2B5EF4-FFF2-40B4-BE49-F238E27FC236}">
                <a16:creationId xmlns:a16="http://schemas.microsoft.com/office/drawing/2014/main" id="{5A4B9207-0492-4F1A-A7E8-4AA28F9CC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r="-3" b="-3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10 Things You Should Know About the Battle of Britain - HISTORY">
            <a:extLst>
              <a:ext uri="{FF2B5EF4-FFF2-40B4-BE49-F238E27FC236}">
                <a16:creationId xmlns:a16="http://schemas.microsoft.com/office/drawing/2014/main" id="{9E661CF9-F72E-4136-8F8C-50CFFCADA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" b="1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e Blitz - Wikipedia">
            <a:extLst>
              <a:ext uri="{FF2B5EF4-FFF2-40B4-BE49-F238E27FC236}">
                <a16:creationId xmlns:a16="http://schemas.microsoft.com/office/drawing/2014/main" id="{A3E62C8B-ACBF-445F-AC8C-BB99704C0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" b="15241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5026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630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Verdana</vt:lpstr>
      <vt:lpstr>Wingdings 2</vt:lpstr>
      <vt:lpstr>View</vt:lpstr>
      <vt:lpstr>World War II</vt:lpstr>
      <vt:lpstr>German Blitzkrieg</vt:lpstr>
      <vt:lpstr>Germans and Soviets Advance</vt:lpstr>
      <vt:lpstr>PowerPoint Presentation</vt:lpstr>
      <vt:lpstr>France Falls to Nazis</vt:lpstr>
      <vt:lpstr>PowerPoint Presentation</vt:lpstr>
      <vt:lpstr>PowerPoint Presentation</vt:lpstr>
      <vt:lpstr>Battle of Britain</vt:lpstr>
      <vt:lpstr>PowerPoint Presentation</vt:lpstr>
      <vt:lpstr>PowerPoint Presentation</vt:lpstr>
      <vt:lpstr>Mediterranean and Eastern Front</vt:lpstr>
      <vt:lpstr>Mediterranean and Eastern Front</vt:lpstr>
      <vt:lpstr>Hitler Invades Soviet Union</vt:lpstr>
      <vt:lpstr>United States Reaction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Matthew Liedberg</dc:creator>
  <cp:lastModifiedBy>Matthew Liedberg</cp:lastModifiedBy>
  <cp:revision>2</cp:revision>
  <dcterms:created xsi:type="dcterms:W3CDTF">2020-04-23T04:32:08Z</dcterms:created>
  <dcterms:modified xsi:type="dcterms:W3CDTF">2020-04-23T05:05:49Z</dcterms:modified>
</cp:coreProperties>
</file>