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57" r:id="rId4"/>
    <p:sldId id="258" r:id="rId5"/>
    <p:sldId id="267" r:id="rId6"/>
    <p:sldId id="265" r:id="rId7"/>
    <p:sldId id="259" r:id="rId8"/>
    <p:sldId id="260" r:id="rId9"/>
    <p:sldId id="262" r:id="rId10"/>
    <p:sldId id="263" r:id="rId11"/>
    <p:sldId id="264" r:id="rId12"/>
    <p:sldId id="266"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E48654-5981-4342-8B7E-4B0CEE2C5D5B}"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243075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8654-5981-4342-8B7E-4B0CEE2C5D5B}"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5172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8654-5981-4342-8B7E-4B0CEE2C5D5B}"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336608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8654-5981-4342-8B7E-4B0CEE2C5D5B}"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4C669-098F-40AA-9680-5BD3CA8BCD5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178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8654-5981-4342-8B7E-4B0CEE2C5D5B}"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333891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E48654-5981-4342-8B7E-4B0CEE2C5D5B}"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342862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E48654-5981-4342-8B7E-4B0CEE2C5D5B}"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102796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E48654-5981-4342-8B7E-4B0CEE2C5D5B}"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157375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E48654-5981-4342-8B7E-4B0CEE2C5D5B}"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13654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E48654-5981-4342-8B7E-4B0CEE2C5D5B}"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322301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48654-5981-4342-8B7E-4B0CEE2C5D5B}"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350711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E48654-5981-4342-8B7E-4B0CEE2C5D5B}"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176387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E48654-5981-4342-8B7E-4B0CEE2C5D5B}"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195441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E48654-5981-4342-8B7E-4B0CEE2C5D5B}"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396202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48654-5981-4342-8B7E-4B0CEE2C5D5B}"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269336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8654-5981-4342-8B7E-4B0CEE2C5D5B}"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60980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8654-5981-4342-8B7E-4B0CEE2C5D5B}"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4C669-098F-40AA-9680-5BD3CA8BCD50}" type="slidenum">
              <a:rPr lang="en-US" smtClean="0"/>
              <a:t>‹#›</a:t>
            </a:fld>
            <a:endParaRPr lang="en-US"/>
          </a:p>
        </p:txBody>
      </p:sp>
    </p:spTree>
    <p:extLst>
      <p:ext uri="{BB962C8B-B14F-4D97-AF65-F5344CB8AC3E}">
        <p14:creationId xmlns:p14="http://schemas.microsoft.com/office/powerpoint/2010/main" val="333620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4E48654-5981-4342-8B7E-4B0CEE2C5D5B}" type="datetimeFigureOut">
              <a:rPr lang="en-US" smtClean="0"/>
              <a:t>3/16/2020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3C4C669-098F-40AA-9680-5BD3CA8BCD50}" type="slidenum">
              <a:rPr lang="en-US" smtClean="0"/>
              <a:t>‹#›</a:t>
            </a:fld>
            <a:endParaRPr lang="en-US"/>
          </a:p>
        </p:txBody>
      </p:sp>
    </p:spTree>
    <p:extLst>
      <p:ext uri="{BB962C8B-B14F-4D97-AF65-F5344CB8AC3E}">
        <p14:creationId xmlns:p14="http://schemas.microsoft.com/office/powerpoint/2010/main" val="81872824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BD9B-F1FA-45C9-9499-340A7B87DF62}"/>
              </a:ext>
            </a:extLst>
          </p:cNvPr>
          <p:cNvSpPr>
            <a:spLocks noGrp="1"/>
          </p:cNvSpPr>
          <p:nvPr>
            <p:ph type="ctrTitle"/>
          </p:nvPr>
        </p:nvSpPr>
        <p:spPr/>
        <p:txBody>
          <a:bodyPr/>
          <a:lstStyle/>
          <a:p>
            <a:r>
              <a:rPr lang="en-US" dirty="0"/>
              <a:t>Technology in </a:t>
            </a:r>
            <a:br>
              <a:rPr lang="en-US" dirty="0"/>
            </a:br>
            <a:r>
              <a:rPr lang="en-US" dirty="0"/>
              <a:t>World War I</a:t>
            </a:r>
          </a:p>
        </p:txBody>
      </p:sp>
      <p:sp>
        <p:nvSpPr>
          <p:cNvPr id="3" name="Subtitle 2">
            <a:extLst>
              <a:ext uri="{FF2B5EF4-FFF2-40B4-BE49-F238E27FC236}">
                <a16:creationId xmlns:a16="http://schemas.microsoft.com/office/drawing/2014/main" id="{525A6F20-7D5E-4869-8495-31E6059798D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0681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3BCC-510A-48FD-8156-9E5D48C97027}"/>
              </a:ext>
            </a:extLst>
          </p:cNvPr>
          <p:cNvSpPr>
            <a:spLocks noGrp="1"/>
          </p:cNvSpPr>
          <p:nvPr>
            <p:ph type="title"/>
          </p:nvPr>
        </p:nvSpPr>
        <p:spPr>
          <a:xfrm>
            <a:off x="919119" y="152400"/>
            <a:ext cx="10353761" cy="1326321"/>
          </a:xfrm>
        </p:spPr>
        <p:txBody>
          <a:bodyPr/>
          <a:lstStyle/>
          <a:p>
            <a:r>
              <a:rPr lang="en-US" dirty="0"/>
              <a:t>Submarines (U-Boats)</a:t>
            </a:r>
          </a:p>
        </p:txBody>
      </p:sp>
      <p:sp>
        <p:nvSpPr>
          <p:cNvPr id="3" name="Content Placeholder 2">
            <a:extLst>
              <a:ext uri="{FF2B5EF4-FFF2-40B4-BE49-F238E27FC236}">
                <a16:creationId xmlns:a16="http://schemas.microsoft.com/office/drawing/2014/main" id="{4AB086B4-01AF-4540-AFFD-40D8244C230A}"/>
              </a:ext>
            </a:extLst>
          </p:cNvPr>
          <p:cNvSpPr>
            <a:spLocks noGrp="1"/>
          </p:cNvSpPr>
          <p:nvPr>
            <p:ph idx="1"/>
          </p:nvPr>
        </p:nvSpPr>
        <p:spPr>
          <a:xfrm>
            <a:off x="7609839" y="2096064"/>
            <a:ext cx="3657717" cy="3695136"/>
          </a:xfrm>
        </p:spPr>
        <p:txBody>
          <a:bodyPr/>
          <a:lstStyle/>
          <a:p>
            <a:r>
              <a:rPr lang="en-US" sz="2400" dirty="0"/>
              <a:t>Introduced by the Germans in 1914</a:t>
            </a:r>
          </a:p>
          <a:p>
            <a:r>
              <a:rPr lang="en-US" sz="2400" dirty="0"/>
              <a:t>Torpedo – underwater missiles</a:t>
            </a:r>
          </a:p>
          <a:p>
            <a:r>
              <a:rPr lang="en-US" sz="2400" dirty="0"/>
              <a:t>Pivotal in bringing United States into war</a:t>
            </a:r>
          </a:p>
          <a:p>
            <a:endParaRPr lang="en-US" dirty="0"/>
          </a:p>
        </p:txBody>
      </p:sp>
      <p:pic>
        <p:nvPicPr>
          <p:cNvPr id="9218" name="Picture 2" descr="Image result for world war 1 uboats">
            <a:extLst>
              <a:ext uri="{FF2B5EF4-FFF2-40B4-BE49-F238E27FC236}">
                <a16:creationId xmlns:a16="http://schemas.microsoft.com/office/drawing/2014/main" id="{2E5E43C6-7DEB-4FB4-8D5A-393CF50D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4" y="1371600"/>
            <a:ext cx="6256655" cy="491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7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BF21-E51A-424C-98A5-D28693400D97}"/>
              </a:ext>
            </a:extLst>
          </p:cNvPr>
          <p:cNvSpPr>
            <a:spLocks noGrp="1"/>
          </p:cNvSpPr>
          <p:nvPr>
            <p:ph type="title"/>
          </p:nvPr>
        </p:nvSpPr>
        <p:spPr>
          <a:xfrm>
            <a:off x="913795" y="172720"/>
            <a:ext cx="10353761" cy="1326321"/>
          </a:xfrm>
        </p:spPr>
        <p:txBody>
          <a:bodyPr/>
          <a:lstStyle/>
          <a:p>
            <a:r>
              <a:rPr lang="en-US" dirty="0"/>
              <a:t>Battleships</a:t>
            </a:r>
          </a:p>
        </p:txBody>
      </p:sp>
      <p:sp>
        <p:nvSpPr>
          <p:cNvPr id="3" name="Content Placeholder 2">
            <a:extLst>
              <a:ext uri="{FF2B5EF4-FFF2-40B4-BE49-F238E27FC236}">
                <a16:creationId xmlns:a16="http://schemas.microsoft.com/office/drawing/2014/main" id="{EC9CB440-D5F2-4443-9E43-AE5335253027}"/>
              </a:ext>
            </a:extLst>
          </p:cNvPr>
          <p:cNvSpPr>
            <a:spLocks noGrp="1"/>
          </p:cNvSpPr>
          <p:nvPr>
            <p:ph idx="1"/>
          </p:nvPr>
        </p:nvSpPr>
        <p:spPr>
          <a:xfrm>
            <a:off x="913795" y="2096064"/>
            <a:ext cx="2977485" cy="3695136"/>
          </a:xfrm>
        </p:spPr>
        <p:txBody>
          <a:bodyPr>
            <a:normAutofit/>
          </a:bodyPr>
          <a:lstStyle/>
          <a:p>
            <a:r>
              <a:rPr lang="en-US" sz="2800" dirty="0"/>
              <a:t>Used heavily by British, but used by both sides</a:t>
            </a:r>
          </a:p>
          <a:p>
            <a:r>
              <a:rPr lang="en-US" sz="2800" dirty="0"/>
              <a:t>Variety of gun sizes </a:t>
            </a:r>
          </a:p>
        </p:txBody>
      </p:sp>
      <p:pic>
        <p:nvPicPr>
          <p:cNvPr id="10242" name="Picture 2" descr="Image result for world war 1 battleships">
            <a:extLst>
              <a:ext uri="{FF2B5EF4-FFF2-40B4-BE49-F238E27FC236}">
                <a16:creationId xmlns:a16="http://schemas.microsoft.com/office/drawing/2014/main" id="{52A9FB85-9662-41CE-A6F0-30CA0FCBF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639" y="2096064"/>
            <a:ext cx="7894881" cy="362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9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557A-54D6-4774-BC29-F62AE74E07F2}"/>
              </a:ext>
            </a:extLst>
          </p:cNvPr>
          <p:cNvSpPr>
            <a:spLocks noGrp="1"/>
          </p:cNvSpPr>
          <p:nvPr>
            <p:ph type="title"/>
          </p:nvPr>
        </p:nvSpPr>
        <p:spPr>
          <a:xfrm>
            <a:off x="913795" y="193040"/>
            <a:ext cx="10353761" cy="1326321"/>
          </a:xfrm>
        </p:spPr>
        <p:txBody>
          <a:bodyPr/>
          <a:lstStyle/>
          <a:p>
            <a:r>
              <a:rPr lang="en-US" dirty="0"/>
              <a:t>Communication</a:t>
            </a:r>
          </a:p>
        </p:txBody>
      </p:sp>
      <p:sp>
        <p:nvSpPr>
          <p:cNvPr id="3" name="Content Placeholder 2">
            <a:extLst>
              <a:ext uri="{FF2B5EF4-FFF2-40B4-BE49-F238E27FC236}">
                <a16:creationId xmlns:a16="http://schemas.microsoft.com/office/drawing/2014/main" id="{A70626E4-EF5A-4001-8F4A-95BD00D981FC}"/>
              </a:ext>
            </a:extLst>
          </p:cNvPr>
          <p:cNvSpPr>
            <a:spLocks noGrp="1"/>
          </p:cNvSpPr>
          <p:nvPr>
            <p:ph idx="1"/>
          </p:nvPr>
        </p:nvSpPr>
        <p:spPr>
          <a:xfrm>
            <a:off x="6400801" y="1519361"/>
            <a:ext cx="4866756" cy="4271839"/>
          </a:xfrm>
        </p:spPr>
        <p:txBody>
          <a:bodyPr/>
          <a:lstStyle/>
          <a:p>
            <a:r>
              <a:rPr lang="en-US" sz="3200" dirty="0"/>
              <a:t>Telephones</a:t>
            </a:r>
          </a:p>
          <a:p>
            <a:r>
              <a:rPr lang="en-US" sz="3200" dirty="0"/>
              <a:t>Telegraph</a:t>
            </a:r>
          </a:p>
          <a:p>
            <a:r>
              <a:rPr lang="en-US" sz="3200" dirty="0"/>
              <a:t>Radio</a:t>
            </a:r>
          </a:p>
          <a:p>
            <a:r>
              <a:rPr lang="en-US" sz="3200" dirty="0"/>
              <a:t>Carrier Pigeons</a:t>
            </a:r>
          </a:p>
          <a:p>
            <a:r>
              <a:rPr lang="en-US" sz="3200" dirty="0"/>
              <a:t>Dogs!</a:t>
            </a:r>
          </a:p>
          <a:p>
            <a:endParaRPr lang="en-US" dirty="0"/>
          </a:p>
        </p:txBody>
      </p:sp>
      <p:pic>
        <p:nvPicPr>
          <p:cNvPr id="11266" name="Picture 2" descr="Image result for world war 1 communication">
            <a:extLst>
              <a:ext uri="{FF2B5EF4-FFF2-40B4-BE49-F238E27FC236}">
                <a16:creationId xmlns:a16="http://schemas.microsoft.com/office/drawing/2014/main" id="{F02ED916-51D3-42E5-B61F-594B79C9B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06" y="1094740"/>
            <a:ext cx="33051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world war 1 carrier pigeons">
            <a:extLst>
              <a:ext uri="{FF2B5EF4-FFF2-40B4-BE49-F238E27FC236}">
                <a16:creationId xmlns:a16="http://schemas.microsoft.com/office/drawing/2014/main" id="{583D3801-B957-4F57-B363-5BC1022AE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3809049"/>
            <a:ext cx="4043289" cy="269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3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47A5-13F4-4B95-A620-D148385DD455}"/>
              </a:ext>
            </a:extLst>
          </p:cNvPr>
          <p:cNvSpPr>
            <a:spLocks noGrp="1"/>
          </p:cNvSpPr>
          <p:nvPr>
            <p:ph type="title"/>
          </p:nvPr>
        </p:nvSpPr>
        <p:spPr/>
        <p:txBody>
          <a:bodyPr/>
          <a:lstStyle/>
          <a:p>
            <a:r>
              <a:rPr lang="en-US" dirty="0"/>
              <a:t>How Did this impact war?</a:t>
            </a:r>
          </a:p>
        </p:txBody>
      </p:sp>
      <p:sp>
        <p:nvSpPr>
          <p:cNvPr id="3" name="Content Placeholder 2">
            <a:extLst>
              <a:ext uri="{FF2B5EF4-FFF2-40B4-BE49-F238E27FC236}">
                <a16:creationId xmlns:a16="http://schemas.microsoft.com/office/drawing/2014/main" id="{DB015564-5D69-4FD3-992C-D9CD3D5DDBE4}"/>
              </a:ext>
            </a:extLst>
          </p:cNvPr>
          <p:cNvSpPr>
            <a:spLocks noGrp="1"/>
          </p:cNvSpPr>
          <p:nvPr>
            <p:ph idx="1"/>
          </p:nvPr>
        </p:nvSpPr>
        <p:spPr/>
        <p:txBody>
          <a:bodyPr/>
          <a:lstStyle/>
          <a:p>
            <a:r>
              <a:rPr lang="en-US" sz="2800" dirty="0"/>
              <a:t>New technology did not expedite war</a:t>
            </a:r>
          </a:p>
          <a:p>
            <a:r>
              <a:rPr lang="en-US" sz="2800" dirty="0"/>
              <a:t>Killed more people more efficiently</a:t>
            </a:r>
          </a:p>
          <a:p>
            <a:r>
              <a:rPr lang="en-US" sz="2800" dirty="0"/>
              <a:t>Created arms race and competition among enemies</a:t>
            </a:r>
          </a:p>
          <a:p>
            <a:endParaRPr lang="en-US" dirty="0"/>
          </a:p>
        </p:txBody>
      </p:sp>
    </p:spTree>
    <p:extLst>
      <p:ext uri="{BB962C8B-B14F-4D97-AF65-F5344CB8AC3E}">
        <p14:creationId xmlns:p14="http://schemas.microsoft.com/office/powerpoint/2010/main" val="117211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99D2-A123-487B-8049-96C28B0656AA}"/>
              </a:ext>
            </a:extLst>
          </p:cNvPr>
          <p:cNvSpPr>
            <a:spLocks noGrp="1"/>
          </p:cNvSpPr>
          <p:nvPr>
            <p:ph type="title"/>
          </p:nvPr>
        </p:nvSpPr>
        <p:spPr/>
        <p:txBody>
          <a:bodyPr/>
          <a:lstStyle/>
          <a:p>
            <a:r>
              <a:rPr lang="en-US" dirty="0"/>
              <a:t>Examining technology</a:t>
            </a:r>
          </a:p>
        </p:txBody>
      </p:sp>
      <p:sp>
        <p:nvSpPr>
          <p:cNvPr id="3" name="Content Placeholder 2">
            <a:extLst>
              <a:ext uri="{FF2B5EF4-FFF2-40B4-BE49-F238E27FC236}">
                <a16:creationId xmlns:a16="http://schemas.microsoft.com/office/drawing/2014/main" id="{484B9405-4739-4223-A695-2EDF30B531CE}"/>
              </a:ext>
            </a:extLst>
          </p:cNvPr>
          <p:cNvSpPr>
            <a:spLocks noGrp="1"/>
          </p:cNvSpPr>
          <p:nvPr>
            <p:ph idx="1"/>
          </p:nvPr>
        </p:nvSpPr>
        <p:spPr/>
        <p:txBody>
          <a:bodyPr/>
          <a:lstStyle/>
          <a:p>
            <a:pPr marL="0" indent="0">
              <a:buNone/>
            </a:pPr>
            <a:r>
              <a:rPr lang="en-US" dirty="0"/>
              <a:t>We have studied the causes behind the conflict. However, no history of any war would be complete without an overview of the weapons of war in all forms. We do not intend to celebrate these weapons, but understand how war changed because of them.</a:t>
            </a:r>
          </a:p>
          <a:p>
            <a:endParaRPr lang="en-US" dirty="0"/>
          </a:p>
          <a:p>
            <a:pPr marL="0" indent="0">
              <a:buNone/>
            </a:pPr>
            <a:r>
              <a:rPr lang="en-US" dirty="0"/>
              <a:t>“If you wish for peace, understand war” – Basil Liddell Hart</a:t>
            </a:r>
          </a:p>
        </p:txBody>
      </p:sp>
    </p:spTree>
    <p:extLst>
      <p:ext uri="{BB962C8B-B14F-4D97-AF65-F5344CB8AC3E}">
        <p14:creationId xmlns:p14="http://schemas.microsoft.com/office/powerpoint/2010/main" val="381359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D5FD-5561-42D3-A6E2-15F5AF019A29}"/>
              </a:ext>
            </a:extLst>
          </p:cNvPr>
          <p:cNvSpPr>
            <a:spLocks noGrp="1"/>
          </p:cNvSpPr>
          <p:nvPr>
            <p:ph type="title"/>
          </p:nvPr>
        </p:nvSpPr>
        <p:spPr>
          <a:xfrm>
            <a:off x="913795" y="218793"/>
            <a:ext cx="10353761" cy="1326321"/>
          </a:xfrm>
        </p:spPr>
        <p:txBody>
          <a:bodyPr/>
          <a:lstStyle/>
          <a:p>
            <a:r>
              <a:rPr lang="en-US" dirty="0"/>
              <a:t>Machine Guns</a:t>
            </a:r>
          </a:p>
        </p:txBody>
      </p:sp>
      <p:sp>
        <p:nvSpPr>
          <p:cNvPr id="3" name="Content Placeholder 2">
            <a:extLst>
              <a:ext uri="{FF2B5EF4-FFF2-40B4-BE49-F238E27FC236}">
                <a16:creationId xmlns:a16="http://schemas.microsoft.com/office/drawing/2014/main" id="{EB51185D-A50B-42E1-A2DC-2511CCD56654}"/>
              </a:ext>
            </a:extLst>
          </p:cNvPr>
          <p:cNvSpPr>
            <a:spLocks noGrp="1"/>
          </p:cNvSpPr>
          <p:nvPr>
            <p:ph idx="1"/>
          </p:nvPr>
        </p:nvSpPr>
        <p:spPr>
          <a:xfrm>
            <a:off x="913795" y="1672060"/>
            <a:ext cx="3444845" cy="4543143"/>
          </a:xfrm>
        </p:spPr>
        <p:txBody>
          <a:bodyPr>
            <a:normAutofit/>
          </a:bodyPr>
          <a:lstStyle/>
          <a:p>
            <a:r>
              <a:rPr lang="en-US" sz="2400" dirty="0"/>
              <a:t>Powerful guns</a:t>
            </a:r>
          </a:p>
          <a:p>
            <a:r>
              <a:rPr lang="en-US" sz="2400" dirty="0"/>
              <a:t>Can shoot multiple rounds at a time at a fast rate</a:t>
            </a:r>
          </a:p>
          <a:p>
            <a:r>
              <a:rPr lang="en-US" sz="2400" dirty="0"/>
              <a:t>Made it difficult for forces to advance</a:t>
            </a:r>
          </a:p>
          <a:p>
            <a:r>
              <a:rPr lang="en-US" sz="2400" dirty="0"/>
              <a:t>Guns became more advanced as war went on</a:t>
            </a:r>
          </a:p>
          <a:p>
            <a:endParaRPr lang="en-US" dirty="0"/>
          </a:p>
        </p:txBody>
      </p:sp>
      <p:pic>
        <p:nvPicPr>
          <p:cNvPr id="1026" name="Picture 2" descr="Image result for world war 1 machine guns">
            <a:extLst>
              <a:ext uri="{FF2B5EF4-FFF2-40B4-BE49-F238E27FC236}">
                <a16:creationId xmlns:a16="http://schemas.microsoft.com/office/drawing/2014/main" id="{DC3F4E51-C460-4957-94A5-B942E4B34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330" y="1160145"/>
            <a:ext cx="4343159" cy="2700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rld war 1 machine guns">
            <a:extLst>
              <a:ext uri="{FF2B5EF4-FFF2-40B4-BE49-F238E27FC236}">
                <a16:creationId xmlns:a16="http://schemas.microsoft.com/office/drawing/2014/main" id="{6ADF41B9-01D9-4CD0-ADB1-C458C59BC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005" y="3943632"/>
            <a:ext cx="36385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D3CD-9199-45AA-AAE1-E508FC8F23CF}"/>
              </a:ext>
            </a:extLst>
          </p:cNvPr>
          <p:cNvSpPr>
            <a:spLocks noGrp="1"/>
          </p:cNvSpPr>
          <p:nvPr>
            <p:ph type="title"/>
          </p:nvPr>
        </p:nvSpPr>
        <p:spPr>
          <a:xfrm>
            <a:off x="913795" y="271559"/>
            <a:ext cx="10353761" cy="1326321"/>
          </a:xfrm>
        </p:spPr>
        <p:txBody>
          <a:bodyPr/>
          <a:lstStyle/>
          <a:p>
            <a:r>
              <a:rPr lang="en-US" dirty="0"/>
              <a:t>Poison Gas</a:t>
            </a:r>
          </a:p>
        </p:txBody>
      </p:sp>
      <p:sp>
        <p:nvSpPr>
          <p:cNvPr id="3" name="Content Placeholder 2">
            <a:extLst>
              <a:ext uri="{FF2B5EF4-FFF2-40B4-BE49-F238E27FC236}">
                <a16:creationId xmlns:a16="http://schemas.microsoft.com/office/drawing/2014/main" id="{546700BA-97D6-4705-82EA-CBDBD40E27E7}"/>
              </a:ext>
            </a:extLst>
          </p:cNvPr>
          <p:cNvSpPr>
            <a:spLocks noGrp="1"/>
          </p:cNvSpPr>
          <p:nvPr>
            <p:ph idx="1"/>
          </p:nvPr>
        </p:nvSpPr>
        <p:spPr>
          <a:xfrm>
            <a:off x="7843519" y="1600420"/>
            <a:ext cx="3525521" cy="4884420"/>
          </a:xfrm>
        </p:spPr>
        <p:txBody>
          <a:bodyPr>
            <a:normAutofit/>
          </a:bodyPr>
          <a:lstStyle/>
          <a:p>
            <a:r>
              <a:rPr lang="en-US" sz="2400" dirty="0"/>
              <a:t>First developed by German chemists</a:t>
            </a:r>
          </a:p>
          <a:p>
            <a:r>
              <a:rPr lang="en-US" sz="2400" dirty="0"/>
              <a:t>In response, French and British scientists made their own</a:t>
            </a:r>
          </a:p>
          <a:p>
            <a:r>
              <a:rPr lang="en-US" sz="2400" dirty="0"/>
              <a:t>French and British also developed methods of protection (gas masks)</a:t>
            </a:r>
          </a:p>
        </p:txBody>
      </p:sp>
      <p:pic>
        <p:nvPicPr>
          <p:cNvPr id="2050" name="Picture 2" descr="Image result for world war 1 poison gas">
            <a:extLst>
              <a:ext uri="{FF2B5EF4-FFF2-40B4-BE49-F238E27FC236}">
                <a16:creationId xmlns:a16="http://schemas.microsoft.com/office/drawing/2014/main" id="{90838049-CAF1-489D-9DB2-9A4242059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95" y="1750060"/>
            <a:ext cx="6153531" cy="397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4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076" name="Picture 4" descr="Image result for world war 1 poison gas">
            <a:extLst>
              <a:ext uri="{FF2B5EF4-FFF2-40B4-BE49-F238E27FC236}">
                <a16:creationId xmlns:a16="http://schemas.microsoft.com/office/drawing/2014/main" id="{1BA884D3-C945-4330-A9F7-394095515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0"/>
            <a:ext cx="9694545" cy="685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82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0A77-4348-45F9-8A14-23C8640DAA93}"/>
              </a:ext>
            </a:extLst>
          </p:cNvPr>
          <p:cNvSpPr>
            <a:spLocks noGrp="1"/>
          </p:cNvSpPr>
          <p:nvPr>
            <p:ph type="title"/>
          </p:nvPr>
        </p:nvSpPr>
        <p:spPr>
          <a:xfrm>
            <a:off x="919119" y="172720"/>
            <a:ext cx="10353761" cy="1326321"/>
          </a:xfrm>
        </p:spPr>
        <p:txBody>
          <a:bodyPr/>
          <a:lstStyle/>
          <a:p>
            <a:r>
              <a:rPr lang="en-US" dirty="0"/>
              <a:t>Artillery (Giant Cannons)</a:t>
            </a:r>
          </a:p>
        </p:txBody>
      </p:sp>
      <p:sp>
        <p:nvSpPr>
          <p:cNvPr id="3" name="Content Placeholder 2">
            <a:extLst>
              <a:ext uri="{FF2B5EF4-FFF2-40B4-BE49-F238E27FC236}">
                <a16:creationId xmlns:a16="http://schemas.microsoft.com/office/drawing/2014/main" id="{9C997334-F71F-480D-9643-85C5317E1776}"/>
              </a:ext>
            </a:extLst>
          </p:cNvPr>
          <p:cNvSpPr>
            <a:spLocks noGrp="1"/>
          </p:cNvSpPr>
          <p:nvPr>
            <p:ph idx="1"/>
          </p:nvPr>
        </p:nvSpPr>
        <p:spPr>
          <a:xfrm>
            <a:off x="913795" y="2096064"/>
            <a:ext cx="3627725" cy="3695136"/>
          </a:xfrm>
        </p:spPr>
        <p:txBody>
          <a:bodyPr>
            <a:normAutofit lnSpcReduction="10000"/>
          </a:bodyPr>
          <a:lstStyle/>
          <a:p>
            <a:r>
              <a:rPr lang="en-US" sz="2800" dirty="0"/>
              <a:t>Guns that could shoot across great distances</a:t>
            </a:r>
          </a:p>
          <a:p>
            <a:r>
              <a:rPr lang="en-US" sz="2800" dirty="0"/>
              <a:t>Explosive filled projectiles</a:t>
            </a:r>
          </a:p>
          <a:p>
            <a:r>
              <a:rPr lang="en-US" sz="2800" dirty="0"/>
              <a:t>Created to combat deeper trenches </a:t>
            </a:r>
          </a:p>
          <a:p>
            <a:endParaRPr lang="en-US" dirty="0"/>
          </a:p>
        </p:txBody>
      </p:sp>
      <p:pic>
        <p:nvPicPr>
          <p:cNvPr id="4098" name="Picture 2" descr="Image result for world war 1 artillery">
            <a:extLst>
              <a:ext uri="{FF2B5EF4-FFF2-40B4-BE49-F238E27FC236}">
                <a16:creationId xmlns:a16="http://schemas.microsoft.com/office/drawing/2014/main" id="{A318AA13-976B-4072-9A95-40E8A77FD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170" y="1011361"/>
            <a:ext cx="4728796" cy="26346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orld war 1 artillery">
            <a:extLst>
              <a:ext uri="{FF2B5EF4-FFF2-40B4-BE49-F238E27FC236}">
                <a16:creationId xmlns:a16="http://schemas.microsoft.com/office/drawing/2014/main" id="{743E9F10-EF7E-4DA6-9C84-D0299499F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980" y="3742055"/>
            <a:ext cx="3753733" cy="293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3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AAFD-488A-46E1-9553-96EE83F1AEAB}"/>
              </a:ext>
            </a:extLst>
          </p:cNvPr>
          <p:cNvSpPr>
            <a:spLocks noGrp="1"/>
          </p:cNvSpPr>
          <p:nvPr>
            <p:ph type="title"/>
          </p:nvPr>
        </p:nvSpPr>
        <p:spPr>
          <a:xfrm>
            <a:off x="913795" y="213360"/>
            <a:ext cx="10353761" cy="1326321"/>
          </a:xfrm>
        </p:spPr>
        <p:txBody>
          <a:bodyPr/>
          <a:lstStyle/>
          <a:p>
            <a:r>
              <a:rPr lang="en-US" dirty="0"/>
              <a:t>Tanks</a:t>
            </a:r>
          </a:p>
        </p:txBody>
      </p:sp>
      <p:sp>
        <p:nvSpPr>
          <p:cNvPr id="3" name="Content Placeholder 2">
            <a:extLst>
              <a:ext uri="{FF2B5EF4-FFF2-40B4-BE49-F238E27FC236}">
                <a16:creationId xmlns:a16="http://schemas.microsoft.com/office/drawing/2014/main" id="{0BAE5FCE-1497-4256-BE67-7F88B24346A4}"/>
              </a:ext>
            </a:extLst>
          </p:cNvPr>
          <p:cNvSpPr>
            <a:spLocks noGrp="1"/>
          </p:cNvSpPr>
          <p:nvPr>
            <p:ph idx="1"/>
          </p:nvPr>
        </p:nvSpPr>
        <p:spPr>
          <a:xfrm>
            <a:off x="7559039" y="2096064"/>
            <a:ext cx="3708517" cy="3695136"/>
          </a:xfrm>
        </p:spPr>
        <p:txBody>
          <a:bodyPr>
            <a:normAutofit/>
          </a:bodyPr>
          <a:lstStyle/>
          <a:p>
            <a:r>
              <a:rPr lang="en-US" sz="2800" dirty="0"/>
              <a:t>Armored combat vehicle</a:t>
            </a:r>
          </a:p>
          <a:p>
            <a:r>
              <a:rPr lang="en-US" sz="2800" dirty="0"/>
              <a:t>Could cross many types of terrain</a:t>
            </a:r>
          </a:p>
          <a:p>
            <a:r>
              <a:rPr lang="en-US" sz="2800" dirty="0"/>
              <a:t>Introduced by the British in 1916</a:t>
            </a:r>
          </a:p>
        </p:txBody>
      </p:sp>
      <p:pic>
        <p:nvPicPr>
          <p:cNvPr id="5122" name="Picture 2" descr="Image result for world war 1 tanks">
            <a:extLst>
              <a:ext uri="{FF2B5EF4-FFF2-40B4-BE49-F238E27FC236}">
                <a16:creationId xmlns:a16="http://schemas.microsoft.com/office/drawing/2014/main" id="{DC5B1563-7788-4096-A079-D71A70055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 y="2264921"/>
            <a:ext cx="6760995" cy="336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43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556A-D7DB-4852-8B9C-841ABBB1DD11}"/>
              </a:ext>
            </a:extLst>
          </p:cNvPr>
          <p:cNvSpPr>
            <a:spLocks noGrp="1"/>
          </p:cNvSpPr>
          <p:nvPr>
            <p:ph type="title"/>
          </p:nvPr>
        </p:nvSpPr>
        <p:spPr>
          <a:xfrm>
            <a:off x="913795" y="182880"/>
            <a:ext cx="10353761" cy="1326321"/>
          </a:xfrm>
        </p:spPr>
        <p:txBody>
          <a:bodyPr/>
          <a:lstStyle/>
          <a:p>
            <a:r>
              <a:rPr lang="en-US" dirty="0"/>
              <a:t>Zeppelins/Balloons</a:t>
            </a:r>
          </a:p>
        </p:txBody>
      </p:sp>
      <p:sp>
        <p:nvSpPr>
          <p:cNvPr id="3" name="Content Placeholder 2">
            <a:extLst>
              <a:ext uri="{FF2B5EF4-FFF2-40B4-BE49-F238E27FC236}">
                <a16:creationId xmlns:a16="http://schemas.microsoft.com/office/drawing/2014/main" id="{F2F506E9-DF0B-44C4-B8A1-AF93DD6D3460}"/>
              </a:ext>
            </a:extLst>
          </p:cNvPr>
          <p:cNvSpPr>
            <a:spLocks noGrp="1"/>
          </p:cNvSpPr>
          <p:nvPr>
            <p:ph idx="1"/>
          </p:nvPr>
        </p:nvSpPr>
        <p:spPr>
          <a:xfrm>
            <a:off x="913795" y="2096064"/>
            <a:ext cx="3353405" cy="3695136"/>
          </a:xfrm>
        </p:spPr>
        <p:txBody>
          <a:bodyPr>
            <a:normAutofit/>
          </a:bodyPr>
          <a:lstStyle/>
          <a:p>
            <a:r>
              <a:rPr lang="en-US" sz="2400" dirty="0"/>
              <a:t>Used by both sides, but favored by Germans</a:t>
            </a:r>
          </a:p>
          <a:p>
            <a:r>
              <a:rPr lang="en-US" sz="2400" dirty="0"/>
              <a:t>Hydrogen-filled airships</a:t>
            </a:r>
          </a:p>
          <a:p>
            <a:r>
              <a:rPr lang="en-US" sz="2400" dirty="0"/>
              <a:t>Flew at night – used as scare tactic</a:t>
            </a:r>
          </a:p>
        </p:txBody>
      </p:sp>
      <p:pic>
        <p:nvPicPr>
          <p:cNvPr id="6146" name="Picture 2" descr="Image result for world war 1 zeppelin">
            <a:extLst>
              <a:ext uri="{FF2B5EF4-FFF2-40B4-BE49-F238E27FC236}">
                <a16:creationId xmlns:a16="http://schemas.microsoft.com/office/drawing/2014/main" id="{F394CFB3-FA7B-40D6-8D2F-DF3010295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270" y="1146175"/>
            <a:ext cx="6286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orld war 1 balloons">
            <a:extLst>
              <a:ext uri="{FF2B5EF4-FFF2-40B4-BE49-F238E27FC236}">
                <a16:creationId xmlns:a16="http://schemas.microsoft.com/office/drawing/2014/main" id="{8A10EA49-7637-4DFE-ACB0-E1C8E7C31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817" y="4236247"/>
            <a:ext cx="3353405" cy="262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D521EB-714A-4B1D-B5F4-EB2A5B6E9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48DFC-F73C-4C16-AEDF-6617083494E3}"/>
              </a:ext>
            </a:extLst>
          </p:cNvPr>
          <p:cNvSpPr>
            <a:spLocks noGrp="1"/>
          </p:cNvSpPr>
          <p:nvPr>
            <p:ph type="title"/>
          </p:nvPr>
        </p:nvSpPr>
        <p:spPr>
          <a:xfrm>
            <a:off x="6513534" y="609600"/>
            <a:ext cx="4754022" cy="1326321"/>
          </a:xfrm>
        </p:spPr>
        <p:txBody>
          <a:bodyPr>
            <a:normAutofit/>
          </a:bodyPr>
          <a:lstStyle/>
          <a:p>
            <a:r>
              <a:rPr lang="en-US" dirty="0"/>
              <a:t>Planes</a:t>
            </a:r>
          </a:p>
        </p:txBody>
      </p:sp>
      <p:pic>
        <p:nvPicPr>
          <p:cNvPr id="6" name="Picture 2" descr="Image result for world war 1 german planes">
            <a:extLst>
              <a:ext uri="{FF2B5EF4-FFF2-40B4-BE49-F238E27FC236}">
                <a16:creationId xmlns:a16="http://schemas.microsoft.com/office/drawing/2014/main" id="{466CE655-721B-4CA0-BA97-B1F2421F4C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5" r="2" b="7182"/>
          <a:stretch/>
        </p:blipFill>
        <p:spPr bwMode="auto">
          <a:xfrm>
            <a:off x="-6" y="-5"/>
            <a:ext cx="6207759" cy="420624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world war 1 britishplanes">
            <a:extLst>
              <a:ext uri="{FF2B5EF4-FFF2-40B4-BE49-F238E27FC236}">
                <a16:creationId xmlns:a16="http://schemas.microsoft.com/office/drawing/2014/main" id="{6F2EF1FB-1BEC-42BB-84C7-685B5A06DC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6766"/>
          <a:stretch/>
        </p:blipFill>
        <p:spPr bwMode="auto">
          <a:xfrm>
            <a:off x="5" y="4206245"/>
            <a:ext cx="6010275" cy="266022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375D48A8-2626-43C2-A49F-191CD45CAE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DBAAFE-4315-4ACD-A43B-2478EF184B80}"/>
              </a:ext>
            </a:extLst>
          </p:cNvPr>
          <p:cNvSpPr>
            <a:spLocks noGrp="1"/>
          </p:cNvSpPr>
          <p:nvPr>
            <p:ph idx="1"/>
          </p:nvPr>
        </p:nvSpPr>
        <p:spPr>
          <a:xfrm>
            <a:off x="6513534" y="2096063"/>
            <a:ext cx="4754022" cy="3914211"/>
          </a:xfrm>
        </p:spPr>
        <p:txBody>
          <a:bodyPr>
            <a:normAutofit lnSpcReduction="10000"/>
          </a:bodyPr>
          <a:lstStyle/>
          <a:p>
            <a:r>
              <a:rPr lang="en-US" sz="2400" dirty="0"/>
              <a:t>Used by both sides</a:t>
            </a:r>
          </a:p>
          <a:p>
            <a:r>
              <a:rPr lang="en-US" sz="2400" dirty="0"/>
              <a:t>Relatively new in 1914</a:t>
            </a:r>
          </a:p>
          <a:p>
            <a:r>
              <a:rPr lang="en-US" sz="2400" dirty="0"/>
              <a:t>Realized could be used as powerful military weapon</a:t>
            </a:r>
          </a:p>
          <a:p>
            <a:r>
              <a:rPr lang="en-US" sz="2400" dirty="0"/>
              <a:t>Constant advancements in technology throughout the war</a:t>
            </a:r>
          </a:p>
          <a:p>
            <a:r>
              <a:rPr lang="en-US" sz="2400" dirty="0"/>
              <a:t>Nearly 10,000 in use by end of war</a:t>
            </a:r>
          </a:p>
        </p:txBody>
      </p:sp>
    </p:spTree>
    <p:extLst>
      <p:ext uri="{BB962C8B-B14F-4D97-AF65-F5344CB8AC3E}">
        <p14:creationId xmlns:p14="http://schemas.microsoft.com/office/powerpoint/2010/main" val="3263155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14</TotalTime>
  <Words>284</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Rockwell</vt:lpstr>
      <vt:lpstr>Damask</vt:lpstr>
      <vt:lpstr>Technology in  World War I</vt:lpstr>
      <vt:lpstr>Examining technology</vt:lpstr>
      <vt:lpstr>Machine Guns</vt:lpstr>
      <vt:lpstr>Poison Gas</vt:lpstr>
      <vt:lpstr>PowerPoint Presentation</vt:lpstr>
      <vt:lpstr>Artillery (Giant Cannons)</vt:lpstr>
      <vt:lpstr>Tanks</vt:lpstr>
      <vt:lpstr>Zeppelins/Balloons</vt:lpstr>
      <vt:lpstr>Planes</vt:lpstr>
      <vt:lpstr>Submarines (U-Boats)</vt:lpstr>
      <vt:lpstr>Battleships</vt:lpstr>
      <vt:lpstr>Communication</vt:lpstr>
      <vt:lpstr>How Did this impact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  World War I</dc:title>
  <dc:creator>Matthew Liedberg</dc:creator>
  <cp:lastModifiedBy>Matthew Liedberg</cp:lastModifiedBy>
  <cp:revision>4</cp:revision>
  <dcterms:created xsi:type="dcterms:W3CDTF">2020-03-17T04:16:06Z</dcterms:created>
  <dcterms:modified xsi:type="dcterms:W3CDTF">2020-03-17T04:30:18Z</dcterms:modified>
</cp:coreProperties>
</file>