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00" r:id="rId3"/>
    <p:sldId id="284" r:id="rId4"/>
    <p:sldId id="285" r:id="rId5"/>
    <p:sldId id="286" r:id="rId6"/>
    <p:sldId id="292" r:id="rId7"/>
    <p:sldId id="287" r:id="rId8"/>
    <p:sldId id="288" r:id="rId9"/>
    <p:sldId id="289" r:id="rId10"/>
    <p:sldId id="294" r:id="rId11"/>
    <p:sldId id="295" r:id="rId12"/>
    <p:sldId id="301" r:id="rId13"/>
    <p:sldId id="269" r:id="rId14"/>
    <p:sldId id="296" r:id="rId15"/>
    <p:sldId id="268" r:id="rId16"/>
    <p:sldId id="297" r:id="rId17"/>
    <p:sldId id="304" r:id="rId18"/>
    <p:sldId id="275" r:id="rId19"/>
    <p:sldId id="273" r:id="rId20"/>
    <p:sldId id="277" r:id="rId21"/>
    <p:sldId id="278" r:id="rId22"/>
    <p:sldId id="276" r:id="rId23"/>
    <p:sldId id="274" r:id="rId24"/>
    <p:sldId id="282" r:id="rId25"/>
    <p:sldId id="257" r:id="rId26"/>
    <p:sldId id="258" r:id="rId27"/>
    <p:sldId id="259" r:id="rId28"/>
    <p:sldId id="263" r:id="rId29"/>
    <p:sldId id="262" r:id="rId30"/>
    <p:sldId id="303" r:id="rId31"/>
    <p:sldId id="302" r:id="rId32"/>
    <p:sldId id="298" r:id="rId33"/>
    <p:sldId id="264" r:id="rId34"/>
    <p:sldId id="283" r:id="rId35"/>
    <p:sldId id="28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80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4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73A90-0562-4D42-ABE0-F39A8573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F94F7-D230-4AC0-9CBD-071FBFEEF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8E3A2-A839-4EB9-800C-3074CFAD5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1DAB-0AC3-4CC5-B219-6D90ED84F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2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A6173-0186-4928-844D-C6B4BA984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E2C40-21DC-4E94-9DB3-CF7EC9ACE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B5FDE-4E96-4558-9854-F09D30153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AE1D-3DC7-41EE-988D-FF165D6E4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3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6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3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15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5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11B4-9C3A-408C-93F0-CAA677EFDBE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19F981-C018-44C8-8A7A-508B8EF2E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3FE8-165F-4C51-A9C1-B0F3737C9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 Propaganda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47DBB-D875-438B-A64A-A08DEAE2D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5444EB3-C0CF-4E60-ACD7-AE2C8863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5DE5432-987C-4034-AFB4-24C4D145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Deception or twisting the truth: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Propagandist might use some element of truth to make an argument more persuasive.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example: blaming the enemy for complete responsibility for the war and portraying one’s own country as the victim.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DAD670E-CAC6-4803-86C0-B1F560AD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S.O.A.P.S.Tone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A003273-C70A-4D9E-9E7F-F616DE3B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ubject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O</a:t>
            </a:r>
            <a:r>
              <a:rPr lang="en-US" altLang="en-US" dirty="0">
                <a:ea typeface="ＭＳ Ｐゴシック" panose="020B0600070205080204" pitchFamily="34" charset="-128"/>
              </a:rPr>
              <a:t>ccasion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udience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urpose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peaker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ea typeface="ＭＳ Ｐゴシック" panose="020B0600070205080204" pitchFamily="34" charset="-128"/>
              </a:rPr>
              <a:t>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FECC4-C566-4864-94F7-131D78BEB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USA</a:t>
            </a:r>
          </a:p>
        </p:txBody>
      </p:sp>
      <p:pic>
        <p:nvPicPr>
          <p:cNvPr id="1026" name="Picture 2" descr="Image result for propaganda world war 1">
            <a:extLst>
              <a:ext uri="{FF2B5EF4-FFF2-40B4-BE49-F238E27FC236}">
                <a16:creationId xmlns:a16="http://schemas.microsoft.com/office/drawing/2014/main" id="{7F9A74D0-FAD1-4483-9479-46601403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5100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7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>
            <a:extLst>
              <a:ext uri="{FF2B5EF4-FFF2-40B4-BE49-F238E27FC236}">
                <a16:creationId xmlns:a16="http://schemas.microsoft.com/office/drawing/2014/main" id="{BA1B746C-1C13-4314-9132-204970D6C8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75" y="0"/>
            <a:ext cx="4489450" cy="6858000"/>
          </a:xfrm>
        </p:spPr>
      </p:pic>
      <p:sp>
        <p:nvSpPr>
          <p:cNvPr id="13314" name="Rectangle 4">
            <a:extLst>
              <a:ext uri="{FF2B5EF4-FFF2-40B4-BE49-F238E27FC236}">
                <a16:creationId xmlns:a16="http://schemas.microsoft.com/office/drawing/2014/main" id="{18A8A918-44E1-4442-A85D-4EA5B0BA57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22188726-F072-466C-B934-6472CFF3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52401"/>
            <a:ext cx="4162425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5CF485D2-4DC3-42E9-B68B-ED8CD8F55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USA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(hat says “militarism”)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>
            <a:extLst>
              <a:ext uri="{FF2B5EF4-FFF2-40B4-BE49-F238E27FC236}">
                <a16:creationId xmlns:a16="http://schemas.microsoft.com/office/drawing/2014/main" id="{150BF89E-98CF-4D2A-AC3F-1547E28700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978400" cy="6858000"/>
          </a:xfrm>
        </p:spPr>
      </p:pic>
      <p:sp>
        <p:nvSpPr>
          <p:cNvPr id="30722" name="Rectangle 4">
            <a:extLst>
              <a:ext uri="{FF2B5EF4-FFF2-40B4-BE49-F238E27FC236}">
                <a16:creationId xmlns:a16="http://schemas.microsoft.com/office/drawing/2014/main" id="{7808F908-6245-4059-B3E0-26C14465AC9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1981200"/>
            <a:ext cx="3124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USA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DFBA147-9E48-49CF-B7CA-41D5FF0E8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USA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6D3FBA40-3332-4833-8459-5D9CDDF8D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338124"/>
            <a:ext cx="4029075" cy="61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2423B-34FA-460F-A242-B33460FF7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USA</a:t>
            </a:r>
          </a:p>
        </p:txBody>
      </p:sp>
      <p:pic>
        <p:nvPicPr>
          <p:cNvPr id="36866" name="Picture 2" descr="Image result for propaganda world war 1 usa">
            <a:extLst>
              <a:ext uri="{FF2B5EF4-FFF2-40B4-BE49-F238E27FC236}">
                <a16:creationId xmlns:a16="http://schemas.microsoft.com/office/drawing/2014/main" id="{589C4821-8CD5-4CD6-AC18-AF55DE8F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5976"/>
            <a:ext cx="4914900" cy="660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BD60295-AF32-4396-BF69-235C61EF59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British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566F5EF7-0939-4B36-A2B2-72F0CAA24F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4572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115D9D1-5817-4C97-AF3C-2A0F510055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Britain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444C69D0-AF35-4490-9518-CD476C7F79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1" y="0"/>
            <a:ext cx="514191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92BE-6C23-4433-9B07-40E9C830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Propaganda?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13D3-3AFE-43B5-A2CE-721F29E8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charset="0"/>
              <a:buChar char="•"/>
            </a:pPr>
            <a:r>
              <a:rPr lang="en-US" b="1" dirty="0">
                <a:latin typeface="Times" pitchFamily="18" charset="0"/>
                <a:cs typeface="Times" pitchFamily="18" charset="0"/>
              </a:rPr>
              <a:t>Something designed to  influence our opinions, emotions, attitudes and behavior to persuade us to believe in something or to do something</a:t>
            </a:r>
          </a:p>
          <a:p>
            <a:pPr>
              <a:buFont typeface="Times" charset="0"/>
              <a:buChar char="•"/>
            </a:pPr>
            <a:r>
              <a:rPr lang="en-US" b="1" dirty="0">
                <a:latin typeface="Times" pitchFamily="18" charset="0"/>
                <a:cs typeface="Times" pitchFamily="18" charset="0"/>
              </a:rPr>
              <a:t> can be a poster, ad, song, movie, etc.</a:t>
            </a:r>
          </a:p>
          <a:p>
            <a:pPr>
              <a:buFont typeface="Times" charset="0"/>
              <a:buChar char="•"/>
            </a:pPr>
            <a:r>
              <a:rPr lang="en-US" b="1" dirty="0">
                <a:latin typeface="Times" pitchFamily="18" charset="0"/>
                <a:cs typeface="Times" pitchFamily="18" charset="0"/>
              </a:rPr>
              <a:t>Propaganda has been used throughout history to influence public opinion, but reached an entirely new level during World War I</a:t>
            </a:r>
          </a:p>
          <a:p>
            <a:pPr>
              <a:buFont typeface="Times" charset="0"/>
              <a:buChar char="•"/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BC3BCA11-8776-426C-B277-E1949E905D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British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98592961-A863-4779-AD40-3AC52F4A9F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1276"/>
            <a:ext cx="4648200" cy="67738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>
            <a:extLst>
              <a:ext uri="{FF2B5EF4-FFF2-40B4-BE49-F238E27FC236}">
                <a16:creationId xmlns:a16="http://schemas.microsoft.com/office/drawing/2014/main" id="{B80063C2-4CC8-4FD2-A193-C9BD01B585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6" y="0"/>
            <a:ext cx="4678363" cy="6858000"/>
          </a:xfrm>
        </p:spPr>
      </p:pic>
      <p:sp>
        <p:nvSpPr>
          <p:cNvPr id="26626" name="Rectangle 4">
            <a:extLst>
              <a:ext uri="{FF2B5EF4-FFF2-40B4-BE49-F238E27FC236}">
                <a16:creationId xmlns:a16="http://schemas.microsoft.com/office/drawing/2014/main" id="{1FA42B4A-4F71-49DF-9E13-066571F1F5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British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9F65AB08-C303-4977-934A-0F7A899DD8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British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CF36484D-59E6-4EF7-9FA3-863E5F8ACA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6" y="0"/>
            <a:ext cx="4475163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5941B78-4335-4B2B-836F-E578F3A60A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Australia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B78801CD-0C72-4628-A2D3-B2FBB02AF8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1750"/>
            <a:ext cx="4724400" cy="6794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>
            <a:extLst>
              <a:ext uri="{FF2B5EF4-FFF2-40B4-BE49-F238E27FC236}">
                <a16:creationId xmlns:a16="http://schemas.microsoft.com/office/drawing/2014/main" id="{67FAE362-37B7-4B49-B736-7352EC3B0D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629150" cy="6858000"/>
          </a:xfrm>
        </p:spPr>
      </p:pic>
      <p:sp>
        <p:nvSpPr>
          <p:cNvPr id="18434" name="Rectangle 4">
            <a:extLst>
              <a:ext uri="{FF2B5EF4-FFF2-40B4-BE49-F238E27FC236}">
                <a16:creationId xmlns:a16="http://schemas.microsoft.com/office/drawing/2014/main" id="{EFF7EB4B-264D-42EE-97EB-4186F6A216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Russian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7D73657D-409D-4266-AC31-36C287FB7D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4233863" cy="6858000"/>
          </a:xfrm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BF457A8C-FCBA-4CB0-9F3D-E93FCC16BE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French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Day of the Soldier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For our father to come home, please.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>
            <a:extLst>
              <a:ext uri="{FF2B5EF4-FFF2-40B4-BE49-F238E27FC236}">
                <a16:creationId xmlns:a16="http://schemas.microsoft.com/office/drawing/2014/main" id="{B1E16E55-363D-4FFD-871A-06CF85143F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France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Day of the Regions Liberation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After the victory, with work, aid us.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42735DDE-60BE-4FCA-AF22-663896B98A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6" y="0"/>
            <a:ext cx="4511675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>
            <a:extLst>
              <a:ext uri="{FF2B5EF4-FFF2-40B4-BE49-F238E27FC236}">
                <a16:creationId xmlns:a16="http://schemas.microsoft.com/office/drawing/2014/main" id="{68CEEB8A-1847-4F26-8EF9-5B03CD28CC9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4424363" cy="6858000"/>
          </a:xfrm>
        </p:spPr>
      </p:pic>
      <p:sp>
        <p:nvSpPr>
          <p:cNvPr id="22530" name="Rectangle 4">
            <a:extLst>
              <a:ext uri="{FF2B5EF4-FFF2-40B4-BE49-F238E27FC236}">
                <a16:creationId xmlns:a16="http://schemas.microsoft.com/office/drawing/2014/main" id="{1440E72D-8C53-4139-BABF-4B00037E3A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France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>
            <a:extLst>
              <a:ext uri="{FF2B5EF4-FFF2-40B4-BE49-F238E27FC236}">
                <a16:creationId xmlns:a16="http://schemas.microsoft.com/office/drawing/2014/main" id="{9B15A75F-0EEC-4D4E-9638-7F70A2E264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726"/>
            <a:ext cx="4800600" cy="6684963"/>
          </a:xfrm>
        </p:spPr>
      </p:pic>
      <p:sp>
        <p:nvSpPr>
          <p:cNvPr id="27650" name="Rectangle 4">
            <a:extLst>
              <a:ext uri="{FF2B5EF4-FFF2-40B4-BE49-F238E27FC236}">
                <a16:creationId xmlns:a16="http://schemas.microsoft.com/office/drawing/2014/main" id="{8046ED7C-ECF0-499B-92C9-3013754496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981200"/>
            <a:ext cx="3505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France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The Help of War Fair of Saint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Sulpice</a:t>
            </a:r>
            <a:r>
              <a:rPr lang="en-US" altLang="en-US" sz="3200" dirty="0">
                <a:ea typeface="ＭＳ Ｐゴシック" panose="020B0600070205080204" pitchFamily="34" charset="-128"/>
              </a:rPr>
              <a:t> Franco- American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Refugies</a:t>
            </a:r>
            <a:r>
              <a:rPr lang="en-US" altLang="en-US" sz="3200" dirty="0">
                <a:ea typeface="ＭＳ Ｐゴシック" panose="020B0600070205080204" pitchFamily="34" charset="-128"/>
              </a:rPr>
              <a:t> Soldiers Reform invaded countries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>
            <a:extLst>
              <a:ext uri="{FF2B5EF4-FFF2-40B4-BE49-F238E27FC236}">
                <a16:creationId xmlns:a16="http://schemas.microsoft.com/office/drawing/2014/main" id="{2089AB0B-CA64-43CA-82B2-F7BE2A07C4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4156075" cy="6858000"/>
          </a:xfrm>
        </p:spPr>
      </p:pic>
      <p:sp>
        <p:nvSpPr>
          <p:cNvPr id="25602" name="Rectangle 4">
            <a:extLst>
              <a:ext uri="{FF2B5EF4-FFF2-40B4-BE49-F238E27FC236}">
                <a16:creationId xmlns:a16="http://schemas.microsoft.com/office/drawing/2014/main" id="{581994D0-A8CA-4A8D-BC62-395AB24A1A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France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Day of the Nations Orphans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78FDE8F-7E9A-4214-A4C6-697A4502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4EE51090-6912-40FB-8D9E-13275C13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Emotional Appeal: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playing on a person’s emotions,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Especially fear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Explain what they want a person to do to help the cause.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444C-7EC3-455D-9C63-54FD6F4A50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Austro-Hungarian</a:t>
            </a:r>
          </a:p>
          <a:p>
            <a:r>
              <a:rPr lang="en-US" sz="2400" dirty="0"/>
              <a:t>Encouraging people to buy war bonds</a:t>
            </a:r>
          </a:p>
        </p:txBody>
      </p:sp>
      <p:pic>
        <p:nvPicPr>
          <p:cNvPr id="35842" name="Picture 2" descr="Post image">
            <a:extLst>
              <a:ext uri="{FF2B5EF4-FFF2-40B4-BE49-F238E27FC236}">
                <a16:creationId xmlns:a16="http://schemas.microsoft.com/office/drawing/2014/main" id="{87C4BC70-57AA-4B14-9E5D-2BB54FDD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0"/>
            <a:ext cx="4689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09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92BD8-5D36-427C-807F-7B8DEA0BC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Germany</a:t>
            </a:r>
          </a:p>
          <a:p>
            <a:r>
              <a:rPr lang="en-US" sz="2800" dirty="0"/>
              <a:t>“Join the Fight!”</a:t>
            </a:r>
          </a:p>
        </p:txBody>
      </p:sp>
      <p:pic>
        <p:nvPicPr>
          <p:cNvPr id="34818" name="Picture 2" descr="Image result for german propaganda world war 1">
            <a:extLst>
              <a:ext uri="{FF2B5EF4-FFF2-40B4-BE49-F238E27FC236}">
                <a16:creationId xmlns:a16="http://schemas.microsoft.com/office/drawing/2014/main" id="{24856CEC-D33E-408B-BBFF-B01B99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0"/>
            <a:ext cx="4691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8368675C-5AEA-4368-ABBC-8FF7827C8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German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“This is how it would look in German lands if the French reach the Rhine”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C247BE4B-1766-4FD5-80A6-42ADF12A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590550"/>
            <a:ext cx="3990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>
            <a:extLst>
              <a:ext uri="{FF2B5EF4-FFF2-40B4-BE49-F238E27FC236}">
                <a16:creationId xmlns:a16="http://schemas.microsoft.com/office/drawing/2014/main" id="{1D0FF86F-5CEA-4A0F-B4BB-106AB6E658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"/>
            <a:ext cx="4800600" cy="6553200"/>
          </a:xfrm>
        </p:spPr>
      </p:pic>
      <p:sp>
        <p:nvSpPr>
          <p:cNvPr id="28674" name="Rectangle 4">
            <a:extLst>
              <a:ext uri="{FF2B5EF4-FFF2-40B4-BE49-F238E27FC236}">
                <a16:creationId xmlns:a16="http://schemas.microsoft.com/office/drawing/2014/main" id="{0CC9F684-2B5F-48E2-A22E-0BF7661475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German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7">
            <a:extLst>
              <a:ext uri="{FF2B5EF4-FFF2-40B4-BE49-F238E27FC236}">
                <a16:creationId xmlns:a16="http://schemas.microsoft.com/office/drawing/2014/main" id="{DB05C9AD-FADD-441F-8653-49B50DA443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00850"/>
          </a:xfrm>
        </p:spPr>
      </p:pic>
      <p:sp>
        <p:nvSpPr>
          <p:cNvPr id="29698" name="Rectangle 4">
            <a:extLst>
              <a:ext uri="{FF2B5EF4-FFF2-40B4-BE49-F238E27FC236}">
                <a16:creationId xmlns:a16="http://schemas.microsoft.com/office/drawing/2014/main" id="{3BFCF5FA-DAE7-4670-A3DF-76ABBC9D30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4343400"/>
            <a:ext cx="3810000" cy="25146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>
            <a:extLst>
              <a:ext uri="{FF2B5EF4-FFF2-40B4-BE49-F238E27FC236}">
                <a16:creationId xmlns:a16="http://schemas.microsoft.com/office/drawing/2014/main" id="{125A6A62-6C2D-441B-98C4-F3A87FB4BC5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2182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42679-F78A-4471-8A1B-27B79E0B1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8EDEDCA-8DF2-4DFE-93D5-A95339A4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F001D34-3629-4F6D-A0A5-E4DA67E3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880" y="2057400"/>
            <a:ext cx="8153400" cy="45720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Humor: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Capturing the viewer’s attention through the use of humor to promote the war effort.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enemy is almost always the butt of the joke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EEA8524-4540-4267-A0B3-5678AC21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1BF3A3A-7733-4DE3-A8E9-5EA89C6A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Demonization: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Portraying the enemy as purely evil, menacing, murderous, and aggressive.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enemy may be portrayed as a beast or the devil.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AB9EF1B-ADAB-4679-BCC7-0D6B066F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08F022D-EB5E-48E2-91BC-F0C9D345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Name calling: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Propagandists use this technique to create fear and arouse prejudice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Use negative words to create an unfavorable opinion or hatred against a group and their beliefs, ideas or institutions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F36DA54-935C-48C6-BEE3-A49ADB25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91D0AAC-14C1-4048-902B-07F1CEF3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Catchy Slogans: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Involves using memorable phrases to foster support for the war.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For example “Remember the Alamo!” (not from WWI)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05AE0EE-1B58-411E-B7B8-96C9CBFB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4A7427F-EB58-451A-B70E-F6341EC0B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Patriotic Appeal: 	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Using patriotic language or symbols to appeal to people’s national pride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078235B-9713-4604-A841-B77979C4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Propaganda Techniques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6B1C169-F61C-41A4-ABBA-8AC2483B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Symbols: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Using symbols that appeal to a person’s emotions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Patriotic symbols like flags, monuments, country animal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Other symbols: mothers, children, women, soldiers’ uniforms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417</Words>
  <Application>Microsoft Office PowerPoint</Application>
  <PresentationFormat>Widescreen</PresentationFormat>
  <Paragraphs>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Gill Sans MT</vt:lpstr>
      <vt:lpstr>Times</vt:lpstr>
      <vt:lpstr>Gallery</vt:lpstr>
      <vt:lpstr>World War I Propaganda</vt:lpstr>
      <vt:lpstr>What is Propaganda?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Techniques</vt:lpstr>
      <vt:lpstr>S.O.A.P.S.Tone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Propaganda</dc:title>
  <dc:creator>Matthew Liedberg</dc:creator>
  <cp:lastModifiedBy>Matthew Liedberg</cp:lastModifiedBy>
  <cp:revision>6</cp:revision>
  <dcterms:created xsi:type="dcterms:W3CDTF">2020-03-24T12:42:18Z</dcterms:created>
  <dcterms:modified xsi:type="dcterms:W3CDTF">2020-03-24T13:35:25Z</dcterms:modified>
</cp:coreProperties>
</file>