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03" r:id="rId2"/>
    <p:sldId id="304" r:id="rId3"/>
    <p:sldId id="305" r:id="rId4"/>
    <p:sldId id="312" r:id="rId5"/>
    <p:sldId id="302" r:id="rId6"/>
    <p:sldId id="306" r:id="rId7"/>
    <p:sldId id="307" r:id="rId8"/>
    <p:sldId id="308" r:id="rId9"/>
    <p:sldId id="309" r:id="rId10"/>
    <p:sldId id="294" r:id="rId11"/>
    <p:sldId id="293" r:id="rId12"/>
    <p:sldId id="310" r:id="rId13"/>
    <p:sldId id="31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1B7D3A-3EDF-4512-B064-4ED5D5F0EB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154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D6AD9-AB7E-49A9-91AC-7E0F6E2D5D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0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B3B5E-9FC5-4A45-8F90-B45C3799BA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00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1A5F9-4B28-48A9-89B3-3887262C77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54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13867F-8DBD-483D-A54B-0C4C31CDE5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885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1466-0C44-498B-B0A8-58D8EE8EB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3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71509-F33E-4442-A8E1-4D691BD48B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92055-EE66-464A-A20C-1560C9634F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7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7502-C9F2-412E-978C-755CD77FD0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95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B8A390-FEA0-40C1-BBFE-DE108C2F8E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618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CC7C24-B265-4898-BFDC-B6B70F47FE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411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814338-49CB-4539-95F6-2A4EFB1D84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54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dy8LwQTaw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259A06-CF6D-4000-9113-DC113763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/>
              <a:t>World War 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CEC329-A15B-4831-A5A8-B1FC79342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 Global Conflict</a:t>
            </a:r>
          </a:p>
        </p:txBody>
      </p:sp>
    </p:spTree>
    <p:extLst>
      <p:ext uri="{BB962C8B-B14F-4D97-AF65-F5344CB8AC3E}">
        <p14:creationId xmlns:p14="http://schemas.microsoft.com/office/powerpoint/2010/main" val="2916231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1A17E5CA-C8F7-472F-BB98-3ECCE1F5F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5A9E8-13AD-4AAF-B5A8-FCC31BF4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4C224765-95D3-4EAA-ACA9-89DCE3511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"/>
            <a:ext cx="8964613" cy="69500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94DC-3435-4B61-8390-941919E1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for Central Powers?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95D1-F52A-4094-BC18-D8B27D83C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66925"/>
            <a:ext cx="4953000" cy="4895850"/>
          </a:xfrm>
        </p:spPr>
        <p:txBody>
          <a:bodyPr>
            <a:normAutofit/>
          </a:bodyPr>
          <a:lstStyle/>
          <a:p>
            <a:r>
              <a:rPr lang="en-US" dirty="0"/>
              <a:t>Government instability in Russia</a:t>
            </a:r>
          </a:p>
          <a:p>
            <a:pPr lvl="1"/>
            <a:r>
              <a:rPr lang="en-US" dirty="0"/>
              <a:t>Lenin seizes power, signs treaty with Germany in 1918</a:t>
            </a:r>
          </a:p>
          <a:p>
            <a:r>
              <a:rPr lang="en-US" dirty="0"/>
              <a:t>This ends the war with Russia, elimination of Eastern Front</a:t>
            </a:r>
          </a:p>
          <a:p>
            <a:r>
              <a:rPr lang="en-US" dirty="0"/>
              <a:t>Meanwhile on the Western Front…</a:t>
            </a:r>
          </a:p>
          <a:p>
            <a:pPr lvl="1"/>
            <a:r>
              <a:rPr lang="en-US" dirty="0"/>
              <a:t>Germany sends all resources</a:t>
            </a:r>
          </a:p>
          <a:p>
            <a:pPr lvl="1"/>
            <a:r>
              <a:rPr lang="en-US" dirty="0"/>
              <a:t>Crush everything, within 40 miles of Paris…close to victory!</a:t>
            </a:r>
          </a:p>
          <a:p>
            <a:pPr lvl="1"/>
            <a:r>
              <a:rPr lang="en-US" dirty="0"/>
              <a:t>Second Battle of the Marne – strong Allied attack defeats weakened German military</a:t>
            </a:r>
          </a:p>
          <a:p>
            <a:pPr marL="53035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Image result for second battle of the marne">
            <a:extLst>
              <a:ext uri="{FF2B5EF4-FFF2-40B4-BE49-F238E27FC236}">
                <a16:creationId xmlns:a16="http://schemas.microsoft.com/office/drawing/2014/main" id="{0FAA062C-0A5A-41BD-AE85-402A0C58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19375"/>
            <a:ext cx="5480314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4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F8A2-C4D5-4708-BE47-C18BF9D7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World War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5A07-E2A9-49D1-9B35-EDE52FF0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9700"/>
            <a:ext cx="5800725" cy="5238750"/>
          </a:xfrm>
        </p:spPr>
        <p:txBody>
          <a:bodyPr>
            <a:normAutofit/>
          </a:bodyPr>
          <a:lstStyle/>
          <a:p>
            <a:r>
              <a:rPr lang="en-US" sz="2400" dirty="0"/>
              <a:t>Victory for Allied Powers</a:t>
            </a:r>
          </a:p>
          <a:p>
            <a:r>
              <a:rPr lang="en-US" sz="2400" dirty="0"/>
              <a:t>Bulgarians and Ottomans surrendered</a:t>
            </a:r>
          </a:p>
          <a:p>
            <a:r>
              <a:rPr lang="en-US" sz="2400" dirty="0"/>
              <a:t>Revolution in Austria-Hungary</a:t>
            </a:r>
          </a:p>
          <a:p>
            <a:r>
              <a:rPr lang="en-US" sz="2400" dirty="0"/>
              <a:t>German unrest</a:t>
            </a:r>
          </a:p>
          <a:p>
            <a:pPr lvl="1"/>
            <a:r>
              <a:rPr lang="en-US" sz="2400" dirty="0"/>
              <a:t>Upset with Kaiser Wilhelm II </a:t>
            </a:r>
          </a:p>
          <a:p>
            <a:pPr lvl="2"/>
            <a:r>
              <a:rPr lang="en-US" sz="2000" dirty="0"/>
              <a:t>Steps down on November 9</a:t>
            </a:r>
            <a:r>
              <a:rPr lang="en-US" sz="2000" baseline="30000" dirty="0"/>
              <a:t>th</a:t>
            </a:r>
            <a:r>
              <a:rPr lang="en-US" sz="2000" dirty="0"/>
              <a:t>, 1918</a:t>
            </a:r>
          </a:p>
          <a:p>
            <a:r>
              <a:rPr lang="en-US" sz="2400" dirty="0"/>
              <a:t>On November 11</a:t>
            </a:r>
            <a:r>
              <a:rPr lang="en-US" sz="2400" baseline="30000" dirty="0"/>
              <a:t>th</a:t>
            </a:r>
            <a:r>
              <a:rPr lang="en-US" sz="2400" dirty="0"/>
              <a:t>, 1918 France and Germany sign an armistice</a:t>
            </a:r>
          </a:p>
          <a:p>
            <a:pPr lvl="1"/>
            <a:r>
              <a:rPr lang="en-US" sz="2400" dirty="0"/>
              <a:t>An agreement to stop fighting</a:t>
            </a:r>
          </a:p>
        </p:txBody>
      </p:sp>
      <p:pic>
        <p:nvPicPr>
          <p:cNvPr id="7170" name="Picture 2" descr="Image result for end of world war 1">
            <a:extLst>
              <a:ext uri="{FF2B5EF4-FFF2-40B4-BE49-F238E27FC236}">
                <a16:creationId xmlns:a16="http://schemas.microsoft.com/office/drawing/2014/main" id="{BE16F678-C0BE-4C3F-ACE5-837A59B5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9" y="38100"/>
            <a:ext cx="470958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nd of world war 1">
            <a:extLst>
              <a:ext uri="{FF2B5EF4-FFF2-40B4-BE49-F238E27FC236}">
                <a16:creationId xmlns:a16="http://schemas.microsoft.com/office/drawing/2014/main" id="{EC0D9D87-C74E-4BE1-8C52-E2F787B5F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9" y="3429000"/>
            <a:ext cx="462050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EF10-CBC1-4C80-A42E-6E58B8F4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Countries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00AC-A63F-4E60-B31C-F297BB50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7040"/>
            <a:ext cx="9601200" cy="4968240"/>
          </a:xfrm>
        </p:spPr>
        <p:txBody>
          <a:bodyPr>
            <a:normAutofit/>
          </a:bodyPr>
          <a:lstStyle/>
          <a:p>
            <a:r>
              <a:rPr lang="en-US" dirty="0"/>
              <a:t>Italy</a:t>
            </a:r>
          </a:p>
          <a:p>
            <a:pPr lvl="1"/>
            <a:r>
              <a:rPr lang="en-US" dirty="0"/>
              <a:t>Joins Allies to take Italian-speaking land in Austria-Hungary</a:t>
            </a:r>
          </a:p>
          <a:p>
            <a:r>
              <a:rPr lang="en-US" dirty="0"/>
              <a:t>Japan</a:t>
            </a:r>
          </a:p>
          <a:p>
            <a:pPr lvl="1"/>
            <a:r>
              <a:rPr lang="en-US" dirty="0"/>
              <a:t>Joins Allies to take back German controlled land in China</a:t>
            </a:r>
          </a:p>
          <a:p>
            <a:r>
              <a:rPr lang="en-US" dirty="0"/>
              <a:t>Australia</a:t>
            </a:r>
          </a:p>
          <a:p>
            <a:pPr lvl="1"/>
            <a:r>
              <a:rPr lang="en-US" dirty="0"/>
              <a:t>Part of British Empire</a:t>
            </a:r>
          </a:p>
          <a:p>
            <a:r>
              <a:rPr lang="en-US" dirty="0"/>
              <a:t>India</a:t>
            </a:r>
          </a:p>
          <a:p>
            <a:pPr lvl="1"/>
            <a:r>
              <a:rPr lang="en-US" dirty="0"/>
              <a:t>Part of British Empire</a:t>
            </a:r>
          </a:p>
          <a:p>
            <a:r>
              <a:rPr lang="en-US" dirty="0"/>
              <a:t>New Zealand</a:t>
            </a:r>
          </a:p>
          <a:p>
            <a:pPr lvl="1"/>
            <a:r>
              <a:rPr lang="en-US" dirty="0"/>
              <a:t>Part of British Empire</a:t>
            </a:r>
          </a:p>
          <a:p>
            <a:r>
              <a:rPr lang="en-US" dirty="0"/>
              <a:t>These are just a few – colonies from all over the world become involved for resource and land control purposes!</a:t>
            </a:r>
          </a:p>
        </p:txBody>
      </p:sp>
    </p:spTree>
    <p:extLst>
      <p:ext uri="{BB962C8B-B14F-4D97-AF65-F5344CB8AC3E}">
        <p14:creationId xmlns:p14="http://schemas.microsoft.com/office/powerpoint/2010/main" val="316974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0500-2CC9-4DCC-8D70-DBA6C74E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Gallipoli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35B9-349B-43F4-AC8C-4788B7B4E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98834"/>
            <a:ext cx="4724400" cy="3476625"/>
          </a:xfrm>
        </p:spPr>
        <p:txBody>
          <a:bodyPr/>
          <a:lstStyle/>
          <a:p>
            <a:r>
              <a:rPr lang="en-US" dirty="0"/>
              <a:t>Planned Allied attack on the Dardanelles (location of Constantinople)</a:t>
            </a:r>
          </a:p>
          <a:p>
            <a:r>
              <a:rPr lang="en-US" dirty="0"/>
              <a:t>Plan was to defeat Turks – build supply line with Russia</a:t>
            </a:r>
          </a:p>
          <a:p>
            <a:r>
              <a:rPr lang="en-US" dirty="0"/>
              <a:t>Bloody stalemate takes place</a:t>
            </a:r>
          </a:p>
          <a:p>
            <a:r>
              <a:rPr lang="en-US" dirty="0"/>
              <a:t>Allies suffer about 250,000 casualties, ends in retreat</a:t>
            </a:r>
          </a:p>
          <a:p>
            <a:r>
              <a:rPr lang="en-US" dirty="0"/>
              <a:t>Major success for Central Powers</a:t>
            </a:r>
          </a:p>
        </p:txBody>
      </p:sp>
      <p:pic>
        <p:nvPicPr>
          <p:cNvPr id="1026" name="Picture 2" descr="Image result for gallipoli campaign">
            <a:extLst>
              <a:ext uri="{FF2B5EF4-FFF2-40B4-BE49-F238E27FC236}">
                <a16:creationId xmlns:a16="http://schemas.microsoft.com/office/drawing/2014/main" id="{C4478871-1D01-4357-BD7B-06F880A4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70" y="2025967"/>
            <a:ext cx="59626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9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gallipoli campaign map">
            <a:extLst>
              <a:ext uri="{FF2B5EF4-FFF2-40B4-BE49-F238E27FC236}">
                <a16:creationId xmlns:a16="http://schemas.microsoft.com/office/drawing/2014/main" id="{5DBEB81E-8AA9-4D15-8198-DE2561AEE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364" y="480515"/>
            <a:ext cx="8373271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3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EE914D-91CB-4BCC-9115-7B9C4F8C3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The US Enters the War: 1917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7E5A8-4A9D-4609-918E-CC8291067CCB}"/>
              </a:ext>
            </a:extLst>
          </p:cNvPr>
          <p:cNvSpPr txBox="1"/>
          <p:nvPr/>
        </p:nvSpPr>
        <p:spPr>
          <a:xfrm>
            <a:off x="2143760" y="4114800"/>
            <a:ext cx="7965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WHY?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us world war 1">
            <a:extLst>
              <a:ext uri="{FF2B5EF4-FFF2-40B4-BE49-F238E27FC236}">
                <a16:creationId xmlns:a16="http://schemas.microsoft.com/office/drawing/2014/main" id="{2C74D32E-C868-4E13-A820-32CA41150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99F1-F38B-4B52-982F-5568116E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Variety of Reasons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C893-3A2A-4B5A-B063-CD8A90A8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2240"/>
            <a:ext cx="9601200" cy="536448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 startAt="3"/>
            </a:pPr>
            <a:r>
              <a:rPr lang="en-US" dirty="0"/>
              <a:t>Previous Alliances/Relationships</a:t>
            </a:r>
          </a:p>
          <a:p>
            <a:pPr lvl="1"/>
            <a:r>
              <a:rPr lang="en-US" dirty="0"/>
              <a:t>Shared common culture w/ GB, French support during American Revolution</a:t>
            </a:r>
          </a:p>
          <a:p>
            <a:pPr lvl="1"/>
            <a:r>
              <a:rPr lang="en-US" dirty="0"/>
              <a:t>Britain propaganda after Belgium invasion by Germans </a:t>
            </a:r>
          </a:p>
          <a:p>
            <a:pPr marL="457200" indent="-457200">
              <a:buAutoNum type="arabicPeriod" startAt="4"/>
            </a:pPr>
            <a:r>
              <a:rPr lang="en-US" dirty="0"/>
              <a:t>Economic Interests</a:t>
            </a:r>
          </a:p>
          <a:p>
            <a:pPr lvl="1"/>
            <a:r>
              <a:rPr lang="en-US" dirty="0"/>
              <a:t>American trade with Allied powers, loaned money to Allied countries</a:t>
            </a:r>
          </a:p>
          <a:p>
            <a:pPr marL="457200" indent="-457200">
              <a:buAutoNum type="arabicPeriod" startAt="4"/>
            </a:pPr>
            <a:r>
              <a:rPr lang="en-US" dirty="0"/>
              <a:t>Idealism</a:t>
            </a:r>
          </a:p>
          <a:p>
            <a:pPr lvl="1"/>
            <a:r>
              <a:rPr lang="en-US" dirty="0"/>
              <a:t>Belief in a better world if Allies win</a:t>
            </a:r>
          </a:p>
          <a:p>
            <a:pPr marL="457200" indent="-457200">
              <a:buAutoNum type="arabicPeriod" startAt="4"/>
            </a:pPr>
            <a:r>
              <a:rPr lang="en-US" dirty="0"/>
              <a:t>Security</a:t>
            </a:r>
          </a:p>
          <a:p>
            <a:pPr lvl="1"/>
            <a:r>
              <a:rPr lang="en-US" dirty="0"/>
              <a:t>If Germany wins, would replace democratic Britain and threaten relationship with US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 2 major reasons were…..</a:t>
            </a:r>
          </a:p>
          <a:p>
            <a:pPr marL="457200" indent="-457200">
              <a:buAutoNum type="arabicPeriod"/>
            </a:pPr>
            <a:r>
              <a:rPr lang="en-US" dirty="0"/>
              <a:t>Unrestricted Submarine Warfare</a:t>
            </a:r>
          </a:p>
          <a:p>
            <a:pPr marL="457200" indent="-457200">
              <a:buAutoNum type="arabicPeriod"/>
            </a:pPr>
            <a:r>
              <a:rPr lang="en-US" dirty="0"/>
              <a:t>Zimmerman Note (Telegram)</a:t>
            </a:r>
          </a:p>
        </p:txBody>
      </p:sp>
    </p:spTree>
    <p:extLst>
      <p:ext uri="{BB962C8B-B14F-4D97-AF65-F5344CB8AC3E}">
        <p14:creationId xmlns:p14="http://schemas.microsoft.com/office/powerpoint/2010/main" val="180279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0831-0DEE-4D3B-982A-3F94A1E9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Unrestricted Submarine Warfare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3C5B-CF1D-4B31-B9BE-273686C8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48825" cy="3581400"/>
          </a:xfrm>
        </p:spPr>
        <p:txBody>
          <a:bodyPr/>
          <a:lstStyle/>
          <a:p>
            <a:r>
              <a:rPr lang="en-US" dirty="0"/>
              <a:t>Germany deploys submarines (U-Boats) and says they will sink without warning any ship in the waters around Britain</a:t>
            </a:r>
          </a:p>
          <a:p>
            <a:r>
              <a:rPr lang="en-US" dirty="0"/>
              <a:t>Sinking of the </a:t>
            </a:r>
            <a:r>
              <a:rPr lang="en-US" i="1" dirty="0"/>
              <a:t>Lusitania </a:t>
            </a:r>
          </a:p>
          <a:p>
            <a:pPr lvl="1"/>
            <a:r>
              <a:rPr lang="en-US" dirty="0"/>
              <a:t>British passenger ship carrying 1,198 people, 128 Americans </a:t>
            </a:r>
            <a:endParaRPr lang="en-US" i="1" dirty="0"/>
          </a:p>
          <a:p>
            <a:r>
              <a:rPr lang="en-US" dirty="0"/>
              <a:t>Germans stopped, then returned </a:t>
            </a:r>
          </a:p>
          <a:p>
            <a:r>
              <a:rPr lang="en-US" dirty="0"/>
              <a:t>Sank 3 more American ships, President Woodrow Wilson outraged</a:t>
            </a:r>
          </a:p>
          <a:p>
            <a:r>
              <a:rPr lang="en-US" dirty="0"/>
              <a:t>Goal was to defeat Britain before US could mobilize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8B57437-FE95-4B9D-9C40-843CDB34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4227831"/>
            <a:ext cx="5227224" cy="2233930"/>
          </a:xfrm>
          <a:prstGeom prst="rect">
            <a:avLst/>
          </a:prstGeom>
        </p:spPr>
      </p:pic>
      <p:pic>
        <p:nvPicPr>
          <p:cNvPr id="3074" name="Picture 2" descr="Image result for german u boats">
            <a:extLst>
              <a:ext uri="{FF2B5EF4-FFF2-40B4-BE49-F238E27FC236}">
                <a16:creationId xmlns:a16="http://schemas.microsoft.com/office/drawing/2014/main" id="{A5A8F78B-409A-4FD1-807B-9C9FBD32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134999"/>
            <a:ext cx="4530090" cy="25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5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4B94-11C9-42C8-A217-213B6550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Zimmerman Note (Telegram)</a:t>
            </a:r>
          </a:p>
        </p:txBody>
      </p:sp>
      <p:pic>
        <p:nvPicPr>
          <p:cNvPr id="4" name="Online Media 3" title="Zimmermann Telegram | The 20th century | World history | Khan Academy">
            <a:hlinkClick r:id="" action="ppaction://media"/>
            <a:extLst>
              <a:ext uri="{FF2B5EF4-FFF2-40B4-BE49-F238E27FC236}">
                <a16:creationId xmlns:a16="http://schemas.microsoft.com/office/drawing/2014/main" id="{EC4BECA4-A29A-41CE-8383-F596269DF1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7350" y="1376958"/>
            <a:ext cx="9744075" cy="54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'Uncle Sam' points an accusing finger of moral responsibility in a recruitment poster for the American forces during World War I.">
            <a:extLst>
              <a:ext uri="{FF2B5EF4-FFF2-40B4-BE49-F238E27FC236}">
                <a16:creationId xmlns:a16="http://schemas.microsoft.com/office/drawing/2014/main" id="{EC866880-7C44-4207-B1B3-4EA4610C6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r="8617"/>
          <a:stretch/>
        </p:blipFill>
        <p:spPr bwMode="auto">
          <a:xfrm>
            <a:off x="7973585" y="10"/>
            <a:ext cx="42184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woodrow wilson ww1">
            <a:extLst>
              <a:ext uri="{FF2B5EF4-FFF2-40B4-BE49-F238E27FC236}">
                <a16:creationId xmlns:a16="http://schemas.microsoft.com/office/drawing/2014/main" id="{3C2DEEE2-9E40-4ACD-BB14-BE9EB468F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14079" b="1"/>
          <a:stretch/>
        </p:blipFill>
        <p:spPr bwMode="auto">
          <a:xfrm>
            <a:off x="20" y="10"/>
            <a:ext cx="81298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0C863-79B3-485B-9AD3-A062C416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US Declares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9791-90BD-4429-9371-A5CE8C85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April 2, 1917 - President Woodrow Wilson declares war on Central Powers</a:t>
            </a:r>
          </a:p>
          <a:p>
            <a:r>
              <a:rPr lang="en-US" sz="1600" dirty="0"/>
              <a:t>Total war – countries used all resources for war effort</a:t>
            </a:r>
          </a:p>
          <a:p>
            <a:r>
              <a:rPr lang="en-US" sz="1600" dirty="0"/>
              <a:t>Governments employed propaganda</a:t>
            </a:r>
          </a:p>
          <a:p>
            <a:pPr lvl="1"/>
            <a:r>
              <a:rPr lang="en-US" sz="1600" dirty="0"/>
              <a:t>Mobilize the public support, dehumanize the enemy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76338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409</Words>
  <Application>Microsoft Office PowerPoint</Application>
  <PresentationFormat>Widescreen</PresentationFormat>
  <Paragraphs>66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World War I</vt:lpstr>
      <vt:lpstr>More Countries Involved</vt:lpstr>
      <vt:lpstr>The Gallipoli Campaign</vt:lpstr>
      <vt:lpstr>PowerPoint Presentation</vt:lpstr>
      <vt:lpstr>The US Enters the War: 1917</vt:lpstr>
      <vt:lpstr>Variety of Reasons </vt:lpstr>
      <vt:lpstr>Unrestricted Submarine Warfare </vt:lpstr>
      <vt:lpstr>Zimmerman Note (Telegram)</vt:lpstr>
      <vt:lpstr>US Declares War</vt:lpstr>
      <vt:lpstr>PowerPoint Presentation</vt:lpstr>
      <vt:lpstr>PowerPoint Presentation</vt:lpstr>
      <vt:lpstr>Hope for Central Powers?</vt:lpstr>
      <vt:lpstr>End of World War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Matthew Liedberg</dc:creator>
  <cp:lastModifiedBy>Matthew Liedberg</cp:lastModifiedBy>
  <cp:revision>2</cp:revision>
  <dcterms:created xsi:type="dcterms:W3CDTF">2020-03-23T00:56:20Z</dcterms:created>
  <dcterms:modified xsi:type="dcterms:W3CDTF">2020-03-23T02:19:47Z</dcterms:modified>
</cp:coreProperties>
</file>