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D20E7-36B4-4EAE-AE09-A95BF7EDB0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Rise of Joseph Stalin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61179-A790-4E5C-8B73-1B2AC445C7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 his totalitarian soviet union</a:t>
            </a:r>
          </a:p>
        </p:txBody>
      </p:sp>
    </p:spTree>
    <p:extLst>
      <p:ext uri="{BB962C8B-B14F-4D97-AF65-F5344CB8AC3E}">
        <p14:creationId xmlns:p14="http://schemas.microsoft.com/office/powerpoint/2010/main" val="378329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D4895BFE-F64B-41CE-869C-71C4A06B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42A81-2842-4F19-9043-64EBDA3C9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Five-Year Plans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6FAA9E-989B-4A11-9EF3-1D6E0664B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EBFDE49C-243A-4B0B-AA88-FCB35F42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75232-66AC-4495-93FF-B384ECC5F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Stalin’s plans for the development of the Soviet Union’s economy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Impossibly high goals to increase output of steel, coal, oil, and electricity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To reach goals, consumer good production was limited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Left people w/o housing, food, clothing, etc. 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Tough methods worked – industrialization up 25%</a:t>
            </a:r>
          </a:p>
        </p:txBody>
      </p:sp>
      <p:pic>
        <p:nvPicPr>
          <p:cNvPr id="4098" name="Picture 2" descr="The impact of Lenin and Stalin's policies on the rights of the ...">
            <a:extLst>
              <a:ext uri="{FF2B5EF4-FFF2-40B4-BE49-F238E27FC236}">
                <a16:creationId xmlns:a16="http://schemas.microsoft.com/office/drawing/2014/main" id="{14E7D300-5861-47FF-A54D-CEF3D70A9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593823"/>
            <a:ext cx="5451627" cy="35709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083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077B-0791-4909-A1EE-A727BBC5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A New Agricultural Revolution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0EB30-0954-437B-B132-36985D29B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/>
              <a:t>Government takes over 25 million farms in 1928</a:t>
            </a:r>
          </a:p>
          <a:p>
            <a:pPr>
              <a:lnSpc>
                <a:spcPct val="90000"/>
              </a:lnSpc>
            </a:pPr>
            <a:r>
              <a:rPr lang="en-US" sz="1500"/>
              <a:t>Combined into large government farms, called collective farms</a:t>
            </a:r>
          </a:p>
          <a:p>
            <a:pPr>
              <a:lnSpc>
                <a:spcPct val="90000"/>
              </a:lnSpc>
            </a:pPr>
            <a:r>
              <a:rPr lang="en-US" sz="1500"/>
              <a:t>Peasants resisted – led to lack in production</a:t>
            </a:r>
          </a:p>
          <a:p>
            <a:pPr>
              <a:lnSpc>
                <a:spcPct val="90000"/>
              </a:lnSpc>
            </a:pPr>
            <a:r>
              <a:rPr lang="en-US" sz="1500"/>
              <a:t>Great Famine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In Soviet-controlled Ukraine, wealthy peasants resisted fiercely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Stalin orders mass starvation</a:t>
            </a:r>
          </a:p>
          <a:p>
            <a:pPr lvl="1">
              <a:lnSpc>
                <a:spcPct val="90000"/>
              </a:lnSpc>
            </a:pPr>
            <a:r>
              <a:rPr lang="en-US" sz="1500"/>
              <a:t>1932-1933, 4 million Ukrainians died </a:t>
            </a:r>
          </a:p>
          <a:p>
            <a:pPr lvl="1">
              <a:lnSpc>
                <a:spcPct val="90000"/>
              </a:lnSpc>
            </a:pPr>
            <a:endParaRPr lang="en-US" sz="1500"/>
          </a:p>
        </p:txBody>
      </p:sp>
      <p:sp>
        <p:nvSpPr>
          <p:cNvPr id="71" name="Freeform 31">
            <a:extLst>
              <a:ext uri="{FF2B5EF4-FFF2-40B4-BE49-F238E27FC236}">
                <a16:creationId xmlns:a16="http://schemas.microsoft.com/office/drawing/2014/main" id="{8DB9BC10-DABC-48C4-BF24-E621264B0A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8348FA2-1392-4EC3-AF8B-6A64B797C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93CB2C36-347C-4705-BC75-94EAB8FF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074" name="Picture 2" descr="Soviet Agriculture Stock Photos &amp; Soviet Agriculture Stock Images ...">
            <a:extLst>
              <a:ext uri="{FF2B5EF4-FFF2-40B4-BE49-F238E27FC236}">
                <a16:creationId xmlns:a16="http://schemas.microsoft.com/office/drawing/2014/main" id="{7DE38F34-22A7-4BA3-A019-AD4AC7F4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316" y="0"/>
            <a:ext cx="5200753" cy="705186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4437D23E-7DA0-4020-B991-9734AB977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414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D7AA-AB7E-4809-B876-43B5F0FEC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Daily Life Under Stalin</a:t>
            </a:r>
          </a:p>
        </p:txBody>
      </p:sp>
      <p:pic>
        <p:nvPicPr>
          <p:cNvPr id="4" name="Picture 2" descr="http://nashermuseumblogs.com/wp-content/uploads/2011/03/sovietposter.jpg">
            <a:extLst>
              <a:ext uri="{FF2B5EF4-FFF2-40B4-BE49-F238E27FC236}">
                <a16:creationId xmlns:a16="http://schemas.microsoft.com/office/drawing/2014/main" id="{66741C46-103B-4667-9876-4681142082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4814" r="1878"/>
          <a:stretch/>
        </p:blipFill>
        <p:spPr bwMode="auto">
          <a:xfrm>
            <a:off x="4591230" y="10"/>
            <a:ext cx="7560130" cy="6857990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B6A00-0C53-4AEB-9E06-764D32DB6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021840"/>
            <a:ext cx="3330328" cy="467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Pros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Better educated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Mastered new skills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Cons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Freedoms limited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Goods in short supply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Dissent prohibited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Women’s Rights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Laws passed granting women equal rights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Joined labor force during Five-Year Plans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75% of Soviet doctors were women</a:t>
            </a:r>
          </a:p>
          <a:p>
            <a:pPr lvl="1">
              <a:lnSpc>
                <a:spcPct val="90000"/>
              </a:lnSpc>
            </a:pPr>
            <a:r>
              <a:rPr lang="en-US" sz="1400" dirty="0"/>
              <a:t>Motherhood considered a patriotic duty</a:t>
            </a:r>
          </a:p>
        </p:txBody>
      </p:sp>
    </p:spTree>
    <p:extLst>
      <p:ext uri="{BB962C8B-B14F-4D97-AF65-F5344CB8AC3E}">
        <p14:creationId xmlns:p14="http://schemas.microsoft.com/office/powerpoint/2010/main" val="28307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7">
            <a:extLst>
              <a:ext uri="{FF2B5EF4-FFF2-40B4-BE49-F238E27FC236}">
                <a16:creationId xmlns:a16="http://schemas.microsoft.com/office/drawing/2014/main" id="{D4895BFE-F64B-41CE-869C-71C4A06BD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84A5B-9952-4224-B1B2-11F6756F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dirty="0"/>
              <a:t>End of Lenin’s Rule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E6FAA9E-989B-4A11-9EF3-1D6E0664B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EBFDE49C-243A-4B0B-AA88-FCB35F42C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4C48-DD27-4422-B26A-ED43D63A0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57" y="2278112"/>
            <a:ext cx="5122606" cy="45728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Lenin suffers stroke in 1922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Dies in 1924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Results in major competition for rule of Communist Party: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2 candidates: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Leon Trotsky 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Leader of Red Army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Joseph Stalin</a:t>
            </a:r>
          </a:p>
          <a:p>
            <a:pPr lvl="2"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General secretary with rapid rise 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bg1"/>
                </a:solidFill>
              </a:rPr>
              <a:t>Lenin on Stalin: “Comrade Stalin….has concentrated enormous power in his hands, and I am not sure that he always knows how to use that power with sufficient caution”</a:t>
            </a:r>
          </a:p>
          <a:p>
            <a:pPr>
              <a:lnSpc>
                <a:spcPct val="90000"/>
              </a:lnSpc>
            </a:pPr>
            <a:endParaRPr lang="en-US" sz="1300" dirty="0">
              <a:solidFill>
                <a:schemeClr val="bg1"/>
              </a:solidFill>
            </a:endParaRPr>
          </a:p>
        </p:txBody>
      </p:sp>
      <p:pic>
        <p:nvPicPr>
          <p:cNvPr id="1026" name="Picture 2" descr="Famous Disputes Trotsky Lenin">
            <a:extLst>
              <a:ext uri="{FF2B5EF4-FFF2-40B4-BE49-F238E27FC236}">
                <a16:creationId xmlns:a16="http://schemas.microsoft.com/office/drawing/2014/main" id="{745BCE39-FA22-454A-AC98-982DB5B30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092" y="3016383"/>
            <a:ext cx="6372575" cy="31862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38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7E00A-4F33-409D-953F-87978E97D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108" y="629266"/>
            <a:ext cx="3307744" cy="1641986"/>
          </a:xfrm>
        </p:spPr>
        <p:txBody>
          <a:bodyPr>
            <a:normAutofit/>
          </a:bodyPr>
          <a:lstStyle/>
          <a:p>
            <a:r>
              <a:rPr lang="en-US" dirty="0"/>
              <a:t>Stalin Takes Control</a:t>
            </a:r>
          </a:p>
        </p:txBody>
      </p:sp>
      <p:pic>
        <p:nvPicPr>
          <p:cNvPr id="2050" name="Picture 2" descr="History Makers: Joseph Stalin | Pocketmags.com">
            <a:extLst>
              <a:ext uri="{FF2B5EF4-FFF2-40B4-BE49-F238E27FC236}">
                <a16:creationId xmlns:a16="http://schemas.microsoft.com/office/drawing/2014/main" id="{B17D9FE6-E423-4BF3-AB65-6CCFC043D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788"/>
          <a:stretch/>
        </p:blipFill>
        <p:spPr bwMode="auto">
          <a:xfrm>
            <a:off x="-2" y="10"/>
            <a:ext cx="609440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F1807-6150-485E-9EA0-BA4282E32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108" y="2438400"/>
            <a:ext cx="4291652" cy="380999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Moved his own supporters into positions of power</a:t>
            </a:r>
          </a:p>
          <a:p>
            <a:pPr>
              <a:lnSpc>
                <a:spcPct val="90000"/>
              </a:lnSpc>
            </a:pPr>
            <a:r>
              <a:rPr lang="en-US" dirty="0"/>
              <a:t>1928 – total command of Communist Party</a:t>
            </a:r>
          </a:p>
          <a:p>
            <a:pPr>
              <a:lnSpc>
                <a:spcPct val="90000"/>
              </a:lnSpc>
            </a:pPr>
            <a:r>
              <a:rPr lang="en-US" dirty="0"/>
              <a:t>1929 – forced Trotsky into exile</a:t>
            </a:r>
          </a:p>
          <a:p>
            <a:pPr>
              <a:lnSpc>
                <a:spcPct val="90000"/>
              </a:lnSpc>
            </a:pPr>
            <a:r>
              <a:rPr lang="en-US" dirty="0"/>
              <a:t>Begins a </a:t>
            </a:r>
            <a:r>
              <a:rPr lang="en-US" b="1" u="sng" dirty="0"/>
              <a:t>totalitarian</a:t>
            </a:r>
            <a:r>
              <a:rPr lang="en-US" dirty="0"/>
              <a:t>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Government that takes total, centralized, state control over every aspect of public and private life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 will focus more on totalitarianism tomorrow</a:t>
            </a:r>
          </a:p>
        </p:txBody>
      </p:sp>
    </p:spTree>
    <p:extLst>
      <p:ext uri="{BB962C8B-B14F-4D97-AF65-F5344CB8AC3E}">
        <p14:creationId xmlns:p14="http://schemas.microsoft.com/office/powerpoint/2010/main" val="122002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9363-19DE-4A23-98FC-77F4FB46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n-US"/>
              <a:t>Stalin’s Totalitarian State</a:t>
            </a:r>
            <a:endParaRPr lang="en-US" dirty="0"/>
          </a:p>
        </p:txBody>
      </p:sp>
      <p:pic>
        <p:nvPicPr>
          <p:cNvPr id="10242" name="Picture 2" descr="Glory to the Great Stalin (Moscow, 1948). Russian Propaganda ...">
            <a:extLst>
              <a:ext uri="{FF2B5EF4-FFF2-40B4-BE49-F238E27FC236}">
                <a16:creationId xmlns:a16="http://schemas.microsoft.com/office/drawing/2014/main" id="{8C2BBC38-3DFF-4121-8F63-AE249F56F2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" r="2640"/>
          <a:stretch/>
        </p:blipFill>
        <p:spPr bwMode="auto">
          <a:xfrm>
            <a:off x="-1" y="10"/>
            <a:ext cx="46346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4C490-7B1B-48AC-BA5B-06120FE6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>
            <a:normAutofit/>
          </a:bodyPr>
          <a:lstStyle/>
          <a:p>
            <a:r>
              <a:rPr lang="en-US"/>
              <a:t>Began total and complete domination of Soviet Union</a:t>
            </a:r>
          </a:p>
          <a:p>
            <a:r>
              <a:rPr lang="en-US"/>
              <a:t>Eliminated his enemies, both real and imagined</a:t>
            </a:r>
          </a:p>
          <a:p>
            <a:r>
              <a:rPr lang="en-US"/>
              <a:t>Established totalitarianism through the following:</a:t>
            </a:r>
          </a:p>
          <a:p>
            <a:pPr lvl="1"/>
            <a:r>
              <a:rPr lang="en-US"/>
              <a:t>Police State</a:t>
            </a:r>
          </a:p>
          <a:p>
            <a:pPr lvl="1"/>
            <a:r>
              <a:rPr lang="en-US"/>
              <a:t>Propaganda and Censorship</a:t>
            </a:r>
          </a:p>
          <a:p>
            <a:pPr lvl="1"/>
            <a:r>
              <a:rPr lang="en-US"/>
              <a:t>Education and Indoctrination</a:t>
            </a:r>
          </a:p>
          <a:p>
            <a:pPr lvl="1"/>
            <a:r>
              <a:rPr lang="en-US"/>
              <a:t>Religious Persecution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12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67E5C-F5E8-4DED-9E07-517CEDCE5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>
            <a:normAutofit/>
          </a:bodyPr>
          <a:lstStyle/>
          <a:p>
            <a:r>
              <a:rPr lang="en-US" dirty="0"/>
              <a:t>Police State</a:t>
            </a:r>
          </a:p>
        </p:txBody>
      </p:sp>
      <p:pic>
        <p:nvPicPr>
          <p:cNvPr id="9220" name="Picture 4" descr="New research reveals misconceptions about Joseph Stalin and his ...">
            <a:extLst>
              <a:ext uri="{FF2B5EF4-FFF2-40B4-BE49-F238E27FC236}">
                <a16:creationId xmlns:a16="http://schemas.microsoft.com/office/drawing/2014/main" id="{05481684-7D72-497C-AF8A-71FEEE57D1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7559"/>
          <a:stretch/>
        </p:blipFill>
        <p:spPr bwMode="auto">
          <a:xfrm>
            <a:off x="7554138" y="609137"/>
            <a:ext cx="3990161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00D082B-181C-4757-BCC0-CFA271637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FA170-6881-4BDB-A1D4-BB50290F0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5" y="1361440"/>
            <a:ext cx="6253484" cy="501904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Used secret police to control people and prevent dissention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People’s Commissariat for Internal Affairs (</a:t>
            </a:r>
            <a:r>
              <a:rPr lang="en-US" sz="2000" b="1" u="sng" dirty="0"/>
              <a:t>NKVD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Ends up becoming the KGB</a:t>
            </a:r>
          </a:p>
          <a:p>
            <a:pPr>
              <a:lnSpc>
                <a:spcPct val="90000"/>
              </a:lnSpc>
            </a:pPr>
            <a:r>
              <a:rPr lang="en-US" dirty="0"/>
              <a:t>Swift punishments that included death, prison, forced labor, and exile</a:t>
            </a:r>
          </a:p>
          <a:p>
            <a:pPr>
              <a:lnSpc>
                <a:spcPct val="90000"/>
              </a:lnSpc>
            </a:pPr>
            <a:r>
              <a:rPr lang="en-US" dirty="0"/>
              <a:t>Used internment camps (prison or detention) for anyone posing a threat or were accused of posing a threat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Called gulags</a:t>
            </a:r>
          </a:p>
          <a:p>
            <a:pPr>
              <a:lnSpc>
                <a:spcPct val="90000"/>
              </a:lnSpc>
            </a:pPr>
            <a:r>
              <a:rPr lang="en-US" dirty="0"/>
              <a:t>Great Purge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1937 - 1938 – campaign of terror directed at anyone threatening Stalin’s power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Responsible for an estimated 8 to 13 million deaths </a:t>
            </a:r>
          </a:p>
          <a:p>
            <a:pPr lvl="1">
              <a:lnSpc>
                <a:spcPct val="90000"/>
              </a:lnSpc>
            </a:pPr>
            <a:endParaRPr lang="en-US" sz="1300" dirty="0"/>
          </a:p>
          <a:p>
            <a:pPr lvl="1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9218" name="Picture 2" descr="NKVD">
            <a:extLst>
              <a:ext uri="{FF2B5EF4-FFF2-40B4-BE49-F238E27FC236}">
                <a16:creationId xmlns:a16="http://schemas.microsoft.com/office/drawing/2014/main" id="{61426CBE-7182-4836-A670-ED7114AC9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6" r="-4" b="-4"/>
          <a:stretch/>
        </p:blipFill>
        <p:spPr bwMode="auto">
          <a:xfrm>
            <a:off x="7554138" y="3482108"/>
            <a:ext cx="3990161" cy="27662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0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9229-F1F3-4F56-9FF1-C642391FA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3325731" cy="167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Russian Propaganda and Censorship</a:t>
            </a:r>
          </a:p>
        </p:txBody>
      </p:sp>
      <p:pic>
        <p:nvPicPr>
          <p:cNvPr id="8194" name="Picture 2" descr="Stalinism and how Stalin used his power to change Marxism-Leninism ...">
            <a:extLst>
              <a:ext uri="{FF2B5EF4-FFF2-40B4-BE49-F238E27FC236}">
                <a16:creationId xmlns:a16="http://schemas.microsoft.com/office/drawing/2014/main" id="{7256AA2E-8245-43DB-BABA-6077B12BD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3"/>
          <a:stretch/>
        </p:blipFill>
        <p:spPr bwMode="auto">
          <a:xfrm>
            <a:off x="4613644" y="609368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mazon.com: Russian Legacy Stalin Soviet Propaganda Poster ...">
            <a:extLst>
              <a:ext uri="{FF2B5EF4-FFF2-40B4-BE49-F238E27FC236}">
                <a16:creationId xmlns:a16="http://schemas.microsoft.com/office/drawing/2014/main" id="{6050BE0B-4186-458C-B82A-CB26270F7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6" r="37426" b="-2"/>
          <a:stretch/>
        </p:blipFill>
        <p:spPr bwMode="auto">
          <a:xfrm>
            <a:off x="8135262" y="609601"/>
            <a:ext cx="3409037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CF35013-678E-4AE5-9DAE-91F94B8C3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920D-023E-4722-B36F-2255C333D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176" y="2484544"/>
            <a:ext cx="3329666" cy="376385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/>
              <a:t>Government controlled all media outlets, including newspapers, radio, and movies</a:t>
            </a:r>
          </a:p>
          <a:p>
            <a:pPr>
              <a:lnSpc>
                <a:spcPct val="90000"/>
              </a:lnSpc>
            </a:pPr>
            <a:r>
              <a:rPr lang="en-US" sz="1900"/>
              <a:t>Censored everything that did not conform to views of the state</a:t>
            </a:r>
          </a:p>
          <a:p>
            <a:pPr>
              <a:lnSpc>
                <a:spcPct val="90000"/>
              </a:lnSpc>
            </a:pPr>
            <a:r>
              <a:rPr lang="en-US" sz="1900"/>
              <a:t>Massive propaganda campaigns</a:t>
            </a:r>
          </a:p>
          <a:p>
            <a:pPr>
              <a:lnSpc>
                <a:spcPct val="90000"/>
              </a:lnSpc>
            </a:pPr>
            <a:r>
              <a:rPr lang="en-US" sz="1900"/>
              <a:t>So successful that gulag prisoners wrote to Stalin for help!</a:t>
            </a:r>
          </a:p>
        </p:txBody>
      </p:sp>
    </p:spTree>
    <p:extLst>
      <p:ext uri="{BB962C8B-B14F-4D97-AF65-F5344CB8AC3E}">
        <p14:creationId xmlns:p14="http://schemas.microsoft.com/office/powerpoint/2010/main" val="3587716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7B5CF-7A14-4563-9A70-0D1552401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3322912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Education and Indoctrination</a:t>
            </a:r>
          </a:p>
        </p:txBody>
      </p:sp>
      <p:pic>
        <p:nvPicPr>
          <p:cNvPr id="7170" name="Picture 2" descr="Soviet Classroom">
            <a:extLst>
              <a:ext uri="{FF2B5EF4-FFF2-40B4-BE49-F238E27FC236}">
                <a16:creationId xmlns:a16="http://schemas.microsoft.com/office/drawing/2014/main" id="{EF39CB2A-CDA0-4E62-A7B2-5AE40D51EE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2" b="-2"/>
          <a:stretch/>
        </p:blipFill>
        <p:spPr bwMode="auto">
          <a:xfrm>
            <a:off x="4619544" y="609601"/>
            <a:ext cx="6924756" cy="56387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EA74AE8-040E-4342-84C9-1F2A499C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34F93-3162-4DCE-A1B6-FB2E79824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1" y="2438401"/>
            <a:ext cx="3324141" cy="3809998"/>
          </a:xfrm>
        </p:spPr>
        <p:txBody>
          <a:bodyPr>
            <a:normAutofit/>
          </a:bodyPr>
          <a:lstStyle/>
          <a:p>
            <a:r>
              <a:rPr lang="en-US" dirty="0"/>
              <a:t>Total control of education, from nurseries through college </a:t>
            </a:r>
          </a:p>
          <a:p>
            <a:r>
              <a:rPr lang="en-US" dirty="0"/>
              <a:t>Question teachings? Fired, kicked out of school, or imprisonment</a:t>
            </a:r>
          </a:p>
          <a:p>
            <a:r>
              <a:rPr lang="en-US" dirty="0"/>
              <a:t>State supported youth groups trained future party leaders</a:t>
            </a:r>
          </a:p>
        </p:txBody>
      </p:sp>
    </p:spTree>
    <p:extLst>
      <p:ext uri="{BB962C8B-B14F-4D97-AF65-F5344CB8AC3E}">
        <p14:creationId xmlns:p14="http://schemas.microsoft.com/office/powerpoint/2010/main" val="127831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CC8C-7D5C-4D9A-AD5A-ECF13B33B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n-US" dirty="0"/>
              <a:t>Religious Persecution</a:t>
            </a:r>
          </a:p>
        </p:txBody>
      </p:sp>
      <p:pic>
        <p:nvPicPr>
          <p:cNvPr id="6148" name="Picture 4" descr="Persecution of Christians in the Soviet Union - Wikipedia">
            <a:extLst>
              <a:ext uri="{FF2B5EF4-FFF2-40B4-BE49-F238E27FC236}">
                <a16:creationId xmlns:a16="http://schemas.microsoft.com/office/drawing/2014/main" id="{81BAFF73-0296-4588-A6AD-C3835A49F6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r="4179" b="-1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2991-FFB6-4663-9E12-33E2CBA9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 dirty="0"/>
              <a:t>Replaced religious teachings with communist teachings</a:t>
            </a:r>
          </a:p>
          <a:p>
            <a:r>
              <a:rPr lang="en-US" dirty="0"/>
              <a:t>Propaganda attacked religion</a:t>
            </a:r>
          </a:p>
          <a:p>
            <a:r>
              <a:rPr lang="en-US" dirty="0"/>
              <a:t>Churches and synagogues destroyed</a:t>
            </a:r>
          </a:p>
          <a:p>
            <a:r>
              <a:rPr lang="en-US" dirty="0"/>
              <a:t>Religious leaders killed or sent to labor camps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73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D52C-A941-47CE-8D34-72A72234A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/>
              <a:t>Stalin Creates Command Economy</a:t>
            </a:r>
          </a:p>
        </p:txBody>
      </p:sp>
      <p:pic>
        <p:nvPicPr>
          <p:cNvPr id="5122" name="Picture 2" descr="How Did Stalin Gain, Consolidate, And Maintain Power? - Lessons ...">
            <a:extLst>
              <a:ext uri="{FF2B5EF4-FFF2-40B4-BE49-F238E27FC236}">
                <a16:creationId xmlns:a16="http://schemas.microsoft.com/office/drawing/2014/main" id="{2BFCCF82-2620-44C0-A0BB-F8D1F0D60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8" r="17844"/>
          <a:stretch/>
        </p:blipFill>
        <p:spPr bwMode="auto">
          <a:xfrm>
            <a:off x="4634680" y="10"/>
            <a:ext cx="75601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BB654B3-F3F3-4563-AD63-D784299DA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33853-7B5D-4595-8B03-3784B4939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 b="1" u="sng" dirty="0"/>
              <a:t>Command Economy</a:t>
            </a:r>
            <a:r>
              <a:rPr lang="en-US" dirty="0"/>
              <a:t> – a system in which the government makes ALL economic decisions</a:t>
            </a:r>
          </a:p>
          <a:p>
            <a:r>
              <a:rPr lang="en-US" dirty="0"/>
              <a:t>Leaders identify needs, and determine how to fulfill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862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527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The Rise of Joseph Stalin</vt:lpstr>
      <vt:lpstr>End of Lenin’s Rule</vt:lpstr>
      <vt:lpstr>Stalin Takes Control</vt:lpstr>
      <vt:lpstr>Stalin’s Totalitarian State</vt:lpstr>
      <vt:lpstr>Police State</vt:lpstr>
      <vt:lpstr>Russian Propaganda and Censorship</vt:lpstr>
      <vt:lpstr>Education and Indoctrination</vt:lpstr>
      <vt:lpstr>Religious Persecution</vt:lpstr>
      <vt:lpstr>Stalin Creates Command Economy</vt:lpstr>
      <vt:lpstr>Five-Year Plans</vt:lpstr>
      <vt:lpstr>A New Agricultural Revolution</vt:lpstr>
      <vt:lpstr>Daily Life Under Stalin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Joseph Stalin</dc:title>
  <dc:creator>Matthew Liedberg</dc:creator>
  <cp:lastModifiedBy>Matthew Liedberg</cp:lastModifiedBy>
  <cp:revision>1</cp:revision>
  <dcterms:created xsi:type="dcterms:W3CDTF">2020-03-30T02:45:54Z</dcterms:created>
  <dcterms:modified xsi:type="dcterms:W3CDTF">2020-03-30T02:56:36Z</dcterms:modified>
</cp:coreProperties>
</file>