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1"/>
    <p:sldMasterId id="2147483770" r:id="rId2"/>
  </p:sldMasterIdLst>
  <p:sldIdLst>
    <p:sldId id="278" r:id="rId3"/>
    <p:sldId id="256" r:id="rId4"/>
    <p:sldId id="257" r:id="rId5"/>
    <p:sldId id="258" r:id="rId6"/>
    <p:sldId id="259" r:id="rId7"/>
    <p:sldId id="260" r:id="rId8"/>
    <p:sldId id="274" r:id="rId9"/>
    <p:sldId id="273" r:id="rId10"/>
    <p:sldId id="275" r:id="rId11"/>
    <p:sldId id="276" r:id="rId12"/>
    <p:sldId id="261" r:id="rId13"/>
    <p:sldId id="282" r:id="rId14"/>
    <p:sldId id="281" r:id="rId15"/>
    <p:sldId id="262" r:id="rId16"/>
    <p:sldId id="263" r:id="rId17"/>
    <p:sldId id="277" r:id="rId18"/>
    <p:sldId id="265" r:id="rId19"/>
    <p:sldId id="266" r:id="rId20"/>
    <p:sldId id="267" r:id="rId21"/>
    <p:sldId id="279" r:id="rId22"/>
    <p:sldId id="268" r:id="rId23"/>
    <p:sldId id="264" r:id="rId24"/>
    <p:sldId id="269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1572768"/>
            <a:ext cx="4910328" cy="2130552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711388"/>
            <a:ext cx="4910328" cy="88696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21024" y="85165"/>
            <a:ext cx="4433047" cy="4433047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179294" y="112058"/>
            <a:ext cx="4201255" cy="4201255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Oval 34"/>
          <p:cNvSpPr/>
          <p:nvPr/>
        </p:nvSpPr>
        <p:spPr>
          <a:xfrm>
            <a:off x="264460" y="138952"/>
            <a:ext cx="3988777" cy="4056383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Oval 36"/>
          <p:cNvSpPr/>
          <p:nvPr/>
        </p:nvSpPr>
        <p:spPr>
          <a:xfrm>
            <a:off x="264460" y="138953"/>
            <a:ext cx="3897026" cy="3897026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127000" dist="63500" dir="162000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  <a:prstGeom prst="rect">
            <a:avLst/>
          </a:prstGeo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10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1178859"/>
            <a:ext cx="9144000" cy="45291"/>
            <a:chOff x="0" y="1613647"/>
            <a:chExt cx="9144000" cy="4529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0" y="5715000"/>
            <a:ext cx="9144000" cy="45291"/>
            <a:chOff x="0" y="1613647"/>
            <a:chExt cx="9144000" cy="45291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581400" cy="12525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5814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4285131" y="1116106"/>
            <a:ext cx="4724400" cy="4724400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3386" y="1148001"/>
            <a:ext cx="4434840" cy="4434987"/>
          </a:xfrm>
          <a:prstGeom prst="ellipse">
            <a:avLst/>
          </a:prstGeom>
          <a:effectLst>
            <a:innerShdw blurRad="63500" dist="50800" dir="18900000">
              <a:prstClr val="black">
                <a:alpha val="3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" pitchFamily="2" charset="2"/>
              <a:buNone/>
              <a:defRPr sz="1800" b="1" kern="1200">
                <a:solidFill>
                  <a:schemeClr val="tx1"/>
                </a:solidFill>
                <a:effectLst>
                  <a:outerShdw blurRad="50800" dist="50800" dir="270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6500" y="609600"/>
            <a:ext cx="1587500" cy="551656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629400" cy="5516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6499" y="6356350"/>
            <a:ext cx="1148229" cy="365125"/>
          </a:xfrm>
          <a:prstGeom prst="rect">
            <a:avLst/>
          </a:prstGeom>
        </p:spPr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 rot="5400000">
            <a:off x="4065260" y="3406355"/>
            <a:ext cx="6858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0" y="1461247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9"/>
          <p:cNvGrpSpPr/>
          <p:nvPr/>
        </p:nvGrpSpPr>
        <p:grpSpPr>
          <a:xfrm>
            <a:off x="0" y="4953000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5376" y="1573306"/>
            <a:ext cx="3653117" cy="2133600"/>
          </a:xfrm>
        </p:spPr>
        <p:txBody>
          <a:bodyPr anchor="b" anchorCtr="0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65376" y="3998259"/>
            <a:ext cx="3653117" cy="883024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134471" y="685800"/>
            <a:ext cx="5268049" cy="526804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8400000" scaled="0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chilly" dir="t">
              <a:rot lat="0" lon="0" rev="16800000"/>
            </a:lightRig>
          </a:scene3d>
          <a:sp3d>
            <a:bevelT w="127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Oval 16"/>
          <p:cNvSpPr/>
          <p:nvPr/>
        </p:nvSpPr>
        <p:spPr>
          <a:xfrm>
            <a:off x="229676" y="712694"/>
            <a:ext cx="4983480" cy="498348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30000"/>
                </a:schemeClr>
              </a:gs>
              <a:gs pos="100000">
                <a:schemeClr val="accent2">
                  <a:lumMod val="75000"/>
                  <a:alpha val="30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38100" dist="12700" dir="27000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1232" y="716992"/>
            <a:ext cx="4906459" cy="4852935"/>
          </a:xfrm>
          <a:prstGeom prst="ellipse">
            <a:avLst/>
          </a:prstGeom>
          <a:effectLst>
            <a:innerShdw blurRad="63500" dist="50800" dir="16200000">
              <a:prstClr val="black">
                <a:alpha val="30000"/>
              </a:prstClr>
            </a:innerShdw>
          </a:effectLst>
        </p:spPr>
        <p:txBody>
          <a:bodyPr>
            <a:normAutofit/>
          </a:bodyPr>
          <a:lstStyle>
            <a:lvl1pPr algn="r">
              <a:buNone/>
              <a:defRPr sz="1800"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8013" cy="1362075"/>
          </a:xfrm>
        </p:spPr>
        <p:txBody>
          <a:bodyPr anchor="b" anchorCtr="0">
            <a:normAutofit/>
          </a:bodyPr>
          <a:lstStyle>
            <a:lvl1pPr algn="ctr">
              <a:defRPr sz="4800" b="1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29013"/>
            <a:ext cx="8228013" cy="1347787"/>
          </a:xfrm>
        </p:spPr>
        <p:txBody>
          <a:bodyPr anchor="t" anchorCtr="0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0" y="1447800"/>
            <a:ext cx="9144000" cy="45291"/>
            <a:chOff x="0" y="1613647"/>
            <a:chExt cx="9144000" cy="4529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0"/>
          <p:cNvGrpSpPr/>
          <p:nvPr/>
        </p:nvGrpSpPr>
        <p:grpSpPr>
          <a:xfrm>
            <a:off x="0" y="4939553"/>
            <a:ext cx="9144000" cy="45291"/>
            <a:chOff x="0" y="1613647"/>
            <a:chExt cx="9144000" cy="45291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057401"/>
            <a:ext cx="3931920" cy="398032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1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734670"/>
            <a:ext cx="3931920" cy="744071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514600"/>
            <a:ext cx="3931920" cy="35231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1584169"/>
            <a:ext cx="9144000" cy="45291"/>
            <a:chOff x="0" y="1613647"/>
            <a:chExt cx="9144000" cy="45291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0" y="1657350"/>
              <a:ext cx="9144000" cy="1588"/>
            </a:xfrm>
            <a:prstGeom prst="line">
              <a:avLst/>
            </a:prstGeom>
            <a:ln w="889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613647"/>
              <a:ext cx="9144000" cy="158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58906"/>
            <a:ext cx="3602039" cy="116205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3388" y="273051"/>
            <a:ext cx="4206240" cy="57785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1905001"/>
            <a:ext cx="3602039" cy="3733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82296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112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92AB4-D445-9041-B165-470DB1BCB9C6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D518B-118F-6149-9BB4-C7023CE82C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iRespond Graph</a:t>
            </a:r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33%</a:t>
              </a: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100%</a:t>
              </a: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67%</a:t>
              </a: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A*</a:t>
              </a: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B*</a:t>
              </a: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D</a:t>
              </a: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>
                  <a:solidFill>
                    <a:srgbClr val="FFFFFF"/>
                  </a:solidFill>
                </a:rPr>
                <a:t>E</a:t>
              </a: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satMod val="150000"/>
                <a:alpha val="0"/>
              </a:schemeClr>
            </a:solidFill>
            <a:ln w="19050" cap="flat" cmpd="sng" algn="ctr">
              <a:noFill/>
              <a:prstDash val="solid"/>
            </a:ln>
            <a:effectLst>
              <a:innerShdw blurRad="50800" dist="25400" dir="13500000">
                <a:srgbClr val="FFFFFF">
                  <a:alpha val="75000"/>
                </a:srgbClr>
              </a:innerShdw>
              <a:outerShdw blurRad="101600" dist="63500" dir="4200000" algn="br" rotWithShape="0">
                <a:srgbClr val="00000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9050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4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22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20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"/>
        <a:defRPr sz="1800" b="1" kern="1200">
          <a:solidFill>
            <a:schemeClr val="tx1"/>
          </a:solidFill>
          <a:effectLst>
            <a:outerShdw blurRad="50800" dist="50800" dir="270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_DRNbpsU3Q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mithsonianmag.com/videos/category/history/pouncing-on-the-sistine-chapelpouncing-on-t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4BEA59-C7A6-45EE-92AD-F3BC2E258D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Renaissance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E16EC6A-481E-4A0B-A3D6-1BAB6CBB22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74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Realism of the Renaissance</a:t>
            </a:r>
          </a:p>
        </p:txBody>
      </p:sp>
      <p:pic>
        <p:nvPicPr>
          <p:cNvPr id="10" name="Picture 9" descr="MiddleAges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029456" cy="2834640"/>
          </a:xfrm>
          <a:prstGeom prst="rect">
            <a:avLst/>
          </a:prstGeom>
        </p:spPr>
      </p:pic>
      <p:pic>
        <p:nvPicPr>
          <p:cNvPr id="12" name="Picture 11" descr="harvest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246" y="2910077"/>
            <a:ext cx="4813554" cy="3574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0" y="3886200"/>
            <a:ext cx="341604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Middle Ages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3246" y="6084701"/>
            <a:ext cx="481355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00"/>
                </a:solidFill>
              </a:rPr>
              <a:t>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Renaissance began in Italy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057400"/>
            <a:ext cx="5638800" cy="4724400"/>
          </a:xfrm>
        </p:spPr>
        <p:txBody>
          <a:bodyPr>
            <a:normAutofit/>
          </a:bodyPr>
          <a:lstStyle/>
          <a:p>
            <a:r>
              <a:rPr lang="en-US" dirty="0"/>
              <a:t>Italy had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Urban city-states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A wealthy merchant class who</a:t>
            </a:r>
            <a:endParaRPr lang="en-US" dirty="0"/>
          </a:p>
          <a:p>
            <a:pPr lvl="2"/>
            <a:r>
              <a:rPr lang="en-US" dirty="0"/>
              <a:t>were active role in politics</a:t>
            </a:r>
          </a:p>
          <a:p>
            <a:pPr lvl="2"/>
            <a:r>
              <a:rPr lang="en-US" dirty="0"/>
              <a:t>placed importance on individual merit and achievement</a:t>
            </a:r>
          </a:p>
          <a:p>
            <a:pPr lvl="2"/>
            <a:r>
              <a:rPr lang="en-US" dirty="0"/>
              <a:t>supported the arts</a:t>
            </a:r>
          </a:p>
          <a:p>
            <a:pPr lvl="1"/>
            <a:r>
              <a:rPr lang="en-US" u="sng" dirty="0">
                <a:solidFill>
                  <a:srgbClr val="FFFF00"/>
                </a:solidFill>
              </a:rPr>
              <a:t>The influence of Greece and Rome</a:t>
            </a:r>
          </a:p>
          <a:p>
            <a:pPr lvl="2"/>
            <a:r>
              <a:rPr lang="en-US" dirty="0"/>
              <a:t>looked down on art of Middle Ages</a:t>
            </a:r>
          </a:p>
          <a:p>
            <a:pPr lvl="2"/>
            <a:r>
              <a:rPr lang="en-US" dirty="0"/>
              <a:t>geographically &amp; culturally close to ancient Greece and Rome </a:t>
            </a:r>
          </a:p>
          <a:p>
            <a:pPr lvl="1"/>
            <a:endParaRPr lang="en-US" dirty="0"/>
          </a:p>
        </p:txBody>
      </p:sp>
      <p:pic>
        <p:nvPicPr>
          <p:cNvPr id="4" name="Picture 3" descr="renaissance italy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2819400" cy="344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lorence italy">
            <a:extLst>
              <a:ext uri="{FF2B5EF4-FFF2-40B4-BE49-F238E27FC236}">
                <a16:creationId xmlns:a16="http://schemas.microsoft.com/office/drawing/2014/main" id="{F123380F-8E40-4CB7-9466-793CA65A4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588"/>
            <a:ext cx="9144000" cy="609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813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Medici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6022847" cy="45720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Florence</a:t>
            </a:r>
          </a:p>
          <a:p>
            <a:r>
              <a:rPr lang="en-US" sz="2800" dirty="0"/>
              <a:t>Banking family</a:t>
            </a:r>
          </a:p>
          <a:p>
            <a:pPr lvl="1"/>
            <a:r>
              <a:rPr lang="en-US" sz="2800" dirty="0"/>
              <a:t>Controlled government by giving loans</a:t>
            </a:r>
          </a:p>
          <a:p>
            <a:pPr lvl="1"/>
            <a:r>
              <a:rPr lang="en-US" sz="2800" dirty="0"/>
              <a:t>Lorenzo de Medici-ruled as dictator but kept appearance of elected government</a:t>
            </a:r>
          </a:p>
          <a:p>
            <a:pPr lvl="1"/>
            <a:r>
              <a:rPr lang="en-US" sz="2800" dirty="0"/>
              <a:t>Generous patron of the arts</a:t>
            </a:r>
          </a:p>
          <a:p>
            <a:pPr lvl="2"/>
            <a:r>
              <a:rPr lang="en-US" sz="2600" dirty="0"/>
              <a:t>Patron – individual that financially supports artist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9" y="1527048"/>
            <a:ext cx="2473577" cy="3819525"/>
          </a:xfrm>
        </p:spPr>
      </p:pic>
    </p:spTree>
    <p:extLst>
      <p:ext uri="{BB962C8B-B14F-4D97-AF65-F5344CB8AC3E}">
        <p14:creationId xmlns:p14="http://schemas.microsoft.com/office/powerpoint/2010/main" val="412983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Renaissance 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believed that an individual should be creative and strive to do well in all things</a:t>
            </a:r>
          </a:p>
          <a:p>
            <a:pPr lvl="1"/>
            <a:r>
              <a:rPr lang="en-US" dirty="0"/>
              <a:t>Dancing</a:t>
            </a:r>
          </a:p>
          <a:p>
            <a:pPr lvl="1"/>
            <a:r>
              <a:rPr lang="en-US" dirty="0"/>
              <a:t>Singing</a:t>
            </a:r>
          </a:p>
          <a:p>
            <a:pPr lvl="1"/>
            <a:r>
              <a:rPr lang="en-US" dirty="0"/>
              <a:t>Playing music</a:t>
            </a:r>
          </a:p>
          <a:p>
            <a:pPr lvl="1"/>
            <a:r>
              <a:rPr lang="en-US" dirty="0"/>
              <a:t>Writing poetry</a:t>
            </a:r>
          </a:p>
          <a:p>
            <a:pPr lvl="1"/>
            <a:r>
              <a:rPr lang="en-US" dirty="0"/>
              <a:t>Education – the educated were</a:t>
            </a:r>
          </a:p>
          <a:p>
            <a:pPr marL="349250" lvl="1" indent="0">
              <a:buNone/>
            </a:pPr>
            <a:r>
              <a:rPr lang="en-US" dirty="0"/>
              <a:t>	expected to create art</a:t>
            </a:r>
          </a:p>
        </p:txBody>
      </p:sp>
      <p:pic>
        <p:nvPicPr>
          <p:cNvPr id="4" name="Picture 3" descr="renaissance_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971800"/>
            <a:ext cx="229489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focus on perspective and realism</a:t>
            </a:r>
          </a:p>
          <a:p>
            <a:r>
              <a:rPr lang="en-US" dirty="0"/>
              <a:t>Leonardo </a:t>
            </a:r>
            <a:r>
              <a:rPr lang="en-US" dirty="0" err="1"/>
              <a:t>da</a:t>
            </a:r>
            <a:r>
              <a:rPr lang="en-US" dirty="0"/>
              <a:t> Vinci</a:t>
            </a:r>
          </a:p>
          <a:p>
            <a:pPr lvl="1"/>
            <a:r>
              <a:rPr lang="en-US" dirty="0"/>
              <a:t>painter, sculptor, inventor, scientist</a:t>
            </a:r>
          </a:p>
          <a:p>
            <a:pPr lvl="1"/>
            <a:r>
              <a:rPr lang="en-US" dirty="0"/>
              <a:t>Mona Lisa</a:t>
            </a:r>
          </a:p>
          <a:p>
            <a:pPr lvl="1"/>
            <a:r>
              <a:rPr lang="en-US" dirty="0"/>
              <a:t>Last Supper</a:t>
            </a:r>
          </a:p>
          <a:p>
            <a:r>
              <a:rPr lang="en-US" dirty="0"/>
              <a:t>Michelangelo</a:t>
            </a:r>
          </a:p>
          <a:p>
            <a:pPr lvl="1"/>
            <a:r>
              <a:rPr lang="en-US" dirty="0"/>
              <a:t>Sculptor, painter, architect, poet</a:t>
            </a:r>
          </a:p>
          <a:p>
            <a:pPr lvl="1"/>
            <a:r>
              <a:rPr lang="en-US" dirty="0"/>
              <a:t>Sistine chapel</a:t>
            </a:r>
          </a:p>
          <a:p>
            <a:pPr lvl="1"/>
            <a:r>
              <a:rPr lang="en-US" dirty="0"/>
              <a:t>The David</a:t>
            </a:r>
          </a:p>
        </p:txBody>
      </p:sp>
      <p:pic>
        <p:nvPicPr>
          <p:cNvPr id="10242" name="Picture 2" descr="http://www.leonardo.net/p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828800"/>
            <a:ext cx="1676400" cy="2534246"/>
          </a:xfrm>
          <a:prstGeom prst="rect">
            <a:avLst/>
          </a:prstGeom>
          <a:noFill/>
        </p:spPr>
      </p:pic>
      <p:pic>
        <p:nvPicPr>
          <p:cNvPr id="10244" name="Picture 4" descr="http://www.freemanart.ca/images/Michelangelo_self_portra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4114799"/>
            <a:ext cx="2133600" cy="2402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Leonardo’s Notebooks</a:t>
            </a:r>
          </a:p>
        </p:txBody>
      </p:sp>
      <p:pic>
        <p:nvPicPr>
          <p:cNvPr id="4" name="Picture 2" descr="http://www.bl.uk/onlinegallery/ttp/leonardo/accessible/images/pages13an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6400800" cy="46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03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Leonardo </a:t>
            </a:r>
            <a:r>
              <a:rPr lang="en-US" dirty="0" err="1"/>
              <a:t>da</a:t>
            </a:r>
            <a:r>
              <a:rPr lang="en-US" dirty="0"/>
              <a:t> Vinci</a:t>
            </a:r>
            <a:br>
              <a:rPr lang="en-US" dirty="0"/>
            </a:br>
            <a:r>
              <a:rPr lang="en-US" sz="3200" i="1" dirty="0"/>
              <a:t>The Mona Lisa</a:t>
            </a:r>
            <a:endParaRPr lang="en-US" i="1" dirty="0"/>
          </a:p>
        </p:txBody>
      </p:sp>
      <p:pic>
        <p:nvPicPr>
          <p:cNvPr id="4" name="Picture 3" descr="(davinci)-mona-lis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862121"/>
            <a:ext cx="3037332" cy="47212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D2BB74-F357-483D-BFD9-5E8CBE782C7F}"/>
              </a:ext>
            </a:extLst>
          </p:cNvPr>
          <p:cNvSpPr txBox="1"/>
          <p:nvPr/>
        </p:nvSpPr>
        <p:spPr>
          <a:xfrm>
            <a:off x="4876800" y="2209800"/>
            <a:ext cx="403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3"/>
              </a:rPr>
              <a:t>https://www.youtube.com/watch?v=A_DRNbpsU3Q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Leonardo </a:t>
            </a:r>
            <a:r>
              <a:rPr lang="en-US" dirty="0" err="1"/>
              <a:t>da</a:t>
            </a:r>
            <a:r>
              <a:rPr lang="en-US" dirty="0"/>
              <a:t> Vinci</a:t>
            </a:r>
            <a:br>
              <a:rPr lang="en-US" dirty="0"/>
            </a:br>
            <a:r>
              <a:rPr lang="en-US" sz="3200" i="1" dirty="0"/>
              <a:t>The Last Supper</a:t>
            </a:r>
            <a:endParaRPr lang="en-US" i="1" dirty="0"/>
          </a:p>
        </p:txBody>
      </p:sp>
      <p:pic>
        <p:nvPicPr>
          <p:cNvPr id="4" name="Picture 3" descr="LAST SUP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32" y="1981200"/>
            <a:ext cx="7402068" cy="38863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Michelangelo</a:t>
            </a:r>
            <a:br>
              <a:rPr lang="en-US" dirty="0"/>
            </a:br>
            <a:r>
              <a:rPr lang="en-US" sz="3200" i="1" dirty="0"/>
              <a:t>The Sistine Chapel</a:t>
            </a:r>
            <a:endParaRPr lang="en-US" i="1" dirty="0"/>
          </a:p>
        </p:txBody>
      </p:sp>
      <p:pic>
        <p:nvPicPr>
          <p:cNvPr id="4" name="Picture 3" descr="sistine chapel cre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900" y="2286000"/>
            <a:ext cx="7573900" cy="4222750"/>
          </a:xfrm>
          <a:prstGeom prst="rect">
            <a:avLst/>
          </a:prstGeom>
        </p:spPr>
      </p:pic>
      <p:pic>
        <p:nvPicPr>
          <p:cNvPr id="5" name="Picture 4" descr="sistine chapel hand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64944"/>
            <a:ext cx="2957956" cy="1934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of the Middle 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3600" y="2057401"/>
            <a:ext cx="4241800" cy="39624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Increase in food supply  </a:t>
            </a:r>
          </a:p>
          <a:p>
            <a:pPr marL="800100" lvl="1" indent="-457200"/>
            <a:r>
              <a:rPr lang="en-US" dirty="0"/>
              <a:t>caused by better ways of farming (three-field system) &amp; warmer climate</a:t>
            </a:r>
          </a:p>
          <a:p>
            <a:pPr marL="800100" lvl="1" indent="-457200"/>
            <a:r>
              <a:rPr lang="en-US" dirty="0"/>
              <a:t>increase in food supply made people healthier &amp; able to live longer</a:t>
            </a:r>
          </a:p>
          <a:p>
            <a:pPr marL="800100" lvl="1" indent="-457200"/>
            <a:r>
              <a:rPr lang="en-US" dirty="0"/>
              <a:t>population increased</a:t>
            </a:r>
          </a:p>
        </p:txBody>
      </p:sp>
      <p:pic>
        <p:nvPicPr>
          <p:cNvPr id="6" name="Picture 5" descr="3 field syste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1"/>
            <a:ext cx="4445000" cy="3111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A2E77-E387-4BAA-905E-BF29497EC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DFEC-3094-4ABD-B5D9-1E8C401F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https://www.smithsonianmag.com/videos/category/history/pouncing-on-the-sistine-chapelpouncing-on-th/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848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Michelangelo</a:t>
            </a:r>
            <a:br>
              <a:rPr lang="en-US" dirty="0"/>
            </a:br>
            <a:r>
              <a:rPr lang="en-US" sz="3200" i="1" dirty="0"/>
              <a:t>The David &amp; Pietà</a:t>
            </a:r>
          </a:p>
        </p:txBody>
      </p:sp>
      <p:pic>
        <p:nvPicPr>
          <p:cNvPr id="4" name="Picture 3" descr="da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4891"/>
            <a:ext cx="2668564" cy="4876800"/>
          </a:xfrm>
          <a:prstGeom prst="rect">
            <a:avLst/>
          </a:prstGeom>
        </p:spPr>
      </p:pic>
      <p:pic>
        <p:nvPicPr>
          <p:cNvPr id="2050" name="Picture 2" descr="http://www.artinthepicture.com/artists/Michelangelo/piet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01091"/>
            <a:ext cx="4680339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219199"/>
          </a:xfrm>
        </p:spPr>
        <p:txBody>
          <a:bodyPr/>
          <a:lstStyle/>
          <a:p>
            <a:r>
              <a:rPr lang="en-US" dirty="0"/>
              <a:t>Focus on humanism &amp; the individual, the limits of human existence rather than spiritual ideals</a:t>
            </a:r>
          </a:p>
        </p:txBody>
      </p:sp>
      <p:pic>
        <p:nvPicPr>
          <p:cNvPr id="4" name="Picture 3" descr="scrib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47999"/>
            <a:ext cx="2743200" cy="2897463"/>
          </a:xfrm>
          <a:prstGeom prst="rect">
            <a:avLst/>
          </a:prstGeom>
        </p:spPr>
      </p:pic>
      <p:pic>
        <p:nvPicPr>
          <p:cNvPr id="5" name="Picture 4" descr="gutenbergpr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53004"/>
            <a:ext cx="3098800" cy="35728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86200" y="3047999"/>
            <a:ext cx="4800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Guttenberg (1440) </a:t>
            </a:r>
          </a:p>
          <a:p>
            <a:endParaRPr lang="en-US" dirty="0"/>
          </a:p>
          <a:p>
            <a:pPr lvl="1">
              <a:buFont typeface="Arial"/>
              <a:buChar char="•"/>
            </a:pPr>
            <a:r>
              <a:rPr lang="en-US" sz="2000" dirty="0"/>
              <a:t> Developed the printing press, making it possible to produce books quickly and cheaply</a:t>
            </a:r>
          </a:p>
          <a:p>
            <a:pPr lvl="1"/>
            <a:endParaRPr lang="en-US" sz="2000" dirty="0"/>
          </a:p>
          <a:p>
            <a:pPr lvl="1">
              <a:buFont typeface="Arial"/>
              <a:buChar char="•"/>
            </a:pPr>
            <a:r>
              <a:rPr lang="en-US" sz="2000" dirty="0"/>
              <a:t> As books became easier to produce and cheaper, more people learned to read and had access to knowledge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Renaissance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057401"/>
            <a:ext cx="5486400" cy="3962400"/>
          </a:xfrm>
        </p:spPr>
        <p:txBody>
          <a:bodyPr/>
          <a:lstStyle/>
          <a:p>
            <a:r>
              <a:rPr lang="en-US" dirty="0"/>
              <a:t>Machiavelli</a:t>
            </a:r>
          </a:p>
          <a:p>
            <a:pPr lvl="1"/>
            <a:r>
              <a:rPr lang="en-US" dirty="0"/>
              <a:t>His most famous book, </a:t>
            </a:r>
            <a:r>
              <a:rPr lang="en-US" i="1" dirty="0"/>
              <a:t>The Prince</a:t>
            </a:r>
          </a:p>
          <a:p>
            <a:pPr lvl="1"/>
            <a:r>
              <a:rPr lang="en-US" dirty="0"/>
              <a:t>Examined the imperfection of human beings</a:t>
            </a:r>
          </a:p>
          <a:p>
            <a:pPr lvl="1"/>
            <a:r>
              <a:rPr lang="en-US" dirty="0"/>
              <a:t>Wrote that most people are selfish &amp; corrupt</a:t>
            </a:r>
          </a:p>
          <a:p>
            <a:pPr lvl="1"/>
            <a:r>
              <a:rPr lang="en-US" dirty="0"/>
              <a:t>Concerned with what is politically effective, not what is morally right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machiavell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0"/>
            <a:ext cx="2709189" cy="3006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Renaissance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2057400"/>
            <a:ext cx="5638800" cy="4419599"/>
          </a:xfrm>
        </p:spPr>
        <p:txBody>
          <a:bodyPr/>
          <a:lstStyle/>
          <a:p>
            <a:r>
              <a:rPr lang="en-US" u="sng" dirty="0">
                <a:solidFill>
                  <a:srgbClr val="FFFF00"/>
                </a:solidFill>
              </a:rPr>
              <a:t>Petrarch</a:t>
            </a:r>
          </a:p>
          <a:p>
            <a:pPr lvl="1"/>
            <a:r>
              <a:rPr lang="en-US" dirty="0"/>
              <a:t>Italian poet</a:t>
            </a:r>
          </a:p>
          <a:p>
            <a:pPr lvl="1"/>
            <a:r>
              <a:rPr lang="en-US" dirty="0"/>
              <a:t> “father of humanism”</a:t>
            </a:r>
          </a:p>
          <a:p>
            <a:pPr lvl="1"/>
            <a:r>
              <a:rPr lang="en-US" dirty="0"/>
              <a:t>first writer to refer to the “Dark Ages” of Medieval Europe</a:t>
            </a:r>
          </a:p>
          <a:p>
            <a:pPr lvl="1"/>
            <a:r>
              <a:rPr lang="en-US" dirty="0"/>
              <a:t>“Nothing is wonderful but the soul, which, when great itself, finds nothing great outside itself.”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petrar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1"/>
            <a:ext cx="2362200" cy="37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057401"/>
            <a:ext cx="6019800" cy="3962400"/>
          </a:xfrm>
        </p:spPr>
        <p:txBody>
          <a:bodyPr>
            <a:normAutofit/>
          </a:bodyPr>
          <a:lstStyle/>
          <a:p>
            <a:r>
              <a:rPr lang="en-US" dirty="0"/>
              <a:t>Erasmus</a:t>
            </a:r>
          </a:p>
          <a:p>
            <a:pPr lvl="1"/>
            <a:r>
              <a:rPr lang="en-US" dirty="0"/>
              <a:t> Christian humanist – critical of church’s failure to inspire people to lead a moral life</a:t>
            </a:r>
          </a:p>
          <a:p>
            <a:pPr lvl="1"/>
            <a:r>
              <a:rPr lang="en-US" dirty="0"/>
              <a:t>believed Christianity came from your heart, not a set of ceremonies or rules</a:t>
            </a:r>
          </a:p>
          <a:p>
            <a:pPr lvl="1"/>
            <a:r>
              <a:rPr lang="en-US" dirty="0"/>
              <a:t>thought all should study the Bible, not just Catholics &amp; priests</a:t>
            </a:r>
          </a:p>
        </p:txBody>
      </p:sp>
      <p:pic>
        <p:nvPicPr>
          <p:cNvPr id="4" name="Picture 3" descr="Erasmu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1"/>
            <a:ext cx="1987296" cy="2871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Literature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2057401"/>
            <a:ext cx="5882640" cy="3962400"/>
          </a:xfrm>
        </p:spPr>
        <p:txBody>
          <a:bodyPr/>
          <a:lstStyle/>
          <a:p>
            <a:r>
              <a:rPr lang="en-US" dirty="0"/>
              <a:t>Dante</a:t>
            </a:r>
          </a:p>
          <a:p>
            <a:pPr lvl="1"/>
            <a:r>
              <a:rPr lang="en-US" dirty="0"/>
              <a:t>wrote </a:t>
            </a:r>
            <a:r>
              <a:rPr lang="en-US" i="1" dirty="0"/>
              <a:t>The Divine Comedy </a:t>
            </a:r>
            <a:r>
              <a:rPr lang="en-US" dirty="0"/>
              <a:t>describing man’s journey through heaven &amp; hell</a:t>
            </a:r>
          </a:p>
          <a:p>
            <a:pPr lvl="1"/>
            <a:r>
              <a:rPr lang="en-US" dirty="0"/>
              <a:t>one of the first writers to describe such a serious topic in the Italian language, not Latin</a:t>
            </a:r>
          </a:p>
        </p:txBody>
      </p:sp>
      <p:pic>
        <p:nvPicPr>
          <p:cNvPr id="4" name="Picture 3" descr="d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1"/>
            <a:ext cx="2225040" cy="3328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of the Middle 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02200" y="2057401"/>
            <a:ext cx="4013200" cy="3962400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/>
              <a:t>2.  Development of Guilds</a:t>
            </a:r>
          </a:p>
          <a:p>
            <a:pPr marL="800100" lvl="1" indent="-457200"/>
            <a:r>
              <a:rPr lang="en-US" u="sng" dirty="0">
                <a:solidFill>
                  <a:srgbClr val="FFFF00"/>
                </a:solidFill>
              </a:rPr>
              <a:t>Guilds</a:t>
            </a:r>
            <a:r>
              <a:rPr lang="en-US" dirty="0"/>
              <a:t> - organizations of workers who fought for better work conditions, trained workers, and set prices</a:t>
            </a:r>
          </a:p>
          <a:p>
            <a:pPr marL="800100" lvl="1" indent="-457200"/>
            <a:r>
              <a:rPr lang="en-US" dirty="0"/>
              <a:t>Guilds influenced the town government &amp; economy</a:t>
            </a:r>
          </a:p>
        </p:txBody>
      </p:sp>
      <p:pic>
        <p:nvPicPr>
          <p:cNvPr id="6" name="Picture 5" descr="guild blacksmi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43101"/>
            <a:ext cx="4445000" cy="4076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of the Middle 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66438" y="2057401"/>
            <a:ext cx="3648962" cy="3962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dirty="0"/>
              <a:t>3. Expanding Trade</a:t>
            </a:r>
          </a:p>
          <a:p>
            <a:pPr marL="800100" lvl="1" indent="-457200"/>
            <a:r>
              <a:rPr lang="en-US" dirty="0"/>
              <a:t>Quality of goods increased with guilds</a:t>
            </a:r>
          </a:p>
          <a:p>
            <a:pPr marL="800100" lvl="1" indent="-457200"/>
            <a:r>
              <a:rPr lang="en-US" dirty="0"/>
              <a:t>Business and trade increased –  no longer needed self-sufficient manors</a:t>
            </a:r>
          </a:p>
        </p:txBody>
      </p:sp>
      <p:pic>
        <p:nvPicPr>
          <p:cNvPr id="6" name="Picture 5" descr="m ages mark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1"/>
            <a:ext cx="5037838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End of the Middle Ages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05062" y="2044699"/>
            <a:ext cx="3381738" cy="4267201"/>
          </a:xfrm>
        </p:spPr>
        <p:txBody>
          <a:bodyPr/>
          <a:lstStyle/>
          <a:p>
            <a:pPr marL="457200" indent="-457200">
              <a:buNone/>
            </a:pPr>
            <a:r>
              <a:rPr lang="en-US" dirty="0"/>
              <a:t>4. Urbanization</a:t>
            </a:r>
          </a:p>
          <a:p>
            <a:pPr marL="800100" lvl="1" indent="-457200"/>
            <a:r>
              <a:rPr lang="en-US" dirty="0"/>
              <a:t>The movement of people to urban areas (or cities)</a:t>
            </a:r>
          </a:p>
          <a:p>
            <a:pPr marL="800100" lvl="1" indent="-457200"/>
            <a:r>
              <a:rPr lang="en-US" dirty="0"/>
              <a:t>People began returning to cities as trade grew and jobs increased</a:t>
            </a:r>
          </a:p>
        </p:txBody>
      </p:sp>
      <p:pic>
        <p:nvPicPr>
          <p:cNvPr id="6" name="Picture 5" descr="Medieval-SpainStreetlife-1525-U-101-Logo-L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44699"/>
            <a:ext cx="5076462" cy="3644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Renaissance</a:t>
            </a:r>
            <a:br>
              <a:rPr lang="en-US" dirty="0"/>
            </a:br>
            <a:r>
              <a:rPr lang="en-US" sz="2400" dirty="0"/>
              <a:t>1300-1600 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“rebirth” of learning, art, and culture</a:t>
            </a:r>
          </a:p>
          <a:p>
            <a:pPr>
              <a:buNone/>
            </a:pPr>
            <a:r>
              <a:rPr lang="en-US" dirty="0"/>
              <a:t>New Outlooks on Life &amp; Art</a:t>
            </a:r>
          </a:p>
          <a:p>
            <a:r>
              <a:rPr lang="en-US" u="sng" dirty="0">
                <a:solidFill>
                  <a:srgbClr val="FFFF00"/>
                </a:solidFill>
              </a:rPr>
              <a:t>Humanism</a:t>
            </a:r>
            <a:r>
              <a:rPr lang="en-US" dirty="0"/>
              <a:t> – an intellectual movement that focused on human potential and achievements</a:t>
            </a:r>
          </a:p>
          <a:p>
            <a:pPr lvl="1"/>
            <a:r>
              <a:rPr lang="en-US" dirty="0"/>
              <a:t>Concerned with </a:t>
            </a:r>
            <a:r>
              <a:rPr lang="en-US" u="sng" dirty="0"/>
              <a:t>secular</a:t>
            </a:r>
            <a:r>
              <a:rPr lang="en-US" dirty="0"/>
              <a:t> matters rather than the spiritual promise of salvation</a:t>
            </a:r>
          </a:p>
          <a:p>
            <a:r>
              <a:rPr lang="en-US" u="sng" dirty="0">
                <a:solidFill>
                  <a:srgbClr val="FFFF00"/>
                </a:solidFill>
              </a:rPr>
              <a:t>Realism</a:t>
            </a:r>
            <a:r>
              <a:rPr lang="en-US" dirty="0"/>
              <a:t> – focus on a realistic portrayal of life in art</a:t>
            </a:r>
          </a:p>
          <a:p>
            <a:pPr lvl="1"/>
            <a:r>
              <a:rPr lang="en-US" dirty="0"/>
              <a:t>Focus on what is real, rather than on what is ideal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Art from the Middle Ages focused on idealism</a:t>
            </a:r>
          </a:p>
        </p:txBody>
      </p:sp>
      <p:pic>
        <p:nvPicPr>
          <p:cNvPr id="6" name="Content Placeholder 5" descr="Medieval Tapest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993" r="-11993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1295400" y="6019801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Idealistic Art of the Middle Ages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Renaissance art focused on realism</a:t>
            </a:r>
          </a:p>
        </p:txBody>
      </p:sp>
      <p:pic>
        <p:nvPicPr>
          <p:cNvPr id="4" name="Content Placeholder 3" descr="Bruegel Peasant Wedding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1135" r="-2113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676400" y="601980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Realistic Art of the Renaissance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Realism of the Renaissance</a:t>
            </a:r>
          </a:p>
        </p:txBody>
      </p:sp>
      <p:pic>
        <p:nvPicPr>
          <p:cNvPr id="6" name="Picture 5" descr="marriage of the virgin rapha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417638"/>
            <a:ext cx="3396988" cy="5029200"/>
          </a:xfrm>
          <a:prstGeom prst="rect">
            <a:avLst/>
          </a:prstGeom>
        </p:spPr>
      </p:pic>
      <p:pic>
        <p:nvPicPr>
          <p:cNvPr id="7" name="Picture 6" descr="Medieval art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417638"/>
            <a:ext cx="3451289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046728"/>
            <a:ext cx="3451289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Middle 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1" y="6046728"/>
            <a:ext cx="33969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Renaissance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cus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RespondGraphMaster">
  <a:themeElements>
    <a:clrScheme name="Focus">
      <a:dk1>
        <a:sysClr val="windowText" lastClr="000000"/>
      </a:dk1>
      <a:lt1>
        <a:sysClr val="window" lastClr="FFFFFF"/>
      </a:lt1>
      <a:dk2>
        <a:srgbClr val="0064E2"/>
      </a:dk2>
      <a:lt2>
        <a:srgbClr val="B5D2F5"/>
      </a:lt2>
      <a:accent1>
        <a:srgbClr val="FFB91D"/>
      </a:accent1>
      <a:accent2>
        <a:srgbClr val="F97817"/>
      </a:accent2>
      <a:accent3>
        <a:srgbClr val="6DE304"/>
      </a:accent3>
      <a:accent4>
        <a:srgbClr val="FF0000"/>
      </a:accent4>
      <a:accent5>
        <a:srgbClr val="732BEA"/>
      </a:accent5>
      <a:accent6>
        <a:srgbClr val="C913AD"/>
      </a:accent6>
      <a:hlink>
        <a:srgbClr val="FFE400"/>
      </a:hlink>
      <a:folHlink>
        <a:srgbClr val="A3EC62"/>
      </a:folHlink>
    </a:clrScheme>
    <a:fontScheme name="Focus">
      <a:majorFont>
        <a:latin typeface="Corbel"/>
        <a:ea typeface=""/>
        <a:cs typeface=""/>
        <a:font script="Jpan" typeface="ＭＳ ゴシック"/>
      </a:majorFont>
      <a:minorFont>
        <a:latin typeface="Corbel"/>
        <a:ea typeface=""/>
        <a:cs typeface=""/>
        <a:font script="Jpan" typeface="ＭＳ ゴシック"/>
      </a:minorFont>
    </a:fontScheme>
    <a:fmtScheme name="Focus">
      <a:fillStyleLst>
        <a:solidFill>
          <a:schemeClr val="phClr"/>
        </a:solidFill>
        <a:solidFill>
          <a:schemeClr val="phClr"/>
        </a:solidFill>
        <a:solidFill>
          <a:schemeClr val="phClr">
            <a:satMod val="150000"/>
          </a:schemeClr>
        </a:soli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101600" dist="63500" dir="42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glow rad="101600">
              <a:schemeClr val="lt1"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r">
              <a:rot lat="0" lon="0" rev="5400000"/>
            </a:lightRig>
          </a:scene3d>
          <a:sp3d prstMaterial="softmetal">
            <a:bevelT w="31750" h="63500"/>
          </a:sp3d>
        </a:effectStyle>
      </a:effectStyleLst>
      <a:bgFillStyleLst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hade val="10000"/>
                <a:satMod val="250000"/>
              </a:schemeClr>
              <a:schemeClr val="phClr">
                <a:tint val="70000"/>
                <a:alpha val="8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521</TotalTime>
  <Words>638</Words>
  <Application>Microsoft Office PowerPoint</Application>
  <PresentationFormat>On-screen Show (4:3)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Corbel</vt:lpstr>
      <vt:lpstr>Wingdings</vt:lpstr>
      <vt:lpstr>Focus</vt:lpstr>
      <vt:lpstr>iRespondGraphMaster</vt:lpstr>
      <vt:lpstr>The Renaissance</vt:lpstr>
      <vt:lpstr>The End of the Middle Ages</vt:lpstr>
      <vt:lpstr>The End of the Middle Ages</vt:lpstr>
      <vt:lpstr>The End of the Middle Ages</vt:lpstr>
      <vt:lpstr>The End of the Middle Ages</vt:lpstr>
      <vt:lpstr>The Renaissance 1300-1600 AD</vt:lpstr>
      <vt:lpstr>Art from the Middle Ages focused on idealism</vt:lpstr>
      <vt:lpstr>Renaissance art focused on realism</vt:lpstr>
      <vt:lpstr>Realism of the Renaissance</vt:lpstr>
      <vt:lpstr>Realism of the Renaissance</vt:lpstr>
      <vt:lpstr>The Renaissance began in Italy</vt:lpstr>
      <vt:lpstr>PowerPoint Presentation</vt:lpstr>
      <vt:lpstr>The Medici</vt:lpstr>
      <vt:lpstr>The Renaissance Man</vt:lpstr>
      <vt:lpstr>Renaissance Art</vt:lpstr>
      <vt:lpstr>Leonardo’s Notebooks</vt:lpstr>
      <vt:lpstr>Leonardo da Vinci The Mona Lisa</vt:lpstr>
      <vt:lpstr>Leonardo da Vinci The Last Supper</vt:lpstr>
      <vt:lpstr>Michelangelo The Sistine Chapel</vt:lpstr>
      <vt:lpstr>PowerPoint Presentation</vt:lpstr>
      <vt:lpstr>Michelangelo The David &amp; Pietà</vt:lpstr>
      <vt:lpstr>Renaissance Literature</vt:lpstr>
      <vt:lpstr>Renaissance Literature</vt:lpstr>
      <vt:lpstr>Renaissance Literature</vt:lpstr>
      <vt:lpstr>Renaissance Literature</vt:lpstr>
      <vt:lpstr>Renaissance Literature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the Middle Ages</dc:title>
  <dc:creator>Site License</dc:creator>
  <cp:lastModifiedBy>Matthew Liedberg</cp:lastModifiedBy>
  <cp:revision>39</cp:revision>
  <dcterms:created xsi:type="dcterms:W3CDTF">2011-02-18T16:41:01Z</dcterms:created>
  <dcterms:modified xsi:type="dcterms:W3CDTF">2019-12-03T14:54:50Z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Timer">
    <vt:bool>true</vt:bool>
  </property>
  <property fmtid="{D5CDD505-2E9C-101B-9397-08002B2CF9AE}" pid="3" name="ShowPercent">
    <vt:bool>true</vt:bool>
  </property>
</Properties>
</file>