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0" r:id="rId2"/>
    <p:sldId id="257" r:id="rId3"/>
    <p:sldId id="263" r:id="rId4"/>
    <p:sldId id="271" r:id="rId5"/>
    <p:sldId id="267" r:id="rId6"/>
    <p:sldId id="264" r:id="rId7"/>
    <p:sldId id="259" r:id="rId8"/>
    <p:sldId id="261" r:id="rId9"/>
    <p:sldId id="260" r:id="rId10"/>
    <p:sldId id="258" r:id="rId11"/>
    <p:sldId id="265" r:id="rId12"/>
    <p:sldId id="266" r:id="rId13"/>
    <p:sldId id="301" r:id="rId14"/>
    <p:sldId id="268" r:id="rId15"/>
    <p:sldId id="275" r:id="rId16"/>
    <p:sldId id="269" r:id="rId17"/>
    <p:sldId id="274" r:id="rId18"/>
    <p:sldId id="270" r:id="rId19"/>
    <p:sldId id="292" r:id="rId20"/>
    <p:sldId id="273" r:id="rId21"/>
    <p:sldId id="290" r:id="rId22"/>
    <p:sldId id="277" r:id="rId23"/>
    <p:sldId id="278" r:id="rId24"/>
    <p:sldId id="295" r:id="rId25"/>
    <p:sldId id="293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7806C-B3D0-4595-BD43-95B25F1D359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C6520-AC31-4F3B-B7B6-36C9D053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7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CDFF997-B956-4484-9783-31691750F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72893-0394-4577-B777-187AA878E42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DEE8462-B875-4B45-BF37-D8B28B27A3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C996B77-5A25-4AB1-9237-00CD863BF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Reparations of 1 billion Reichmarks after Kristallnacht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18CC385-497C-406A-9AC4-D105BD2D8F6F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186981FE-78BB-473A-9AD1-7F02EBE802B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7903CD8-4D98-4E77-83F2-5763C86EFF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a typeface="+mn-ea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33FED94-A9BA-45A2-AC95-33EC3EAADB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a typeface="+mn-ea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0E1AABC-7D6B-4067-BCD5-A98C7FA8A2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a typeface="+mn-ea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939CECB-7DFB-4C38-BB9C-6948ABBE9C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857CFE6-18C3-4DFD-92FC-34BD6669DD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a typeface="+mn-ea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FDF824D-069B-4031-9597-9AB78502DB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ea typeface="+mn-ea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B6BDB83-DE59-40AC-8CD6-D7EE7E2455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484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84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1F32F01-5F36-47B8-87F0-2FDB5E27C77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8DAB4EF-9A07-4F85-BE2B-8A7D2158C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E92791F1-D50D-45BD-9700-7323A6088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81402-0211-430A-814D-AD2A89DCE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24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7E42AC7-A6A3-44A6-A107-D43E55DE3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6AFEEB-7EE6-49F4-B700-6EC145749B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66244-F95B-406E-96ED-6B30DC473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5A5B972-731C-456F-A6B8-AD4388EDB9B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0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9B158A2-4595-447D-B414-1A2EF0E08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F0A98DD-AFCB-40DD-A9C8-5F08536606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99252-69C7-4928-9929-B0EDC289A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E6589ED-C829-4DD0-B418-70944CE3779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2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1AE6B-7028-482A-A805-DEEDCCCBD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D4F83D1-98C4-4C06-AE2E-7FE8EF91D7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FC68D-58CE-4164-80F5-0AD0529AE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FCA41AB1-AC45-4C7B-BFE0-A751634BB97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32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88EF47B-2A8E-4FF1-9C6F-CCC0F823B0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B3C3243-403B-46A5-A5EA-E745F7FDFA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52334-A57A-44F3-8761-2DE04C7DF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B7F7076-F6AC-492A-BF1B-03F8C1647DE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D495F7C-AD96-4F76-ABD4-7D8644371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53821BF-B5B0-4D14-88E5-3BF1CC2D9E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CD5F6-82E0-4E5E-8CB1-F5E3C4223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9CAC6DF-CE0C-426A-AD6B-74ED1C7BBC8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5148712-9F9E-4052-BABF-BB5CE3A85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DB4785B-D1DA-4431-BE3C-A328AB62B5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B2F61-2059-45F1-B469-A1D3AC2C8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625D3B44-1E97-4128-8311-69AC12F3474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96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949ED80-4180-42E7-94D9-01633C3F4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2384F17-A44C-47F5-987C-37130F894E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4B9E9-1937-4A83-A8AC-82FBBB337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067D9E24-7FEA-4504-A2FF-DB0FA5AEB08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49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4285B4-8B68-40F7-AA46-5E70CC84F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9CC568-BBAB-49A7-8D6D-34AEA4FF02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D65B-75B0-451E-B3C6-FE6F9C6498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34239E9-65A7-48C4-85C7-EBC68E96543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2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F0EBC7B-CB96-4614-870B-632BA637EF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50A67C-20B5-411F-9FD9-D2371002F5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91492-8B81-40F2-9E27-0562A2E51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530835D-B598-4C62-BE7C-C6D989A9CF6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385F7BC-7C94-41EE-A998-C2F77E44FD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E167CD-000E-4045-9C09-F4ECE60C29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CF327-5564-4CD0-A577-DACC45B57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064EAD4-8402-4794-B9C3-D116BF28533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0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9F90A8E-2533-49F2-9529-CB501993A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43D28E0-FE9A-422D-93BF-113B499985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3C4F3-2985-4D0F-B81A-A3ABCEB45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0ADD9A1-9288-4532-9B81-BBE895277F6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2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FF6A11A-A94E-4E37-B93A-0E3092C82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DAF5DB9-FD1F-4600-BC9B-9785E70D93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AD226-AE67-45C5-B61E-25AAEDD08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99162AE-3C84-46E2-BE9B-93B4CF4BAFA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5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49152B-0B46-4FEE-BDD1-2BBA507DAC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E840A0-520F-4DC2-A31B-DBCDDB84F7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1EABF-B2DC-48EA-B596-EBE590931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2F4640E-7CDD-4D3C-AF44-19916483A7C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9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941D81-9818-40BF-83CF-82C62981E9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449BDFA-819C-4E94-8B9B-779F5F80D8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72FB1-D2BC-4942-9A58-29949EFDD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A7E91FF-4E8E-4904-AFE9-E08076DE0D2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1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E78FAF-5870-412F-B44D-E9499BAFF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E8A3FBA-5BC3-4A2B-89C3-7F3A65AF4D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3041D-150F-49F3-89E4-9A257652BA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579F8A9-7A35-46C2-987A-63CC2561B8C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5DD0A9-3FDD-40EF-A1CF-BB0FE3D8B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CFEFA6-E276-47E0-A490-85F8CACA73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0379D-06E0-4E15-B949-C3F6543D3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95F8FB5-8E75-49DB-A052-BA5EF89B79A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4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9D9AD528-33E0-41C2-B4AD-D0F37BCBBF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00D19BE1-7877-4561-A7BF-1C6CB3CE36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33385A-F1B7-4AB3-AFC0-87C90138C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9D18E525-774C-45AB-BF24-1DD773463346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CAA77B33-D99C-49D7-B92C-2643400493A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7462" name="Freeform 6">
                <a:extLst>
                  <a:ext uri="{FF2B5EF4-FFF2-40B4-BE49-F238E27FC236}">
                    <a16:creationId xmlns:a16="http://schemas.microsoft.com/office/drawing/2014/main" id="{3A4A6AF5-47B4-4AA3-A5EC-63DF8D1DBE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a typeface="+mn-ea"/>
                </a:endParaRPr>
              </a:p>
            </p:txBody>
          </p:sp>
          <p:sp>
            <p:nvSpPr>
              <p:cNvPr id="147463" name="Freeform 7">
                <a:extLst>
                  <a:ext uri="{FF2B5EF4-FFF2-40B4-BE49-F238E27FC236}">
                    <a16:creationId xmlns:a16="http://schemas.microsoft.com/office/drawing/2014/main" id="{FA177DAD-91E7-4AF4-B029-F350DE7378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a typeface="+mn-ea"/>
                </a:endParaRPr>
              </a:p>
            </p:txBody>
          </p:sp>
          <p:sp>
            <p:nvSpPr>
              <p:cNvPr id="147464" name="Freeform 8">
                <a:extLst>
                  <a:ext uri="{FF2B5EF4-FFF2-40B4-BE49-F238E27FC236}">
                    <a16:creationId xmlns:a16="http://schemas.microsoft.com/office/drawing/2014/main" id="{52C83168-FD34-42CF-8A74-413B19442E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a typeface="+mn-ea"/>
                </a:endParaRPr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2AABE1E6-314F-46E7-AD1E-55163300B2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7466" name="Freeform 10">
                <a:extLst>
                  <a:ext uri="{FF2B5EF4-FFF2-40B4-BE49-F238E27FC236}">
                    <a16:creationId xmlns:a16="http://schemas.microsoft.com/office/drawing/2014/main" id="{BD80F897-4C5F-4C49-A5A0-EF6328C957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a typeface="+mn-ea"/>
                </a:endParaRPr>
              </a:p>
            </p:txBody>
          </p:sp>
        </p:grpSp>
        <p:sp>
          <p:nvSpPr>
            <p:cNvPr id="147467" name="Freeform 11">
              <a:extLst>
                <a:ext uri="{FF2B5EF4-FFF2-40B4-BE49-F238E27FC236}">
                  <a16:creationId xmlns:a16="http://schemas.microsoft.com/office/drawing/2014/main" id="{244C4D4F-FC02-482B-AB1D-29702A49E18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ea typeface="+mn-ea"/>
              </a:endParaRPr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39DD4D57-C0F5-45D0-8346-27A5B65D95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47469" name="Rectangle 13">
            <a:extLst>
              <a:ext uri="{FF2B5EF4-FFF2-40B4-BE49-F238E27FC236}">
                <a16:creationId xmlns:a16="http://schemas.microsoft.com/office/drawing/2014/main" id="{506CBF65-7585-45C1-A3A2-AF6459D187F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7470" name="Rectangle 14">
            <a:extLst>
              <a:ext uri="{FF2B5EF4-FFF2-40B4-BE49-F238E27FC236}">
                <a16:creationId xmlns:a16="http://schemas.microsoft.com/office/drawing/2014/main" id="{F6B375C1-C364-4612-9E88-AB99C4E665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71" name="Rectangle 15">
            <a:extLst>
              <a:ext uri="{FF2B5EF4-FFF2-40B4-BE49-F238E27FC236}">
                <a16:creationId xmlns:a16="http://schemas.microsoft.com/office/drawing/2014/main" id="{DE6881CE-32DF-4294-B3EE-440661BCF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0872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ushmm.org/wlc/article.php?lang=en&amp;ModuleId=10005130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088A1-6C6D-4D52-A0F6-D8B2AFF0C6D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The Holocaust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025F1-9A99-47A2-AAB4-4583C6042311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How did it happen?</a:t>
            </a:r>
          </a:p>
        </p:txBody>
      </p:sp>
    </p:spTree>
    <p:extLst>
      <p:ext uri="{BB962C8B-B14F-4D97-AF65-F5344CB8AC3E}">
        <p14:creationId xmlns:p14="http://schemas.microsoft.com/office/powerpoint/2010/main" val="344268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Rectangle 6">
            <a:extLst>
              <a:ext uri="{FF2B5EF4-FFF2-40B4-BE49-F238E27FC236}">
                <a16:creationId xmlns:a16="http://schemas.microsoft.com/office/drawing/2014/main" id="{D4735147-04E0-417D-8255-BC127D6B985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Estimated Jewish Survivors of Holocaust:  </a:t>
            </a:r>
            <a:r>
              <a:rPr lang="en-US">
                <a:solidFill>
                  <a:schemeClr val="hlink"/>
                </a:solidFill>
                <a:ea typeface="+mj-ea"/>
              </a:rPr>
              <a:t>3,546,211</a:t>
            </a:r>
          </a:p>
        </p:txBody>
      </p:sp>
      <p:pic>
        <p:nvPicPr>
          <p:cNvPr id="14339" name="Picture 8" descr="survivors1">
            <a:extLst>
              <a:ext uri="{FF2B5EF4-FFF2-40B4-BE49-F238E27FC236}">
                <a16:creationId xmlns:a16="http://schemas.microsoft.com/office/drawing/2014/main" id="{CCCE82AB-FCB3-41DE-AEF8-2692A23D533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209800"/>
            <a:ext cx="8610600" cy="3868738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0" name="Rectangle 8">
            <a:extLst>
              <a:ext uri="{FF2B5EF4-FFF2-40B4-BE49-F238E27FC236}">
                <a16:creationId xmlns:a16="http://schemas.microsoft.com/office/drawing/2014/main" id="{68EEE681-3A09-4528-9B4A-9CEF221F1DD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438400" y="228601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chemeClr val="tx1"/>
                </a:solidFill>
                <a:ea typeface="+mj-ea"/>
              </a:rPr>
              <a:t>The Stages of Isolation</a:t>
            </a:r>
          </a:p>
        </p:txBody>
      </p:sp>
      <p:sp>
        <p:nvSpPr>
          <p:cNvPr id="166921" name="Rectangle 9">
            <a:extLst>
              <a:ext uri="{FF2B5EF4-FFF2-40B4-BE49-F238E27FC236}">
                <a16:creationId xmlns:a16="http://schemas.microsoft.com/office/drawing/2014/main" id="{4F53CEBA-F0D5-46E9-AC35-E517206AC6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838201"/>
            <a:ext cx="4038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i="1" dirty="0">
                <a:ea typeface="+mn-ea"/>
              </a:rPr>
              <a:t>The Holocaust was a progression of actions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i="1" dirty="0">
                <a:ea typeface="+mn-ea"/>
              </a:rPr>
              <a:t>leading to the annihilation of millions by:</a:t>
            </a:r>
            <a:r>
              <a:rPr lang="en-US" sz="2000" dirty="0">
                <a:ea typeface="+mn-ea"/>
              </a:rPr>
              <a:t> </a:t>
            </a:r>
            <a:br>
              <a:rPr lang="en-US" sz="2000" dirty="0">
                <a:ea typeface="+mn-ea"/>
              </a:rPr>
            </a:br>
            <a:r>
              <a:rPr lang="en-US" sz="2800" dirty="0"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</a:rPr>
              <a:t>1:  Stripping of Rights</a:t>
            </a:r>
            <a:br>
              <a:rPr lang="en-US" sz="2800" dirty="0">
                <a:ea typeface="+mn-ea"/>
              </a:rPr>
            </a:br>
            <a:endParaRPr lang="en-US" sz="2800" dirty="0">
              <a:ea typeface="+mn-ea"/>
            </a:endParaRPr>
          </a:p>
          <a:p>
            <a:pPr eaLnBrk="1" hangingPunct="1">
              <a:defRPr/>
            </a:pPr>
            <a:r>
              <a:rPr lang="en-US" sz="2800" dirty="0">
                <a:ea typeface="+mn-ea"/>
              </a:rPr>
              <a:t>2:  Segregation</a:t>
            </a:r>
            <a:br>
              <a:rPr lang="en-US" sz="2800" dirty="0">
                <a:ea typeface="+mn-ea"/>
              </a:rPr>
            </a:br>
            <a:endParaRPr lang="en-US" sz="2800" dirty="0">
              <a:ea typeface="+mn-ea"/>
            </a:endParaRPr>
          </a:p>
          <a:p>
            <a:pPr eaLnBrk="1" hangingPunct="1">
              <a:defRPr/>
            </a:pPr>
            <a:r>
              <a:rPr lang="en-US" sz="2800" dirty="0">
                <a:ea typeface="+mn-ea"/>
              </a:rPr>
              <a:t>3:  Concentration</a:t>
            </a:r>
            <a:br>
              <a:rPr lang="en-US" sz="2800" dirty="0">
                <a:ea typeface="+mn-ea"/>
              </a:rPr>
            </a:br>
            <a:endParaRPr lang="en-US" sz="2800" dirty="0">
              <a:ea typeface="+mn-ea"/>
            </a:endParaRPr>
          </a:p>
          <a:p>
            <a:pPr eaLnBrk="1" hangingPunct="1">
              <a:defRPr/>
            </a:pPr>
            <a:r>
              <a:rPr lang="en-US" sz="2800" dirty="0">
                <a:ea typeface="+mn-ea"/>
              </a:rPr>
              <a:t>4:  Extermination</a:t>
            </a:r>
          </a:p>
        </p:txBody>
      </p:sp>
      <p:pic>
        <p:nvPicPr>
          <p:cNvPr id="15364" name="Picture 17" descr="holocaustpics 36">
            <a:extLst>
              <a:ext uri="{FF2B5EF4-FFF2-40B4-BE49-F238E27FC236}">
                <a16:creationId xmlns:a16="http://schemas.microsoft.com/office/drawing/2014/main" id="{3AF8F538-F562-4327-B37F-1941374C573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312864"/>
            <a:ext cx="5562600" cy="5375275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26B0AD9B-1803-45A9-8379-383DABB8630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88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Stage 1:  Stripping of Rights</a:t>
            </a:r>
          </a:p>
        </p:txBody>
      </p:sp>
      <p:sp>
        <p:nvSpPr>
          <p:cNvPr id="169988" name="Rectangle 4">
            <a:extLst>
              <a:ext uri="{FF2B5EF4-FFF2-40B4-BE49-F238E27FC236}">
                <a16:creationId xmlns:a16="http://schemas.microsoft.com/office/drawing/2014/main" id="{DEF0ACB5-DD22-4F13-85DA-107C82EE71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685801"/>
            <a:ext cx="42672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b="1" dirty="0">
                <a:solidFill>
                  <a:srgbClr val="FFFF00"/>
                </a:solidFill>
                <a:effectLst/>
              </a:rPr>
              <a:t>1935:  Nuremberg Laws stated that all JEWS were :</a:t>
            </a:r>
            <a:br>
              <a:rPr lang="en-US" altLang="en-US" sz="1800" b="1" dirty="0">
                <a:solidFill>
                  <a:srgbClr val="FF0000"/>
                </a:solidFill>
              </a:rPr>
            </a:b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b="1" dirty="0"/>
              <a:t>stripped of German citizenship </a:t>
            </a:r>
          </a:p>
          <a:p>
            <a:pPr eaLnBrk="1" hangingPunct="1">
              <a:defRPr/>
            </a:pPr>
            <a:r>
              <a:rPr lang="en-US" altLang="en-US" sz="1800" b="1" dirty="0"/>
              <a:t>fired from jobs &amp;  businesses boycotted </a:t>
            </a:r>
          </a:p>
          <a:p>
            <a:pPr eaLnBrk="1" hangingPunct="1">
              <a:defRPr/>
            </a:pPr>
            <a:r>
              <a:rPr lang="en-US" altLang="en-US" sz="1800" b="1" dirty="0"/>
              <a:t>banned from German schools and universities</a:t>
            </a:r>
          </a:p>
          <a:p>
            <a:pPr eaLnBrk="1" hangingPunct="1">
              <a:defRPr/>
            </a:pPr>
            <a:r>
              <a:rPr lang="en-US" altLang="en-US" sz="1800" b="1" dirty="0"/>
              <a:t>Marriages between Jews and Aryans forbidden</a:t>
            </a:r>
          </a:p>
          <a:p>
            <a:pPr eaLnBrk="1" hangingPunct="1">
              <a:defRPr/>
            </a:pPr>
            <a:r>
              <a:rPr lang="en-US" altLang="en-US" sz="1800" b="1" dirty="0"/>
              <a:t>Forced to carry ID cards </a:t>
            </a:r>
          </a:p>
          <a:p>
            <a:pPr eaLnBrk="1" hangingPunct="1">
              <a:defRPr/>
            </a:pPr>
            <a:r>
              <a:rPr lang="en-US" altLang="en-US" sz="1800" b="1" dirty="0"/>
              <a:t>Passports stamped with a “J”</a:t>
            </a:r>
          </a:p>
          <a:p>
            <a:pPr eaLnBrk="1" hangingPunct="1">
              <a:defRPr/>
            </a:pPr>
            <a:r>
              <a:rPr lang="en-US" altLang="en-US" sz="1800" b="1" dirty="0"/>
              <a:t>forced to wear the arm band of the Yellow “Star of David”</a:t>
            </a:r>
          </a:p>
          <a:p>
            <a:pPr eaLnBrk="1" hangingPunct="1">
              <a:defRPr/>
            </a:pPr>
            <a:r>
              <a:rPr lang="en-US" altLang="en-US" sz="1800" b="1" dirty="0"/>
              <a:t>Jewish synagogues destroyed</a:t>
            </a:r>
          </a:p>
          <a:p>
            <a:pPr eaLnBrk="1" hangingPunct="1">
              <a:defRPr/>
            </a:pPr>
            <a:r>
              <a:rPr lang="en-US" altLang="en-US" sz="1800" b="1" dirty="0"/>
              <a:t>forced to pay reparations and a special income tax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800" b="1" dirty="0"/>
          </a:p>
        </p:txBody>
      </p:sp>
      <p:pic>
        <p:nvPicPr>
          <p:cNvPr id="16388" name="Picture 7" descr="nuremberg1">
            <a:extLst>
              <a:ext uri="{FF2B5EF4-FFF2-40B4-BE49-F238E27FC236}">
                <a16:creationId xmlns:a16="http://schemas.microsoft.com/office/drawing/2014/main" id="{6A3199F9-DE36-4C1A-8E36-68034F11B4F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1" y="1447800"/>
            <a:ext cx="4614863" cy="5181600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8" descr="nuremberg2">
            <a:extLst>
              <a:ext uri="{FF2B5EF4-FFF2-40B4-BE49-F238E27FC236}">
                <a16:creationId xmlns:a16="http://schemas.microsoft.com/office/drawing/2014/main" id="{2CAC97AC-E6C2-4B4B-BCF2-10581E2AF364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8800" y="228601"/>
            <a:ext cx="1066800" cy="1057275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21EC-0EF9-4DC2-ACDE-5BFE6C75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Kristallnacht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33B82-E6D4-4882-819F-05CE02DA0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“night of the broken glass”</a:t>
            </a:r>
          </a:p>
          <a:p>
            <a:r>
              <a:rPr lang="en-US" dirty="0"/>
              <a:t>November 9, 1938</a:t>
            </a:r>
          </a:p>
          <a:p>
            <a:r>
              <a:rPr lang="en-US" dirty="0"/>
              <a:t>Nazi destruction of Jewish homes, businesses, and synagogues</a:t>
            </a:r>
          </a:p>
          <a:p>
            <a:r>
              <a:rPr lang="en-US" dirty="0"/>
              <a:t>Over 30,000 Jews sent to concentration camps</a:t>
            </a:r>
          </a:p>
        </p:txBody>
      </p:sp>
      <p:pic>
        <p:nvPicPr>
          <p:cNvPr id="2050" name="Picture 2" descr="Kristallnacht&quot; | American Experience | Official Site | PBS">
            <a:extLst>
              <a:ext uri="{FF2B5EF4-FFF2-40B4-BE49-F238E27FC236}">
                <a16:creationId xmlns:a16="http://schemas.microsoft.com/office/drawing/2014/main" id="{0E6FC882-0243-4EB8-B736-CC0E18B11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6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>
            <a:extLst>
              <a:ext uri="{FF2B5EF4-FFF2-40B4-BE49-F238E27FC236}">
                <a16:creationId xmlns:a16="http://schemas.microsoft.com/office/drawing/2014/main" id="{3D5E1E86-1DD9-44D2-816E-0C4164E444B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Stage 2:  Segregation </a:t>
            </a:r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896C689F-B9B7-48B4-BA9E-791D80D39941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6248400" y="1066801"/>
            <a:ext cx="4267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rgbClr val="FFFF00"/>
                </a:solidFill>
              </a:rPr>
              <a:t>GHETTOS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b="1" dirty="0"/>
              <a:t>Jews were forced to live in designated areas called “ghettos” to isolate them from the rest of society</a:t>
            </a:r>
            <a:br>
              <a:rPr lang="en-US" altLang="en-US" sz="2000" b="1" dirty="0"/>
            </a:br>
            <a:endParaRPr lang="en-US" altLang="en-US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b="1" dirty="0"/>
              <a:t>Nazis established 356 ghettos in Poland, the Soviet Union, Czechoslovakia, Romania, and Hungary during WWII</a:t>
            </a:r>
            <a:br>
              <a:rPr lang="en-US" altLang="en-US" sz="2000" b="1" dirty="0"/>
            </a:br>
            <a:endParaRPr lang="en-US" altLang="en-US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b="1" dirty="0"/>
              <a:t>Ghettos were filthy, with poor sanitation and extreme overcrowding</a:t>
            </a:r>
            <a:br>
              <a:rPr lang="en-US" altLang="en-US" sz="2000" b="1" dirty="0"/>
            </a:br>
            <a:endParaRPr lang="en-US" altLang="en-US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b="1" dirty="0"/>
              <a:t>Disease was rampant and food was in such short supply that many slowly starved to death </a:t>
            </a:r>
            <a:br>
              <a:rPr lang="en-US" altLang="en-US" sz="2000" b="1" dirty="0"/>
            </a:br>
            <a:endParaRPr lang="en-US" altLang="en-US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b="1" dirty="0"/>
              <a:t>Warsaw, the largest ghetto, held 500,000 people and was 3.5 square miles in size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</p:txBody>
      </p:sp>
      <p:pic>
        <p:nvPicPr>
          <p:cNvPr id="18436" name="Picture 16" descr="collage3">
            <a:extLst>
              <a:ext uri="{FF2B5EF4-FFF2-40B4-BE49-F238E27FC236}">
                <a16:creationId xmlns:a16="http://schemas.microsoft.com/office/drawing/2014/main" id="{0542EE0C-AA2E-4DB7-B615-AF46D2276596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987426"/>
            <a:ext cx="3048000" cy="2746375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18" descr="warsaw1">
            <a:extLst>
              <a:ext uri="{FF2B5EF4-FFF2-40B4-BE49-F238E27FC236}">
                <a16:creationId xmlns:a16="http://schemas.microsoft.com/office/drawing/2014/main" id="{C078284E-257D-45C4-A5BC-810C0F007A85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3854450"/>
            <a:ext cx="4495800" cy="2851150"/>
          </a:xfrm>
          <a:solidFill>
            <a:schemeClr val="tx1"/>
          </a:solidFill>
          <a:ln w="38100">
            <a:solidFill>
              <a:schemeClr val="bg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8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8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8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8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8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  <p:bldP spid="17818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>
            <a:extLst>
              <a:ext uri="{FF2B5EF4-FFF2-40B4-BE49-F238E27FC236}">
                <a16:creationId xmlns:a16="http://schemas.microsoft.com/office/drawing/2014/main" id="{D7ACA76A-8DFF-44B5-9264-46B15841C02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</a:rPr>
              <a:t> </a:t>
            </a:r>
            <a:r>
              <a:rPr lang="en-US" sz="1600">
                <a:solidFill>
                  <a:srgbClr val="FF0000"/>
                </a:solidFill>
                <a:ea typeface="+mj-ea"/>
              </a:rPr>
              <a:t>Nazi  ghettos</a:t>
            </a:r>
            <a:r>
              <a:rPr lang="en-US" sz="1600">
                <a:ea typeface="+mj-ea"/>
              </a:rPr>
              <a:t> were a preliminary </a:t>
            </a:r>
            <a:r>
              <a:rPr lang="en-US" sz="1600" i="1">
                <a:ea typeface="+mj-ea"/>
              </a:rPr>
              <a:t>step in the annihilation of the Jews, as the ghettos became transition areas, used as collection points for deportation to concentration  &amp; death camps</a:t>
            </a:r>
            <a:r>
              <a:rPr lang="en-US">
                <a:ea typeface="+mj-ea"/>
              </a:rPr>
              <a:t> </a:t>
            </a:r>
          </a:p>
        </p:txBody>
      </p:sp>
      <p:pic>
        <p:nvPicPr>
          <p:cNvPr id="19459" name="Picture 6" descr="ghettomap">
            <a:extLst>
              <a:ext uri="{FF2B5EF4-FFF2-40B4-BE49-F238E27FC236}">
                <a16:creationId xmlns:a16="http://schemas.microsoft.com/office/drawing/2014/main" id="{846F9D68-E329-4D3A-A158-D00FAB4C52E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95401"/>
            <a:ext cx="8686800" cy="5248275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9" name="Rectangle 7">
            <a:extLst>
              <a:ext uri="{FF2B5EF4-FFF2-40B4-BE49-F238E27FC236}">
                <a16:creationId xmlns:a16="http://schemas.microsoft.com/office/drawing/2014/main" id="{BCD67ADB-9BED-419E-9EFF-CF855ADD3E4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Stage 3:  Concentration Camps</a:t>
            </a:r>
          </a:p>
        </p:txBody>
      </p:sp>
      <p:graphicFrame>
        <p:nvGraphicFramePr>
          <p:cNvPr id="20483" name="Object 22">
            <a:extLst>
              <a:ext uri="{FF2B5EF4-FFF2-40B4-BE49-F238E27FC236}">
                <a16:creationId xmlns:a16="http://schemas.microsoft.com/office/drawing/2014/main" id="{2D16F676-90A0-4621-944D-EE303DD1F87E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1981200" y="1601789"/>
          <a:ext cx="33528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3" imgW="6058122" imgH="3271623" progId="MSGraph.Chart.8">
                  <p:embed followColorScheme="full"/>
                </p:oleObj>
              </mc:Choice>
              <mc:Fallback>
                <p:oleObj name="Chart" r:id="rId3" imgW="6058122" imgH="3271623" progId="MSGraph.Chart.8">
                  <p:embed followColorScheme="full"/>
                  <p:pic>
                    <p:nvPicPr>
                      <p:cNvPr id="20483" name="Object 22">
                        <a:extLst>
                          <a:ext uri="{FF2B5EF4-FFF2-40B4-BE49-F238E27FC236}">
                            <a16:creationId xmlns:a16="http://schemas.microsoft.com/office/drawing/2014/main" id="{2D16F676-90A0-4621-944D-EE303DD1F8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01789"/>
                        <a:ext cx="33528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82" name="Rectangle 10">
            <a:extLst>
              <a:ext uri="{FF2B5EF4-FFF2-40B4-BE49-F238E27FC236}">
                <a16:creationId xmlns:a16="http://schemas.microsoft.com/office/drawing/2014/main" id="{E1AA5D93-C9C5-4F80-943E-94A3B3C7C896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1981200" y="3962401"/>
            <a:ext cx="8534400" cy="2187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/>
              <a:t>essential to Nazi’s systematic oppression and eventual mass murder of enemies of Nazi Germany (Jews, Communists, homosexuals, opponents)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/>
              <a:t>Slave labor  “annihilation by work”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/>
              <a:t>Prisoners faced undernourishment and starvation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/>
              <a:t>Prisoners transported in cattle freight cars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/>
              <a:t>Camps were built on railroad lines for efficient transportation </a:t>
            </a:r>
          </a:p>
        </p:txBody>
      </p:sp>
      <p:pic>
        <p:nvPicPr>
          <p:cNvPr id="20485" name="Picture 28" descr="01340">
            <a:extLst>
              <a:ext uri="{FF2B5EF4-FFF2-40B4-BE49-F238E27FC236}">
                <a16:creationId xmlns:a16="http://schemas.microsoft.com/office/drawing/2014/main" id="{5C889E7E-740B-4B0B-A02C-71D3E1DC5ED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066800"/>
            <a:ext cx="3733800" cy="2636838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30" descr="holocaustpics 18">
            <a:extLst>
              <a:ext uri="{FF2B5EF4-FFF2-40B4-BE49-F238E27FC236}">
                <a16:creationId xmlns:a16="http://schemas.microsoft.com/office/drawing/2014/main" id="{01332A1E-C961-408E-8787-FFBE2BB03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62000"/>
            <a:ext cx="4419600" cy="30861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gge72050">
            <a:extLst>
              <a:ext uri="{FF2B5EF4-FFF2-40B4-BE49-F238E27FC236}">
                <a16:creationId xmlns:a16="http://schemas.microsoft.com/office/drawing/2014/main" id="{421DB836-3626-4A5C-B1C1-3D60B114869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57200"/>
            <a:ext cx="9144000" cy="600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3" name="Rectangle 9">
            <a:extLst>
              <a:ext uri="{FF2B5EF4-FFF2-40B4-BE49-F238E27FC236}">
                <a16:creationId xmlns:a16="http://schemas.microsoft.com/office/drawing/2014/main" id="{6C0D5CA9-ABF4-4E50-A44A-D89D0DC6638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0" y="274638"/>
            <a:ext cx="48768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Life in the Camps</a:t>
            </a:r>
          </a:p>
        </p:txBody>
      </p:sp>
      <p:sp>
        <p:nvSpPr>
          <p:cNvPr id="185356" name="Rectangle 12">
            <a:extLst>
              <a:ext uri="{FF2B5EF4-FFF2-40B4-BE49-F238E27FC236}">
                <a16:creationId xmlns:a16="http://schemas.microsoft.com/office/drawing/2014/main" id="{A9159855-DCED-4CA6-9991-854061BE6C2E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7620000" y="1295401"/>
            <a:ext cx="2819400" cy="4297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200" dirty="0">
                <a:ea typeface="+mn-ea"/>
              </a:rPr>
              <a:t>possessions were confiscated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>
                <a:ea typeface="+mn-ea"/>
              </a:rPr>
              <a:t>heads were shaved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>
                <a:ea typeface="+mn-ea"/>
              </a:rPr>
              <a:t>arms tattooed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>
                <a:ea typeface="+mn-ea"/>
              </a:rPr>
              <a:t>Prison uniforms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>
                <a:ea typeface="+mn-ea"/>
              </a:rPr>
              <a:t>Men, women and children were separated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>
                <a:ea typeface="+mn-ea"/>
              </a:rPr>
              <a:t>Survival based on trade skills / physical strength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>
                <a:ea typeface="+mn-ea"/>
              </a:rPr>
              <a:t>Unsanitary, disease ridden and lice infested barracks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>
                <a:ea typeface="+mn-ea"/>
              </a:rPr>
              <a:t>inhumane medical experiments</a:t>
            </a:r>
            <a:r>
              <a:rPr lang="en-US" sz="1800" dirty="0">
                <a:ea typeface="+mn-ea"/>
              </a:rPr>
              <a:t> </a:t>
            </a:r>
          </a:p>
        </p:txBody>
      </p:sp>
      <p:pic>
        <p:nvPicPr>
          <p:cNvPr id="22532" name="Picture 14" descr="holocaustpics 21">
            <a:extLst>
              <a:ext uri="{FF2B5EF4-FFF2-40B4-BE49-F238E27FC236}">
                <a16:creationId xmlns:a16="http://schemas.microsoft.com/office/drawing/2014/main" id="{B097E81B-1BD3-475E-8FCF-8EC3B9611A3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0" y="2278064"/>
            <a:ext cx="5334000" cy="4503737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17" descr="bunkspic2">
            <a:extLst>
              <a:ext uri="{FF2B5EF4-FFF2-40B4-BE49-F238E27FC236}">
                <a16:creationId xmlns:a16="http://schemas.microsoft.com/office/drawing/2014/main" id="{E40F6BB8-EC2F-4DC0-93FE-E226FF7541E2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01601"/>
            <a:ext cx="3124200" cy="2017713"/>
          </a:xfrm>
          <a:noFill/>
          <a:ln w="381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lothespic">
            <a:extLst>
              <a:ext uri="{FF2B5EF4-FFF2-40B4-BE49-F238E27FC236}">
                <a16:creationId xmlns:a16="http://schemas.microsoft.com/office/drawing/2014/main" id="{FD5882A6-9DC4-475A-8251-BEC7D7DFC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8610600" cy="57229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5" name="Rectangle 13">
            <a:extLst>
              <a:ext uri="{FF2B5EF4-FFF2-40B4-BE49-F238E27FC236}">
                <a16:creationId xmlns:a16="http://schemas.microsoft.com/office/drawing/2014/main" id="{1F5129D2-240A-4E5A-BC91-22690609B963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526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Defining the Holocaust</a:t>
            </a:r>
          </a:p>
        </p:txBody>
      </p:sp>
      <p:sp>
        <p:nvSpPr>
          <p:cNvPr id="79886" name="Rectangle 14">
            <a:extLst>
              <a:ext uri="{FF2B5EF4-FFF2-40B4-BE49-F238E27FC236}">
                <a16:creationId xmlns:a16="http://schemas.microsoft.com/office/drawing/2014/main" id="{B9474849-F059-42A8-B1F5-C1E300A59E3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143000"/>
            <a:ext cx="4038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ea typeface="+mn-ea"/>
              </a:rPr>
              <a:t>HOLOCAUST </a:t>
            </a:r>
            <a:r>
              <a:rPr lang="en-US" sz="2400">
                <a:ea typeface="+mn-ea"/>
              </a:rPr>
              <a:t>(Heb., </a:t>
            </a:r>
            <a:r>
              <a:rPr lang="en-US" sz="2400" i="1">
                <a:ea typeface="+mn-ea"/>
              </a:rPr>
              <a:t>sho'ah) </a:t>
            </a:r>
            <a:r>
              <a:rPr lang="en-US" sz="2400">
                <a:ea typeface="+mn-ea"/>
              </a:rPr>
              <a:t>which originally meant a sacrifice totally burned by fire </a:t>
            </a:r>
            <a:br>
              <a:rPr lang="en-US" sz="2400">
                <a:ea typeface="+mn-ea"/>
              </a:rPr>
            </a:br>
            <a:endParaRPr lang="en-US" sz="240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ea typeface="+mn-ea"/>
              </a:rPr>
              <a:t>the annihilation of the Jews and other groups of people of Europe under the Nazi regime during World War II</a:t>
            </a:r>
            <a:br>
              <a:rPr lang="en-US" sz="2400">
                <a:ea typeface="+mn-ea"/>
              </a:rPr>
            </a:br>
            <a:endParaRPr lang="en-US" sz="240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ea typeface="+mn-ea"/>
              </a:rPr>
              <a:t>GENOCIDE</a:t>
            </a:r>
            <a:r>
              <a:rPr lang="en-US" sz="2400">
                <a:ea typeface="+mn-ea"/>
              </a:rPr>
              <a:t>:  the systematic </a:t>
            </a:r>
            <a:br>
              <a:rPr lang="en-US" sz="2400">
                <a:ea typeface="+mn-ea"/>
              </a:rPr>
            </a:br>
            <a:r>
              <a:rPr lang="en-US" sz="2400">
                <a:ea typeface="+mn-ea"/>
              </a:rPr>
              <a:t>extermination of a nationality or group</a:t>
            </a:r>
          </a:p>
        </p:txBody>
      </p:sp>
      <p:pic>
        <p:nvPicPr>
          <p:cNvPr id="6148" name="Picture 21" descr="holocaustpics 43">
            <a:extLst>
              <a:ext uri="{FF2B5EF4-FFF2-40B4-BE49-F238E27FC236}">
                <a16:creationId xmlns:a16="http://schemas.microsoft.com/office/drawing/2014/main" id="{F3B7EA9B-79D4-4A1D-8683-C4502636B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4667250" cy="5486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5" grpId="0"/>
      <p:bldP spid="7988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5A4A0CC8-1CC5-46E9-BC8B-1E45B4D93B4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Stage 4:  Extermination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FA4412AE-7F2A-46E4-9DE0-93637A2F30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914400"/>
            <a:ext cx="4343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b="1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>
                <a:solidFill>
                  <a:srgbClr val="FF0000"/>
                </a:solidFill>
                <a:hlinkClick r:id="rId2"/>
              </a:rPr>
              <a:t>Einsatzgruppen</a:t>
            </a:r>
            <a:r>
              <a:rPr lang="en-US" altLang="en-US" sz="2400" b="1">
                <a:solidFill>
                  <a:srgbClr val="FF0000"/>
                </a:solidFill>
              </a:rPr>
              <a:t> </a:t>
            </a:r>
            <a:r>
              <a:rPr lang="en-US" altLang="en-US" sz="2400" b="1"/>
              <a:t>(mobile killing units) had began killing operations aimed at entire Jewish communities in the 1930s</a:t>
            </a:r>
            <a:br>
              <a:rPr lang="en-US" altLang="en-US" sz="2400" b="1"/>
            </a:br>
            <a:endParaRPr lang="en-US" altLang="en-US" sz="2400" b="1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DEATH FACTORIES</a:t>
            </a:r>
            <a:r>
              <a:rPr lang="en-US" altLang="en-US" sz="2400" b="1"/>
              <a:t>:  Nazi extermination camps fulfilled the singular function of mass murder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b="1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Euthanasia</a:t>
            </a:r>
            <a:r>
              <a:rPr lang="en-US" altLang="en-US" sz="2400" b="1"/>
              <a:t> program:  Nazi policy to eliminate “life unworthy of life” (mentally or physically challenged) to promote Aryan “racial integrity”</a:t>
            </a:r>
          </a:p>
        </p:txBody>
      </p:sp>
      <p:pic>
        <p:nvPicPr>
          <p:cNvPr id="24580" name="Picture 15" descr="shot2pic">
            <a:extLst>
              <a:ext uri="{FF2B5EF4-FFF2-40B4-BE49-F238E27FC236}">
                <a16:creationId xmlns:a16="http://schemas.microsoft.com/office/drawing/2014/main" id="{C22D36CB-99C0-4541-A902-E9FB7E97F9E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990600"/>
            <a:ext cx="3848100" cy="5562600"/>
          </a:xfrm>
          <a:noFill/>
          <a:ln w="381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5">
            <a:extLst>
              <a:ext uri="{FF2B5EF4-FFF2-40B4-BE49-F238E27FC236}">
                <a16:creationId xmlns:a16="http://schemas.microsoft.com/office/drawing/2014/main" id="{15D7AF03-2F2A-49E8-AF2A-D24A0CAAC9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886200" y="0"/>
            <a:ext cx="655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 “FINAL SOLUTION”</a:t>
            </a:r>
          </a:p>
        </p:txBody>
      </p:sp>
      <p:sp>
        <p:nvSpPr>
          <p:cNvPr id="244742" name="Rectangle 6">
            <a:extLst>
              <a:ext uri="{FF2B5EF4-FFF2-40B4-BE49-F238E27FC236}">
                <a16:creationId xmlns:a16="http://schemas.microsoft.com/office/drawing/2014/main" id="{C4F044AB-3DE3-434D-9BA6-ACC265A5C0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304800"/>
            <a:ext cx="28956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 err="1"/>
              <a:t>Wannsee</a:t>
            </a:r>
            <a:r>
              <a:rPr lang="en-US" altLang="en-US" sz="2400" b="1" dirty="0"/>
              <a:t> Conference </a:t>
            </a:r>
            <a:br>
              <a:rPr lang="en-US" altLang="en-US" sz="2400" b="1" dirty="0"/>
            </a:br>
            <a:r>
              <a:rPr lang="en-US" altLang="en-US" sz="2400" b="1" dirty="0"/>
              <a:t>(Berlin -1942 ) established the “complete solution of the Jewish question”</a:t>
            </a:r>
            <a:br>
              <a:rPr lang="en-US" altLang="en-US" sz="2400" b="1" dirty="0"/>
            </a:br>
            <a:endParaRPr lang="en-US" altLang="en-US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/>
              <a:t>called for the complete and  mass annihilation and extermination of the Jews as well as other groups </a:t>
            </a:r>
            <a:br>
              <a:rPr lang="en-US" altLang="en-US" sz="2400" b="1" dirty="0"/>
            </a:br>
            <a:endParaRPr lang="en-US" altLang="en-US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/>
              <a:t>Zyklon B gas became the agent in the mass extermination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b="1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b="1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/>
          </a:p>
        </p:txBody>
      </p:sp>
      <p:pic>
        <p:nvPicPr>
          <p:cNvPr id="25604" name="Picture 8" descr="zyklonbpic">
            <a:extLst>
              <a:ext uri="{FF2B5EF4-FFF2-40B4-BE49-F238E27FC236}">
                <a16:creationId xmlns:a16="http://schemas.microsoft.com/office/drawing/2014/main" id="{8D60AD42-BF93-4CC5-9B93-CC021091FBB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295400"/>
            <a:ext cx="5638800" cy="3455988"/>
          </a:xfrm>
          <a:noFill/>
          <a:ln w="381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A1DA7262-6662-45C4-A26F-F355329C70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Gas Chambers &amp; Crematoriums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4B848902-954D-422F-BBF7-8131A1C386EF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6172200" y="838201"/>
            <a:ext cx="4038600" cy="5287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/>
              <a:t>Prisoners were sent to gas chambers disguised as showers</a:t>
            </a:r>
            <a:br>
              <a:rPr lang="en-US" altLang="en-US" sz="2000" b="1" dirty="0"/>
            </a:br>
            <a:endParaRPr lang="en-US" altLang="en-US" sz="20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/>
              <a:t>Zyklon B gas used to gas people in 3 – 15 minutes</a:t>
            </a:r>
            <a:br>
              <a:rPr lang="en-US" altLang="en-US" sz="2000" b="1" dirty="0"/>
            </a:br>
            <a:endParaRPr lang="en-US" altLang="en-US" sz="20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/>
              <a:t>Up to 8000 people were gassed per day at Auschwitz-Birkenau, the largest death camp with 4 operating gas chambers</a:t>
            </a:r>
            <a:br>
              <a:rPr lang="en-US" altLang="en-US" sz="2000" b="1" dirty="0"/>
            </a:br>
            <a:endParaRPr lang="en-US" altLang="en-US" sz="20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/>
              <a:t>Gold fillings from victims teeth were melted down to make gold bards</a:t>
            </a:r>
            <a:br>
              <a:rPr lang="en-US" altLang="en-US" sz="2000" b="1" dirty="0"/>
            </a:br>
            <a:endParaRPr lang="en-US" altLang="en-US" sz="20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/>
              <a:t>Prisoners moved dead bodies to massive crematoriums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dirty="0"/>
          </a:p>
        </p:txBody>
      </p:sp>
      <p:pic>
        <p:nvPicPr>
          <p:cNvPr id="26628" name="Picture 6" descr="holocaustpics 27">
            <a:extLst>
              <a:ext uri="{FF2B5EF4-FFF2-40B4-BE49-F238E27FC236}">
                <a16:creationId xmlns:a16="http://schemas.microsoft.com/office/drawing/2014/main" id="{ABF8CB2F-88B8-4231-A03B-7C532AD33E97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838200"/>
            <a:ext cx="3657600" cy="3352800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7" descr="holocaustpics 28">
            <a:extLst>
              <a:ext uri="{FF2B5EF4-FFF2-40B4-BE49-F238E27FC236}">
                <a16:creationId xmlns:a16="http://schemas.microsoft.com/office/drawing/2014/main" id="{CD963A6F-7B21-4CF9-8AE3-15266929DE2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4406900"/>
            <a:ext cx="3048000" cy="2298700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7" descr="holocaustpics 33">
            <a:extLst>
              <a:ext uri="{FF2B5EF4-FFF2-40B4-BE49-F238E27FC236}">
                <a16:creationId xmlns:a16="http://schemas.microsoft.com/office/drawing/2014/main" id="{02B37D4B-44FC-49F9-A407-C86CAD3CBDA8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52400"/>
            <a:ext cx="8839200" cy="6584950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45411b">
            <a:extLst>
              <a:ext uri="{FF2B5EF4-FFF2-40B4-BE49-F238E27FC236}">
                <a16:creationId xmlns:a16="http://schemas.microsoft.com/office/drawing/2014/main" id="{C5E57EB5-1246-4F4C-B89C-18FEEABF8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3087688" cy="41148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5" descr="nameswoodpic">
            <a:extLst>
              <a:ext uri="{FF2B5EF4-FFF2-40B4-BE49-F238E27FC236}">
                <a16:creationId xmlns:a16="http://schemas.microsoft.com/office/drawing/2014/main" id="{E6484988-60D7-4E84-A28B-36D184604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1"/>
            <a:ext cx="5638800" cy="3967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6" descr="holocaust3">
            <a:extLst>
              <a:ext uri="{FF2B5EF4-FFF2-40B4-BE49-F238E27FC236}">
                <a16:creationId xmlns:a16="http://schemas.microsoft.com/office/drawing/2014/main" id="{75855F2A-4070-4BD7-9059-90B82DAB6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64038"/>
            <a:ext cx="33528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shoespic">
            <a:extLst>
              <a:ext uri="{FF2B5EF4-FFF2-40B4-BE49-F238E27FC236}">
                <a16:creationId xmlns:a16="http://schemas.microsoft.com/office/drawing/2014/main" id="{D1DAC76F-737B-4A67-A457-E63E06BC3528}"/>
              </a:ext>
            </a:extLst>
          </p:cNvPr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52401"/>
            <a:ext cx="8001000" cy="5800725"/>
          </a:xfrm>
          <a:noFill/>
          <a:ln w="381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960" name="Text Box 8">
            <a:extLst>
              <a:ext uri="{FF2B5EF4-FFF2-40B4-BE49-F238E27FC236}">
                <a16:creationId xmlns:a16="http://schemas.microsoft.com/office/drawing/2014/main" id="{AD402062-0FCD-4B39-B0A4-5F3740FBB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81600"/>
            <a:ext cx="87630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defRPr/>
            </a:pPr>
            <a:r>
              <a:rPr lang="en-US" altLang="en-US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Nazis confiscated property of prisoners in storerooms nicknamed “Kanada” because the sheer amount of loot stored there was associated with the riches of Canada</a:t>
            </a:r>
            <a:r>
              <a:rPr lang="en-US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36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>
            <a:extLst>
              <a:ext uri="{FF2B5EF4-FFF2-40B4-BE49-F238E27FC236}">
                <a16:creationId xmlns:a16="http://schemas.microsoft.com/office/drawing/2014/main" id="{3E964D3A-EC9C-4E50-A7C1-09659C33EC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228601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</a:rPr>
              <a:t>             Nearing the End of the War</a:t>
            </a:r>
          </a:p>
        </p:txBody>
      </p:sp>
      <p:sp>
        <p:nvSpPr>
          <p:cNvPr id="208903" name="Rectangle 7">
            <a:extLst>
              <a:ext uri="{FF2B5EF4-FFF2-40B4-BE49-F238E27FC236}">
                <a16:creationId xmlns:a16="http://schemas.microsoft.com/office/drawing/2014/main" id="{A7A52897-9F13-4EFC-A371-05208A708F05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7391400" y="1447800"/>
            <a:ext cx="3048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b="1" dirty="0"/>
              <a:t>By 1945, the Nazis’ began to destroy crematoriums and camps as Allied troops closed in</a:t>
            </a:r>
            <a:br>
              <a:rPr lang="en-US" altLang="en-US" sz="1800" b="1" dirty="0"/>
            </a:br>
            <a:endParaRPr lang="en-US" altLang="en-US" sz="1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b="1" dirty="0">
                <a:solidFill>
                  <a:srgbClr val="FFFF00"/>
                </a:solidFill>
              </a:rPr>
              <a:t>Death Marches (</a:t>
            </a:r>
            <a:r>
              <a:rPr lang="en-US" altLang="en-US" sz="1800" b="1" dirty="0" err="1">
                <a:solidFill>
                  <a:srgbClr val="FFFF00"/>
                </a:solidFill>
              </a:rPr>
              <a:t>Todesmarsche</a:t>
            </a:r>
            <a:r>
              <a:rPr lang="en-US" altLang="en-US" sz="1800" b="1" dirty="0">
                <a:solidFill>
                  <a:srgbClr val="FFFF00"/>
                </a:solidFill>
              </a:rPr>
              <a:t>):  </a:t>
            </a:r>
            <a:r>
              <a:rPr lang="en-US" altLang="en-US" sz="1800" b="1" dirty="0"/>
              <a:t>Between 1944-1945, Nazis ordered marches over long distances.  Approximately 250 000 – 375 000 prisoners perished in Death Marches</a:t>
            </a:r>
            <a:br>
              <a:rPr lang="en-US" altLang="en-US" sz="1800" b="1" dirty="0"/>
            </a:br>
            <a:endParaRPr lang="en-US" altLang="en-US" sz="1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b="1" dirty="0"/>
              <a:t>On January 27, 1945, the Soviet army entered Auschwitz  (largest camp) and liberated more than 7,000 remaining prisoners, who were mostly ill and dying. </a:t>
            </a:r>
            <a:br>
              <a:rPr lang="en-US" altLang="en-US" sz="1800" b="1" dirty="0"/>
            </a:br>
            <a:endParaRPr lang="en-US" altLang="en-US" sz="18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800" b="1" dirty="0"/>
          </a:p>
        </p:txBody>
      </p:sp>
      <p:pic>
        <p:nvPicPr>
          <p:cNvPr id="28676" name="Picture 8" descr="holocaustpics 38">
            <a:extLst>
              <a:ext uri="{FF2B5EF4-FFF2-40B4-BE49-F238E27FC236}">
                <a16:creationId xmlns:a16="http://schemas.microsoft.com/office/drawing/2014/main" id="{E9E28251-2416-4B48-9441-025D56E99CBE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066800"/>
            <a:ext cx="2686050" cy="3581400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9" descr="holocaustpics 37">
            <a:extLst>
              <a:ext uri="{FF2B5EF4-FFF2-40B4-BE49-F238E27FC236}">
                <a16:creationId xmlns:a16="http://schemas.microsoft.com/office/drawing/2014/main" id="{8087C80B-44DF-43F9-B621-F2E2F886B3E3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1" y="1905000"/>
            <a:ext cx="2741613" cy="4038600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7" name="Rectangle 9">
            <a:extLst>
              <a:ext uri="{FF2B5EF4-FFF2-40B4-BE49-F238E27FC236}">
                <a16:creationId xmlns:a16="http://schemas.microsoft.com/office/drawing/2014/main" id="{DBB1ADBF-EBFC-4654-B306-4B993721625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Cold Hard Facts</a:t>
            </a:r>
          </a:p>
        </p:txBody>
      </p:sp>
      <p:sp>
        <p:nvSpPr>
          <p:cNvPr id="119820" name="Rectangle 12">
            <a:extLst>
              <a:ext uri="{FF2B5EF4-FFF2-40B4-BE49-F238E27FC236}">
                <a16:creationId xmlns:a16="http://schemas.microsoft.com/office/drawing/2014/main" id="{EB4B7EB7-5B14-474B-853A-A6A7607BE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Casualties of the Holocaust: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63% of Jewish population in Europe killed</a:t>
            </a:r>
            <a:br>
              <a:rPr lang="en-US" altLang="en-US" sz="2800" dirty="0">
                <a:solidFill>
                  <a:srgbClr val="FFFFFF"/>
                </a:solidFill>
              </a:rPr>
            </a:br>
            <a:endParaRPr lang="en-US" altLang="en-US" sz="28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91% of Jewish population in Poland killed</a:t>
            </a:r>
            <a:br>
              <a:rPr lang="en-US" altLang="en-US" sz="2800" dirty="0">
                <a:solidFill>
                  <a:srgbClr val="FFFFFF"/>
                </a:solidFill>
              </a:rPr>
            </a:br>
            <a:endParaRPr lang="en-US" altLang="en-US" sz="28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9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9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9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/>
      <p:bldP spid="1198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>
            <a:extLst>
              <a:ext uri="{FF2B5EF4-FFF2-40B4-BE49-F238E27FC236}">
                <a16:creationId xmlns:a16="http://schemas.microsoft.com/office/drawing/2014/main" id="{AAA75115-4790-4CE7-A6B6-322C1475EAD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</a:rPr>
              <a:t>6 million Jews</a:t>
            </a:r>
            <a:br>
              <a:rPr lang="en-US" sz="4000">
                <a:ea typeface="+mj-ea"/>
              </a:rPr>
            </a:br>
            <a:r>
              <a:rPr lang="en-US" sz="4000">
                <a:ea typeface="+mj-ea"/>
              </a:rPr>
              <a:t>5 million people </a:t>
            </a:r>
            <a:br>
              <a:rPr lang="en-US" sz="4000">
                <a:ea typeface="+mj-ea"/>
              </a:rPr>
            </a:br>
            <a:r>
              <a:rPr lang="en-US" sz="4000">
                <a:ea typeface="+mj-ea"/>
              </a:rPr>
              <a:t>1933 - 1945</a:t>
            </a:r>
          </a:p>
        </p:txBody>
      </p:sp>
      <p:pic>
        <p:nvPicPr>
          <p:cNvPr id="8195" name="Picture 6" descr="death1">
            <a:extLst>
              <a:ext uri="{FF2B5EF4-FFF2-40B4-BE49-F238E27FC236}">
                <a16:creationId xmlns:a16="http://schemas.microsoft.com/office/drawing/2014/main" id="{3D8435BF-C658-45DF-A80D-ABCBA0F0F40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920876"/>
            <a:ext cx="8763000" cy="4778375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2B79E770-9EDF-4F89-A57B-C96F36A0FAA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410200" y="381000"/>
            <a:ext cx="502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>
                <a:solidFill>
                  <a:schemeClr val="tx1"/>
                </a:solidFill>
              </a:rPr>
              <a:t>They were shot, starved, gassed and burned…</a:t>
            </a:r>
            <a:endParaRPr lang="en-US" altLang="en-US" sz="4000">
              <a:solidFill>
                <a:srgbClr val="FF0000"/>
              </a:solidFill>
            </a:endParaRPr>
          </a:p>
        </p:txBody>
      </p:sp>
      <p:pic>
        <p:nvPicPr>
          <p:cNvPr id="9219" name="Picture 9" descr="holocaustpics 28">
            <a:extLst>
              <a:ext uri="{FF2B5EF4-FFF2-40B4-BE49-F238E27FC236}">
                <a16:creationId xmlns:a16="http://schemas.microsoft.com/office/drawing/2014/main" id="{7E2FCBB7-0278-423E-99B6-26CB650095E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685801"/>
            <a:ext cx="3505200" cy="2644775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12" descr="holocaustpics 39">
            <a:extLst>
              <a:ext uri="{FF2B5EF4-FFF2-40B4-BE49-F238E27FC236}">
                <a16:creationId xmlns:a16="http://schemas.microsoft.com/office/drawing/2014/main" id="{5D616B05-33B0-4CC9-949A-FB12DF5C7E52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209801"/>
            <a:ext cx="5257800" cy="4297363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17" descr="burningpit">
            <a:extLst>
              <a:ext uri="{FF2B5EF4-FFF2-40B4-BE49-F238E27FC236}">
                <a16:creationId xmlns:a16="http://schemas.microsoft.com/office/drawing/2014/main" id="{D886B512-92AB-4055-9A25-25F86BCF8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14800"/>
            <a:ext cx="3352800" cy="24447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>
            <a:extLst>
              <a:ext uri="{FF2B5EF4-FFF2-40B4-BE49-F238E27FC236}">
                <a16:creationId xmlns:a16="http://schemas.microsoft.com/office/drawing/2014/main" id="{BB638B80-99C5-4551-B248-657B906F36A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</a:rPr>
              <a:t>How did the Holocaust Happen?</a:t>
            </a:r>
          </a:p>
        </p:txBody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9B904E07-E2AA-452B-97E5-8B04E9220C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066800"/>
            <a:ext cx="38862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/>
              <a:t>The Power of Words</a:t>
            </a:r>
          </a:p>
          <a:p>
            <a:pPr eaLnBrk="1" hangingPunct="1">
              <a:defRPr/>
            </a:pPr>
            <a:r>
              <a:rPr lang="en-US" altLang="en-US" sz="2800"/>
              <a:t>The Stages of Isolation</a:t>
            </a:r>
          </a:p>
          <a:p>
            <a:pPr eaLnBrk="1" hangingPunct="1">
              <a:defRPr/>
            </a:pPr>
            <a:r>
              <a:rPr lang="en-US" altLang="en-US" sz="2800"/>
              <a:t>The Bystander versus</a:t>
            </a:r>
            <a:br>
              <a:rPr lang="en-US" altLang="en-US" sz="2800"/>
            </a:br>
            <a:r>
              <a:rPr lang="en-US" altLang="en-US" sz="2800"/>
              <a:t>the Collaborator</a:t>
            </a:r>
          </a:p>
          <a:p>
            <a:pPr eaLnBrk="1" hangingPunct="1">
              <a:defRPr/>
            </a:pPr>
            <a:r>
              <a:rPr lang="en-US" altLang="en-US" sz="2800"/>
              <a:t>Anti-Semitism</a:t>
            </a:r>
          </a:p>
          <a:p>
            <a:pPr eaLnBrk="1" hangingPunct="1">
              <a:defRPr/>
            </a:pPr>
            <a:endParaRPr lang="en-US" altLang="en-US" sz="2800"/>
          </a:p>
        </p:txBody>
      </p:sp>
      <p:pic>
        <p:nvPicPr>
          <p:cNvPr id="10244" name="Picture 12" descr="bir-womens-gate-koscielniak">
            <a:extLst>
              <a:ext uri="{FF2B5EF4-FFF2-40B4-BE49-F238E27FC236}">
                <a16:creationId xmlns:a16="http://schemas.microsoft.com/office/drawing/2014/main" id="{1CF66CAC-48C2-4B91-80A1-981FD4C7642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143000"/>
            <a:ext cx="5334000" cy="4364038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13" descr="death2">
            <a:extLst>
              <a:ext uri="{FF2B5EF4-FFF2-40B4-BE49-F238E27FC236}">
                <a16:creationId xmlns:a16="http://schemas.microsoft.com/office/drawing/2014/main" id="{45EF8A0A-1A84-4876-8C0A-027089984F26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4191001"/>
            <a:ext cx="3429000" cy="2214563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  <p:bldP spid="15258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5" name="Rectangle 9">
            <a:extLst>
              <a:ext uri="{FF2B5EF4-FFF2-40B4-BE49-F238E27FC236}">
                <a16:creationId xmlns:a16="http://schemas.microsoft.com/office/drawing/2014/main" id="{4691DF33-E6CD-4D21-B8F4-E20FC57251F8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The Power of Words…</a:t>
            </a:r>
          </a:p>
        </p:txBody>
      </p:sp>
      <p:sp>
        <p:nvSpPr>
          <p:cNvPr id="96266" name="Rectangle 10">
            <a:extLst>
              <a:ext uri="{FF2B5EF4-FFF2-40B4-BE49-F238E27FC236}">
                <a16:creationId xmlns:a16="http://schemas.microsoft.com/office/drawing/2014/main" id="{87492800-4FC2-4FEB-986C-60D817012AE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0"/>
            <a:ext cx="8229600" cy="2185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“The great masses of the people will more easily fall victims to a big lie than a small one”</a:t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“How fortunate for leaders that men do not think”</a:t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The victor will never be asked if he told the truth”</a:t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The personification of the devil as the symbol of all evil assumes the living shape of the Jew”</a:t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What do all these quotes have in common?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Rectangle 12">
            <a:extLst>
              <a:ext uri="{FF2B5EF4-FFF2-40B4-BE49-F238E27FC236}">
                <a16:creationId xmlns:a16="http://schemas.microsoft.com/office/drawing/2014/main" id="{17CEC688-7DED-4799-933F-A6818E4F64D6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All Quotes of Adolf Hitler…</a:t>
            </a:r>
          </a:p>
        </p:txBody>
      </p:sp>
      <p:pic>
        <p:nvPicPr>
          <p:cNvPr id="12291" name="Picture 5" descr="hitler1">
            <a:extLst>
              <a:ext uri="{FF2B5EF4-FFF2-40B4-BE49-F238E27FC236}">
                <a16:creationId xmlns:a16="http://schemas.microsoft.com/office/drawing/2014/main" id="{72262674-85A8-4948-A45E-EDA65DC9FB97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4495801"/>
            <a:ext cx="2667000" cy="2200275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3" descr="hitler4">
            <a:extLst>
              <a:ext uri="{FF2B5EF4-FFF2-40B4-BE49-F238E27FC236}">
                <a16:creationId xmlns:a16="http://schemas.microsoft.com/office/drawing/2014/main" id="{132E8A85-739F-4772-BDC1-59BA5E932C8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4400" y="1752601"/>
            <a:ext cx="1981200" cy="1846263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5" descr="hitler5">
            <a:extLst>
              <a:ext uri="{FF2B5EF4-FFF2-40B4-BE49-F238E27FC236}">
                <a16:creationId xmlns:a16="http://schemas.microsoft.com/office/drawing/2014/main" id="{52940301-E21E-43AD-B64B-A8EA90A7167C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447800"/>
            <a:ext cx="1487488" cy="2209800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itler2">
            <a:extLst>
              <a:ext uri="{FF2B5EF4-FFF2-40B4-BE49-F238E27FC236}">
                <a16:creationId xmlns:a16="http://schemas.microsoft.com/office/drawing/2014/main" id="{12AA5BAA-7866-40DA-BDAE-BF7578331908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1" y="4495800"/>
            <a:ext cx="2017713" cy="2133600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17" descr="hitler3">
            <a:extLst>
              <a:ext uri="{FF2B5EF4-FFF2-40B4-BE49-F238E27FC236}">
                <a16:creationId xmlns:a16="http://schemas.microsoft.com/office/drawing/2014/main" id="{DAC3F8AC-0212-4D6E-A0FE-DDFC229FDD42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8200" y="4038600"/>
            <a:ext cx="1993900" cy="2514600"/>
          </a:xfr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19" descr="hitler6">
            <a:extLst>
              <a:ext uri="{FF2B5EF4-FFF2-40B4-BE49-F238E27FC236}">
                <a16:creationId xmlns:a16="http://schemas.microsoft.com/office/drawing/2014/main" id="{06C18579-7EB3-40CB-8A46-2021499C0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1"/>
            <a:ext cx="4343400" cy="30067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>
            <a:extLst>
              <a:ext uri="{FF2B5EF4-FFF2-40B4-BE49-F238E27FC236}">
                <a16:creationId xmlns:a16="http://schemas.microsoft.com/office/drawing/2014/main" id="{DC50D940-1F6B-427A-A445-3A3B00EC9F9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</a:rPr>
              <a:t>European Jewish Population in 1933 was </a:t>
            </a:r>
            <a:r>
              <a:rPr lang="en-US" sz="4000">
                <a:solidFill>
                  <a:schemeClr val="hlink"/>
                </a:solidFill>
                <a:ea typeface="+mj-ea"/>
              </a:rPr>
              <a:t>9,508,340</a:t>
            </a:r>
          </a:p>
        </p:txBody>
      </p:sp>
      <p:pic>
        <p:nvPicPr>
          <p:cNvPr id="13315" name="Content Placeholder 2">
            <a:extLst>
              <a:ext uri="{FF2B5EF4-FFF2-40B4-BE49-F238E27FC236}">
                <a16:creationId xmlns:a16="http://schemas.microsoft.com/office/drawing/2014/main" id="{D145E6CA-28D6-4BA4-97E6-EE1A5FE6E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981200"/>
            <a:ext cx="6286500" cy="41275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434</Words>
  <Application>Microsoft Office PowerPoint</Application>
  <PresentationFormat>Widescreen</PresentationFormat>
  <Paragraphs>99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Garamond</vt:lpstr>
      <vt:lpstr>Wingdings</vt:lpstr>
      <vt:lpstr>Stream</vt:lpstr>
      <vt:lpstr>Microsoft Graph Chart</vt:lpstr>
      <vt:lpstr>The Holocaust</vt:lpstr>
      <vt:lpstr>Defining the Holocaust</vt:lpstr>
      <vt:lpstr>Cold Hard Facts</vt:lpstr>
      <vt:lpstr>6 million Jews 5 million people  1933 - 1945</vt:lpstr>
      <vt:lpstr>They were shot, starved, gassed and burned…</vt:lpstr>
      <vt:lpstr>How did the Holocaust Happen?</vt:lpstr>
      <vt:lpstr>The Power of Words…</vt:lpstr>
      <vt:lpstr>All Quotes of Adolf Hitler…</vt:lpstr>
      <vt:lpstr>European Jewish Population in 1933 was 9,508,340</vt:lpstr>
      <vt:lpstr>Estimated Jewish Survivors of Holocaust:  3,546,211</vt:lpstr>
      <vt:lpstr>The Stages of Isolation</vt:lpstr>
      <vt:lpstr>Stage 1:  Stripping of Rights</vt:lpstr>
      <vt:lpstr>Kristallnacht</vt:lpstr>
      <vt:lpstr>Stage 2:  Segregation </vt:lpstr>
      <vt:lpstr> Nazi  ghettos were a preliminary step in the annihilation of the Jews, as the ghettos became transition areas, used as collection points for deportation to concentration  &amp; death camps </vt:lpstr>
      <vt:lpstr>Stage 3:  Concentration Camps</vt:lpstr>
      <vt:lpstr>PowerPoint Presentation</vt:lpstr>
      <vt:lpstr>Life in the Camps</vt:lpstr>
      <vt:lpstr>PowerPoint Presentation</vt:lpstr>
      <vt:lpstr>Stage 4:  Extermination</vt:lpstr>
      <vt:lpstr> “FINAL SOLUTION”</vt:lpstr>
      <vt:lpstr>Gas Chambers &amp; Crematoriums</vt:lpstr>
      <vt:lpstr>PowerPoint Presentation</vt:lpstr>
      <vt:lpstr>PowerPoint Presentation</vt:lpstr>
      <vt:lpstr>PowerPoint Presentation</vt:lpstr>
      <vt:lpstr>             Nearing the End of the War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Holocaust</dc:title>
  <dc:creator>Matthew Liedberg</dc:creator>
  <cp:lastModifiedBy>Matthew Liedberg</cp:lastModifiedBy>
  <cp:revision>2</cp:revision>
  <dcterms:created xsi:type="dcterms:W3CDTF">2020-04-29T16:11:52Z</dcterms:created>
  <dcterms:modified xsi:type="dcterms:W3CDTF">2020-04-29T16:57:38Z</dcterms:modified>
</cp:coreProperties>
</file>