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74" r:id="rId2"/>
    <p:sldId id="263" r:id="rId3"/>
    <p:sldId id="280" r:id="rId4"/>
    <p:sldId id="264" r:id="rId5"/>
    <p:sldId id="281" r:id="rId6"/>
    <p:sldId id="277" r:id="rId7"/>
    <p:sldId id="266" r:id="rId8"/>
    <p:sldId id="267" r:id="rId9"/>
    <p:sldId id="268" r:id="rId10"/>
    <p:sldId id="271" r:id="rId11"/>
    <p:sldId id="283" r:id="rId12"/>
    <p:sldId id="269"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4611" autoAdjust="0"/>
    <p:restoredTop sz="85887" autoAdjust="0"/>
  </p:normalViewPr>
  <p:slideViewPr>
    <p:cSldViewPr>
      <p:cViewPr varScale="1">
        <p:scale>
          <a:sx n="57" d="100"/>
          <a:sy n="57" d="100"/>
        </p:scale>
        <p:origin x="193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80379-8CC1-4DB3-A0A8-23A9CBD58EBE}" type="datetimeFigureOut">
              <a:rPr lang="en-US" smtClean="0"/>
              <a:t>11/11/2019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D6426-2B66-4802-A701-55787861C8D0}" type="slidenum">
              <a:rPr lang="en-US" smtClean="0"/>
              <a:t>‹#›</a:t>
            </a:fld>
            <a:endParaRPr lang="en-US"/>
          </a:p>
        </p:txBody>
      </p:sp>
    </p:spTree>
    <p:extLst>
      <p:ext uri="{BB962C8B-B14F-4D97-AF65-F5344CB8AC3E}">
        <p14:creationId xmlns:p14="http://schemas.microsoft.com/office/powerpoint/2010/main" val="30695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peasant women really had more freedom.  It was not an easy life because they had to work the fields and complete all the domestic tasks, but they were somewhat independent.  However, non-peasant women were restricted in their rights by a society run by men.  Women were required to “know their place” in society.  And that place was determined by men.</a:t>
            </a:r>
          </a:p>
        </p:txBody>
      </p:sp>
      <p:sp>
        <p:nvSpPr>
          <p:cNvPr id="4" name="Slide Number Placeholder 3"/>
          <p:cNvSpPr>
            <a:spLocks noGrp="1"/>
          </p:cNvSpPr>
          <p:nvPr>
            <p:ph type="sldNum" sz="quarter" idx="5"/>
          </p:nvPr>
        </p:nvSpPr>
        <p:spPr/>
        <p:txBody>
          <a:bodyPr/>
          <a:lstStyle/>
          <a:p>
            <a:fld id="{8A9D6426-2B66-4802-A701-55787861C8D0}" type="slidenum">
              <a:rPr lang="en-US" smtClean="0"/>
              <a:t>9</a:t>
            </a:fld>
            <a:endParaRPr lang="en-US"/>
          </a:p>
        </p:txBody>
      </p:sp>
    </p:spTree>
    <p:extLst>
      <p:ext uri="{BB962C8B-B14F-4D97-AF65-F5344CB8AC3E}">
        <p14:creationId xmlns:p14="http://schemas.microsoft.com/office/powerpoint/2010/main" val="59800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1EF42895-929F-4A97-8B48-81118D64A711}" type="datetimeFigureOut">
              <a:rPr lang="en-US" smtClean="0"/>
              <a:pPr/>
              <a:t>11/11/2019</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4152560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155812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28559900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118280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E4D6A-34E3-493C-ACE2-9FE3BD518464}"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3223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171422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204166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68947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34513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1879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42895-929F-4A97-8B48-81118D64A711}" type="datetimeFigureOut">
              <a:rPr lang="en-US" smtClean="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92738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EF42895-929F-4A97-8B48-81118D64A711}" type="datetimeFigureOut">
              <a:rPr lang="en-US" smtClean="0"/>
              <a:pPr/>
              <a:t>11/11/2019</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615E4D6A-34E3-493C-ACE2-9FE3BD518464}" type="slidenum">
              <a:rPr lang="en-US" smtClean="0"/>
              <a:pPr/>
              <a:t>‹#›</a:t>
            </a:fld>
            <a:endParaRPr lang="en-US" dirty="0"/>
          </a:p>
        </p:txBody>
      </p:sp>
    </p:spTree>
    <p:extLst>
      <p:ext uri="{BB962C8B-B14F-4D97-AF65-F5344CB8AC3E}">
        <p14:creationId xmlns:p14="http://schemas.microsoft.com/office/powerpoint/2010/main" val="26033789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Middle Ages</a:t>
            </a:r>
          </a:p>
        </p:txBody>
      </p:sp>
      <p:sp>
        <p:nvSpPr>
          <p:cNvPr id="5" name="Subtitle 4"/>
          <p:cNvSpPr>
            <a:spLocks noGrp="1"/>
          </p:cNvSpPr>
          <p:nvPr>
            <p:ph type="subTitle" idx="1"/>
          </p:nvPr>
        </p:nvSpPr>
        <p:spPr/>
        <p:txBody>
          <a:bodyPr/>
          <a:lstStyle/>
          <a:p>
            <a:r>
              <a:rPr lang="en-US" dirty="0"/>
              <a:t>Feudalism and Manorialism</a:t>
            </a:r>
          </a:p>
        </p:txBody>
      </p:sp>
    </p:spTree>
    <p:extLst>
      <p:ext uri="{BB962C8B-B14F-4D97-AF65-F5344CB8AC3E}">
        <p14:creationId xmlns:p14="http://schemas.microsoft.com/office/powerpoint/2010/main" val="96069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6404" y="365760"/>
            <a:ext cx="7269480" cy="853440"/>
          </a:xfrm>
        </p:spPr>
        <p:txBody>
          <a:bodyPr/>
          <a:lstStyle/>
          <a:p>
            <a:r>
              <a:rPr lang="en-US" dirty="0"/>
              <a:t>Castles and Defense</a:t>
            </a:r>
          </a:p>
        </p:txBody>
      </p:sp>
      <p:sp>
        <p:nvSpPr>
          <p:cNvPr id="2" name="Content Placeholder 1"/>
          <p:cNvSpPr>
            <a:spLocks noGrp="1"/>
          </p:cNvSpPr>
          <p:nvPr>
            <p:ph sz="half" idx="1"/>
          </p:nvPr>
        </p:nvSpPr>
        <p:spPr/>
        <p:txBody>
          <a:bodyPr>
            <a:normAutofit/>
          </a:bodyPr>
          <a:lstStyle/>
          <a:p>
            <a:r>
              <a:rPr lang="en-US" sz="2400" dirty="0"/>
              <a:t>Fortified homes</a:t>
            </a:r>
          </a:p>
          <a:p>
            <a:r>
              <a:rPr lang="en-US" sz="2400" dirty="0"/>
              <a:t>Refuge in warfare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499" y="1066800"/>
            <a:ext cx="4074733"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481965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20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152400" y="152400"/>
            <a:ext cx="8686800" cy="6398692"/>
          </a:xfrm>
          <a:prstGeom prst="rect">
            <a:avLst/>
          </a:prstGeom>
        </p:spPr>
      </p:pic>
    </p:spTree>
    <p:extLst>
      <p:ext uri="{BB962C8B-B14F-4D97-AF65-F5344CB8AC3E}">
        <p14:creationId xmlns:p14="http://schemas.microsoft.com/office/powerpoint/2010/main" val="81269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003"/>
            <a:ext cx="7269480" cy="1325562"/>
          </a:xfrm>
        </p:spPr>
        <p:txBody>
          <a:bodyPr/>
          <a:lstStyle/>
          <a:p>
            <a:r>
              <a:rPr lang="en-US" dirty="0"/>
              <a:t>Religion	</a:t>
            </a:r>
          </a:p>
        </p:txBody>
      </p:sp>
      <p:sp>
        <p:nvSpPr>
          <p:cNvPr id="3" name="Content Placeholder 2"/>
          <p:cNvSpPr>
            <a:spLocks noGrp="1"/>
          </p:cNvSpPr>
          <p:nvPr>
            <p:ph sz="half" idx="1"/>
          </p:nvPr>
        </p:nvSpPr>
        <p:spPr>
          <a:xfrm>
            <a:off x="304800" y="1828801"/>
            <a:ext cx="4648200" cy="4351337"/>
          </a:xfrm>
        </p:spPr>
        <p:txBody>
          <a:bodyPr>
            <a:noAutofit/>
          </a:bodyPr>
          <a:lstStyle/>
          <a:p>
            <a:r>
              <a:rPr lang="en-US" sz="2400" dirty="0"/>
              <a:t>Central to life</a:t>
            </a:r>
          </a:p>
          <a:p>
            <a:pPr lvl="1"/>
            <a:r>
              <a:rPr lang="en-US" sz="2400" dirty="0"/>
              <a:t>Organizing body in Europe</a:t>
            </a:r>
          </a:p>
          <a:p>
            <a:pPr lvl="1"/>
            <a:r>
              <a:rPr lang="en-US" sz="2400" dirty="0"/>
              <a:t>Monasteries minister to growing rural populations</a:t>
            </a:r>
          </a:p>
          <a:p>
            <a:r>
              <a:rPr lang="en-US" sz="2400" dirty="0"/>
              <a:t>Local priest</a:t>
            </a:r>
          </a:p>
          <a:p>
            <a:r>
              <a:rPr lang="en-US" sz="2400" dirty="0"/>
              <a:t>Sacraments=salvation</a:t>
            </a:r>
          </a:p>
          <a:p>
            <a:r>
              <a:rPr lang="en-US" sz="2400" dirty="0"/>
              <a:t>Religious holidays=time off work for peasants</a:t>
            </a:r>
          </a:p>
          <a:p>
            <a:pPr marL="0" indent="0">
              <a:buNone/>
            </a:pP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72465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1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05840"/>
          </a:xfrm>
        </p:spPr>
        <p:txBody>
          <a:bodyPr/>
          <a:lstStyle/>
          <a:p>
            <a:r>
              <a:rPr lang="en-US" dirty="0"/>
              <a:t>Church Power</a:t>
            </a:r>
          </a:p>
        </p:txBody>
      </p:sp>
      <p:sp>
        <p:nvSpPr>
          <p:cNvPr id="3" name="Content Placeholder 2"/>
          <p:cNvSpPr>
            <a:spLocks noGrp="1"/>
          </p:cNvSpPr>
          <p:nvPr>
            <p:ph sz="half" idx="1"/>
          </p:nvPr>
        </p:nvSpPr>
        <p:spPr>
          <a:xfrm>
            <a:off x="274319" y="1752600"/>
            <a:ext cx="5212081" cy="4351337"/>
          </a:xfrm>
        </p:spPr>
        <p:txBody>
          <a:bodyPr>
            <a:noAutofit/>
          </a:bodyPr>
          <a:lstStyle/>
          <a:p>
            <a:r>
              <a:rPr lang="en-US" sz="2800" dirty="0"/>
              <a:t>Life=short and brutal</a:t>
            </a:r>
          </a:p>
          <a:p>
            <a:r>
              <a:rPr lang="en-US" sz="2800" dirty="0"/>
              <a:t>Church=salvation</a:t>
            </a:r>
          </a:p>
          <a:p>
            <a:r>
              <a:rPr lang="en-US" sz="2800" dirty="0"/>
              <a:t>Salvation=hope</a:t>
            </a:r>
          </a:p>
          <a:p>
            <a:r>
              <a:rPr lang="en-US" sz="2800" dirty="0"/>
              <a:t>Hope=willingness  to follow</a:t>
            </a:r>
          </a:p>
          <a:p>
            <a:r>
              <a:rPr lang="en-US" sz="2800" dirty="0"/>
              <a:t>Follow=tithe</a:t>
            </a:r>
          </a:p>
          <a:p>
            <a:r>
              <a:rPr lang="en-US" sz="2800" dirty="0"/>
              <a:t>Tithe=Wealth</a:t>
            </a:r>
          </a:p>
          <a:p>
            <a:endParaRPr lang="en-US" sz="2800" dirty="0"/>
          </a:p>
          <a:p>
            <a:pPr marL="0" indent="0">
              <a:buNone/>
            </a:pPr>
            <a:r>
              <a:rPr lang="en-US" sz="2800" dirty="0"/>
              <a:t>CHURCH=POWER</a:t>
            </a:r>
          </a:p>
        </p:txBody>
      </p:sp>
      <p:pic>
        <p:nvPicPr>
          <p:cNvPr id="5" name="Picture 2" descr="Chartres Cathedral — rose window by Dimitry 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5000" y="833703"/>
            <a:ext cx="3200400" cy="371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50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6404" y="365760"/>
            <a:ext cx="7269480" cy="853440"/>
          </a:xfrm>
        </p:spPr>
        <p:txBody>
          <a:bodyPr/>
          <a:lstStyle/>
          <a:p>
            <a:r>
              <a:rPr lang="en-US" dirty="0"/>
              <a:t>Feudalism- POLITICAL</a:t>
            </a:r>
          </a:p>
        </p:txBody>
      </p:sp>
      <p:sp>
        <p:nvSpPr>
          <p:cNvPr id="2" name="Content Placeholder 1"/>
          <p:cNvSpPr>
            <a:spLocks noGrp="1"/>
          </p:cNvSpPr>
          <p:nvPr>
            <p:ph idx="1"/>
          </p:nvPr>
        </p:nvSpPr>
        <p:spPr>
          <a:xfrm>
            <a:off x="304800" y="1828801"/>
            <a:ext cx="8382000" cy="4351337"/>
          </a:xfrm>
        </p:spPr>
        <p:txBody>
          <a:bodyPr>
            <a:noAutofit/>
          </a:bodyPr>
          <a:lstStyle/>
          <a:p>
            <a:r>
              <a:rPr lang="en-US" sz="3200" dirty="0"/>
              <a:t>Feudalism loosely organized system of rule in which powerful local lords provided land (fief) in exchange for service and loyalty (fealty)</a:t>
            </a:r>
          </a:p>
          <a:p>
            <a:r>
              <a:rPr lang="en-US" sz="3200" dirty="0"/>
              <a:t>Fealty Pledge:  Ceremony used to establish “contract” of political feudalism. </a:t>
            </a:r>
          </a:p>
          <a:p>
            <a:pPr lvl="1"/>
            <a:r>
              <a:rPr lang="en-US" sz="3200" dirty="0"/>
              <a:t>Complex system due to multiple loyalties (liege [superior] lord)</a:t>
            </a:r>
          </a:p>
          <a:p>
            <a:endParaRPr lang="en-US" sz="3200" dirty="0"/>
          </a:p>
        </p:txBody>
      </p:sp>
    </p:spTree>
    <p:extLst>
      <p:ext uri="{BB962C8B-B14F-4D97-AF65-F5344CB8AC3E}">
        <p14:creationId xmlns:p14="http://schemas.microsoft.com/office/powerpoint/2010/main" val="16921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760"/>
            <a:ext cx="8305800" cy="1325562"/>
          </a:xfrm>
        </p:spPr>
        <p:txBody>
          <a:bodyPr/>
          <a:lstStyle/>
          <a:p>
            <a:r>
              <a:rPr lang="en-US" dirty="0"/>
              <a:t>Remember from your Vocab. Cards-</a:t>
            </a:r>
          </a:p>
        </p:txBody>
      </p:sp>
      <p:sp>
        <p:nvSpPr>
          <p:cNvPr id="3" name="Content Placeholder 2"/>
          <p:cNvSpPr>
            <a:spLocks noGrp="1"/>
          </p:cNvSpPr>
          <p:nvPr>
            <p:ph idx="1"/>
          </p:nvPr>
        </p:nvSpPr>
        <p:spPr>
          <a:xfrm>
            <a:off x="946404" y="1828801"/>
            <a:ext cx="7435596" cy="4351337"/>
          </a:xfrm>
        </p:spPr>
        <p:txBody>
          <a:bodyPr>
            <a:normAutofit/>
          </a:bodyPr>
          <a:lstStyle/>
          <a:p>
            <a:r>
              <a:rPr lang="en-US" sz="3200" dirty="0"/>
              <a:t>Lord: landowner</a:t>
            </a:r>
          </a:p>
          <a:p>
            <a:r>
              <a:rPr lang="en-US" sz="3200" dirty="0"/>
              <a:t>Fief:  land granted</a:t>
            </a:r>
          </a:p>
          <a:p>
            <a:r>
              <a:rPr lang="en-US" sz="3200" dirty="0"/>
              <a:t>Vassal: person receiving the land</a:t>
            </a:r>
          </a:p>
        </p:txBody>
      </p:sp>
    </p:spTree>
    <p:extLst>
      <p:ext uri="{BB962C8B-B14F-4D97-AF65-F5344CB8AC3E}">
        <p14:creationId xmlns:p14="http://schemas.microsoft.com/office/powerpoint/2010/main" val="421749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Feudal Social Structure in Europe</a:t>
            </a:r>
          </a:p>
        </p:txBody>
      </p:sp>
      <p:pic>
        <p:nvPicPr>
          <p:cNvPr id="4" name="Content Placeholder 3"/>
          <p:cNvPicPr>
            <a:picLocks noGrp="1" noChangeAspect="1"/>
          </p:cNvPicPr>
          <p:nvPr>
            <p:ph idx="1"/>
          </p:nvPr>
        </p:nvPicPr>
        <p:blipFill>
          <a:blip r:embed="rId2"/>
          <a:stretch>
            <a:fillRect/>
          </a:stretch>
        </p:blipFill>
        <p:spPr>
          <a:xfrm>
            <a:off x="522065" y="1600200"/>
            <a:ext cx="7693819" cy="3352800"/>
          </a:xfrm>
          <a:prstGeom prst="rect">
            <a:avLst/>
          </a:prstGeom>
        </p:spPr>
      </p:pic>
      <p:sp>
        <p:nvSpPr>
          <p:cNvPr id="5" name="Rectangle 4"/>
          <p:cNvSpPr/>
          <p:nvPr/>
        </p:nvSpPr>
        <p:spPr>
          <a:xfrm>
            <a:off x="381000" y="5334000"/>
            <a:ext cx="7620000" cy="1200329"/>
          </a:xfrm>
          <a:prstGeom prst="rect">
            <a:avLst/>
          </a:prstGeom>
        </p:spPr>
        <p:txBody>
          <a:bodyPr wrap="square">
            <a:spAutoFit/>
          </a:bodyPr>
          <a:lstStyle/>
          <a:p>
            <a:pPr>
              <a:spcBef>
                <a:spcPct val="50000"/>
              </a:spcBef>
            </a:pPr>
            <a:r>
              <a:rPr lang="en-US" altLang="en-US" sz="2400" b="1" dirty="0">
                <a:solidFill>
                  <a:srgbClr val="000000"/>
                </a:solidFill>
                <a:latin typeface="Geneva" charset="0"/>
              </a:rPr>
              <a:t>A political and social system based on the exchange of loyalty, land, protection, and military service.</a:t>
            </a:r>
          </a:p>
        </p:txBody>
      </p:sp>
    </p:spTree>
    <p:extLst>
      <p:ext uri="{BB962C8B-B14F-4D97-AF65-F5344CB8AC3E}">
        <p14:creationId xmlns:p14="http://schemas.microsoft.com/office/powerpoint/2010/main" val="145843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04800" y="365760"/>
            <a:ext cx="8292816" cy="5824537"/>
          </a:xfrm>
          <a:prstGeom prst="rect">
            <a:avLst/>
          </a:prstGeom>
        </p:spPr>
      </p:pic>
    </p:spTree>
    <p:extLst>
      <p:ext uri="{BB962C8B-B14F-4D97-AF65-F5344CB8AC3E}">
        <p14:creationId xmlns:p14="http://schemas.microsoft.com/office/powerpoint/2010/main" val="179129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6404" y="365760"/>
            <a:ext cx="7269480" cy="929640"/>
          </a:xfrm>
        </p:spPr>
        <p:txBody>
          <a:bodyPr/>
          <a:lstStyle/>
          <a:p>
            <a:r>
              <a:rPr lang="en-US" dirty="0"/>
              <a:t>Manorialism-ECONOMIC</a:t>
            </a:r>
          </a:p>
        </p:txBody>
      </p:sp>
      <p:pic>
        <p:nvPicPr>
          <p:cNvPr id="5" name="Picture 4"/>
          <p:cNvPicPr>
            <a:picLocks noChangeAspect="1"/>
          </p:cNvPicPr>
          <p:nvPr/>
        </p:nvPicPr>
        <p:blipFill>
          <a:blip r:embed="rId2"/>
          <a:stretch>
            <a:fillRect/>
          </a:stretch>
        </p:blipFill>
        <p:spPr>
          <a:xfrm>
            <a:off x="304800" y="1447800"/>
            <a:ext cx="8534400" cy="5181600"/>
          </a:xfrm>
          <a:prstGeom prst="rect">
            <a:avLst/>
          </a:prstGeom>
        </p:spPr>
      </p:pic>
    </p:spTree>
    <p:extLst>
      <p:ext uri="{BB962C8B-B14F-4D97-AF65-F5344CB8AC3E}">
        <p14:creationId xmlns:p14="http://schemas.microsoft.com/office/powerpoint/2010/main" val="306610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46404" y="365760"/>
            <a:ext cx="7269480" cy="757504"/>
          </a:xfrm>
        </p:spPr>
        <p:txBody>
          <a:bodyPr/>
          <a:lstStyle/>
          <a:p>
            <a:r>
              <a:rPr lang="en-US" dirty="0"/>
              <a:t>Serfs and Peasants</a:t>
            </a:r>
          </a:p>
        </p:txBody>
      </p:sp>
      <p:pic>
        <p:nvPicPr>
          <p:cNvPr id="4" name="Picture 5" descr="20040601-ser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380717" y="1435754"/>
            <a:ext cx="2476500" cy="2133600"/>
          </a:xfrm>
          <a:noFill/>
        </p:spPr>
      </p:pic>
      <p:sp>
        <p:nvSpPr>
          <p:cNvPr id="8" name="Content Placeholder 7"/>
          <p:cNvSpPr>
            <a:spLocks noGrp="1"/>
          </p:cNvSpPr>
          <p:nvPr>
            <p:ph sz="half" idx="2"/>
          </p:nvPr>
        </p:nvSpPr>
        <p:spPr>
          <a:xfrm>
            <a:off x="4969739" y="1361608"/>
            <a:ext cx="3360420" cy="4808538"/>
          </a:xfrm>
        </p:spPr>
        <p:txBody>
          <a:bodyPr/>
          <a:lstStyle/>
          <a:p>
            <a:pPr marL="0" indent="0">
              <a:buNone/>
            </a:pPr>
            <a:r>
              <a:rPr lang="en-US" sz="2400" dirty="0"/>
              <a:t>Person who may have owned a small plot of land or worked as tenant farmer</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91093"/>
            <a:ext cx="2103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4800" y="3765877"/>
            <a:ext cx="2667000" cy="1015663"/>
          </a:xfrm>
          <a:prstGeom prst="rect">
            <a:avLst/>
          </a:prstGeom>
          <a:noFill/>
        </p:spPr>
        <p:txBody>
          <a:bodyPr wrap="square" rtlCol="0">
            <a:spAutoFit/>
          </a:bodyPr>
          <a:lstStyle/>
          <a:p>
            <a:r>
              <a:rPr lang="en-US" sz="2000" dirty="0"/>
              <a:t>Peasants legally bound to live on a lord’s estate</a:t>
            </a:r>
          </a:p>
        </p:txBody>
      </p:sp>
      <p:sp>
        <p:nvSpPr>
          <p:cNvPr id="10" name="TextBox 9"/>
          <p:cNvSpPr txBox="1"/>
          <p:nvPr/>
        </p:nvSpPr>
        <p:spPr>
          <a:xfrm>
            <a:off x="1858348" y="4978063"/>
            <a:ext cx="2590800" cy="1754326"/>
          </a:xfrm>
          <a:prstGeom prst="rect">
            <a:avLst/>
          </a:prstGeom>
          <a:noFill/>
        </p:spPr>
        <p:txBody>
          <a:bodyPr wrap="square" rtlCol="0">
            <a:spAutoFit/>
          </a:bodyPr>
          <a:lstStyle/>
          <a:p>
            <a:r>
              <a:rPr lang="en-US" dirty="0"/>
              <a:t>Harsh life</a:t>
            </a:r>
          </a:p>
          <a:p>
            <a:r>
              <a:rPr lang="en-US" dirty="0"/>
              <a:t>Disease</a:t>
            </a:r>
          </a:p>
          <a:p>
            <a:r>
              <a:rPr lang="en-US" dirty="0"/>
              <a:t>35 years</a:t>
            </a:r>
          </a:p>
          <a:p>
            <a:r>
              <a:rPr lang="en-US" dirty="0"/>
              <a:t>Married by 12 (girls)</a:t>
            </a:r>
          </a:p>
          <a:p>
            <a:r>
              <a:rPr lang="en-US" dirty="0"/>
              <a:t>No meat</a:t>
            </a:r>
          </a:p>
          <a:p>
            <a:r>
              <a:rPr lang="en-US" dirty="0"/>
              <a:t>Yearly baths</a:t>
            </a:r>
          </a:p>
        </p:txBody>
      </p:sp>
      <p:sp>
        <p:nvSpPr>
          <p:cNvPr id="2" name="Explosion 2 1"/>
          <p:cNvSpPr/>
          <p:nvPr/>
        </p:nvSpPr>
        <p:spPr>
          <a:xfrm>
            <a:off x="3117512" y="2743200"/>
            <a:ext cx="2826088" cy="2590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TAXES!!!</a:t>
            </a:r>
          </a:p>
        </p:txBody>
      </p:sp>
    </p:spTree>
    <p:extLst>
      <p:ext uri="{BB962C8B-B14F-4D97-AF65-F5344CB8AC3E}">
        <p14:creationId xmlns:p14="http://schemas.microsoft.com/office/powerpoint/2010/main" val="25973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 calcmode="lin" valueType="num">
                                      <p:cBhvr additive="base">
                                        <p:cTn id="3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142784"/>
            <a:ext cx="2881884" cy="805085"/>
          </a:xfrm>
        </p:spPr>
        <p:txBody>
          <a:bodyPr/>
          <a:lstStyle/>
          <a:p>
            <a:pPr algn="r"/>
            <a:r>
              <a:rPr lang="en-US" dirty="0"/>
              <a:t>The Knight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0542" y="54364"/>
            <a:ext cx="2803658" cy="2634472"/>
          </a:xfrm>
        </p:spPr>
      </p:pic>
      <p:sp>
        <p:nvSpPr>
          <p:cNvPr id="6" name="Content Placeholder 5"/>
          <p:cNvSpPr>
            <a:spLocks noGrp="1"/>
          </p:cNvSpPr>
          <p:nvPr>
            <p:ph sz="half" idx="2"/>
          </p:nvPr>
        </p:nvSpPr>
        <p:spPr>
          <a:xfrm>
            <a:off x="3733800" y="1239187"/>
            <a:ext cx="4821936" cy="5229955"/>
          </a:xfrm>
        </p:spPr>
        <p:txBody>
          <a:bodyPr/>
          <a:lstStyle/>
          <a:p>
            <a:r>
              <a:rPr lang="en-US" sz="2400" dirty="0"/>
              <a:t>Highly trained- military force</a:t>
            </a:r>
          </a:p>
          <a:p>
            <a:r>
              <a:rPr lang="en-US" sz="2400" dirty="0"/>
              <a:t>Chivalry:  Church enforced</a:t>
            </a:r>
          </a:p>
          <a:p>
            <a:pPr lvl="1"/>
            <a:r>
              <a:rPr lang="en-US" sz="2400" dirty="0"/>
              <a:t>Protection of the defenseless</a:t>
            </a:r>
          </a:p>
          <a:p>
            <a:pPr lvl="1"/>
            <a:r>
              <a:rPr lang="en-US" sz="2400" dirty="0"/>
              <a:t>Courtesy towards women</a:t>
            </a:r>
          </a:p>
          <a:p>
            <a:pPr lvl="1"/>
            <a:r>
              <a:rPr lang="en-US" sz="2400" dirty="0"/>
              <a:t>Bravery</a:t>
            </a:r>
          </a:p>
          <a:p>
            <a:pPr lvl="1"/>
            <a:r>
              <a:rPr lang="en-US" sz="2400" dirty="0"/>
              <a:t>Loyalty </a:t>
            </a:r>
          </a:p>
          <a:p>
            <a:endParaRPr lang="en-US" dirty="0"/>
          </a:p>
        </p:txBody>
      </p:sp>
      <p:sp>
        <p:nvSpPr>
          <p:cNvPr id="7" name="TextBox 6"/>
          <p:cNvSpPr txBox="1"/>
          <p:nvPr/>
        </p:nvSpPr>
        <p:spPr>
          <a:xfrm>
            <a:off x="199605" y="5943341"/>
            <a:ext cx="5238935" cy="369332"/>
          </a:xfrm>
          <a:prstGeom prst="rect">
            <a:avLst/>
          </a:prstGeom>
          <a:noFill/>
        </p:spPr>
        <p:txBody>
          <a:bodyPr wrap="none" rtlCol="0">
            <a:spAutoFit/>
          </a:bodyPr>
          <a:lstStyle/>
          <a:p>
            <a:r>
              <a:rPr lang="en-US" dirty="0"/>
              <a:t>Weapons:  Sword, axe, lance, armor and shield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15" y="4374866"/>
            <a:ext cx="3339957" cy="20742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16" y="2759438"/>
            <a:ext cx="1989430" cy="2652573"/>
          </a:xfrm>
          <a:prstGeom prst="rect">
            <a:avLst/>
          </a:prstGeom>
        </p:spPr>
      </p:pic>
    </p:spTree>
    <p:extLst>
      <p:ext uri="{BB962C8B-B14F-4D97-AF65-F5344CB8AC3E}">
        <p14:creationId xmlns:p14="http://schemas.microsoft.com/office/powerpoint/2010/main" val="15564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Two different worlds</a:t>
            </a:r>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9600" y="1905000"/>
            <a:ext cx="287396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tretch/>
        </p:blipFill>
        <p:spPr bwMode="auto">
          <a:xfrm>
            <a:off x="3733800" y="3092479"/>
            <a:ext cx="4670968" cy="316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78200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3007</TotalTime>
  <Words>316</Words>
  <Application>Microsoft Office PowerPoint</Application>
  <PresentationFormat>On-screen Show (4:3)</PresentationFormat>
  <Paragraphs>53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Schoolbook</vt:lpstr>
      <vt:lpstr>Geneva</vt:lpstr>
      <vt:lpstr>Wingdings 2</vt:lpstr>
      <vt:lpstr>View</vt:lpstr>
      <vt:lpstr>The Middle Ages</vt:lpstr>
      <vt:lpstr>Feudalism- POLITICAL</vt:lpstr>
      <vt:lpstr>Remember from your Vocab. Cards-</vt:lpstr>
      <vt:lpstr>Feudal Social Structure in Europe</vt:lpstr>
      <vt:lpstr>PowerPoint Presentation</vt:lpstr>
      <vt:lpstr>Manorialism-ECONOMIC</vt:lpstr>
      <vt:lpstr>Serfs and Peasants</vt:lpstr>
      <vt:lpstr>The Knight</vt:lpstr>
      <vt:lpstr>Women-  Two different worlds</vt:lpstr>
      <vt:lpstr>Castles and Defense</vt:lpstr>
      <vt:lpstr>PowerPoint Presentation</vt:lpstr>
      <vt:lpstr>Religion </vt:lpstr>
      <vt:lpstr>Church Power</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Middle Ages</dc:title>
  <dc:creator>Woodson</dc:creator>
  <cp:lastModifiedBy>Matthew Liedberg</cp:lastModifiedBy>
  <cp:revision>58</cp:revision>
  <dcterms:created xsi:type="dcterms:W3CDTF">2010-11-14T19:12:01Z</dcterms:created>
  <dcterms:modified xsi:type="dcterms:W3CDTF">2019-11-11T16:44:11Z</dcterms:modified>
</cp:coreProperties>
</file>