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421" r:id="rId3"/>
    <p:sldId id="422" r:id="rId4"/>
    <p:sldId id="423" r:id="rId5"/>
    <p:sldId id="424" r:id="rId6"/>
    <p:sldId id="42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13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8F7D89-0FC2-4347-83A0-62D4A74B60DD}" type="datetimeFigureOut">
              <a:rPr lang="en-US" smtClean="0"/>
              <a:t>11/12/2019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81B636-94AE-45BF-8A31-B31440DC89D5}" type="slidenum">
              <a:rPr lang="en-US" smtClean="0"/>
              <a:t>‹#›</a:t>
            </a:fld>
            <a:endParaRPr lang="en-US"/>
          </a:p>
        </p:txBody>
      </p:sp>
    </p:spTree>
    <p:extLst>
      <p:ext uri="{BB962C8B-B14F-4D97-AF65-F5344CB8AC3E}">
        <p14:creationId xmlns:p14="http://schemas.microsoft.com/office/powerpoint/2010/main" val="1463389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a:extLst>
              <a:ext uri="{FF2B5EF4-FFF2-40B4-BE49-F238E27FC236}">
                <a16:creationId xmlns:a16="http://schemas.microsoft.com/office/drawing/2014/main" id="{C692E7E2-50CD-4C2C-8CF1-B350AA770B5B}"/>
              </a:ext>
            </a:extLst>
          </p:cNvPr>
          <p:cNvSpPr>
            <a:spLocks noGrp="1" noRot="1" noChangeAspect="1" noTextEdit="1"/>
          </p:cNvSpPr>
          <p:nvPr>
            <p:ph type="sldImg"/>
          </p:nvPr>
        </p:nvSpPr>
        <p:spPr>
          <a:ln/>
        </p:spPr>
      </p:sp>
      <p:sp>
        <p:nvSpPr>
          <p:cNvPr id="158723" name="Notes Placeholder 2">
            <a:extLst>
              <a:ext uri="{FF2B5EF4-FFF2-40B4-BE49-F238E27FC236}">
                <a16:creationId xmlns:a16="http://schemas.microsoft.com/office/drawing/2014/main" id="{1E96B135-AB1D-49F1-898C-8584C4C3AF7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8724" name="Slide Number Placeholder 3">
            <a:extLst>
              <a:ext uri="{FF2B5EF4-FFF2-40B4-BE49-F238E27FC236}">
                <a16:creationId xmlns:a16="http://schemas.microsoft.com/office/drawing/2014/main" id="{DD9DFA22-AA9E-4D39-98A4-1803365D219E}"/>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F9AA5448-7935-4370-BD2E-49D8AD846C19}" type="slidenum">
              <a:rPr lang="en-US" altLang="en-US"/>
              <a:pPr algn="r" eaLnBrk="1" hangingPunct="1">
                <a:spcBef>
                  <a:spcPct val="0"/>
                </a:spcBef>
              </a:pPr>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a:extLst>
              <a:ext uri="{FF2B5EF4-FFF2-40B4-BE49-F238E27FC236}">
                <a16:creationId xmlns:a16="http://schemas.microsoft.com/office/drawing/2014/main" id="{125FAB0C-FA85-4BB9-B7A7-634C93385EB2}"/>
              </a:ext>
            </a:extLst>
          </p:cNvPr>
          <p:cNvSpPr>
            <a:spLocks noGrp="1" noRot="1" noChangeAspect="1" noTextEdit="1"/>
          </p:cNvSpPr>
          <p:nvPr>
            <p:ph type="sldImg"/>
          </p:nvPr>
        </p:nvSpPr>
        <p:spPr>
          <a:ln/>
        </p:spPr>
      </p:sp>
      <p:sp>
        <p:nvSpPr>
          <p:cNvPr id="160771" name="Notes Placeholder 2">
            <a:extLst>
              <a:ext uri="{FF2B5EF4-FFF2-40B4-BE49-F238E27FC236}">
                <a16:creationId xmlns:a16="http://schemas.microsoft.com/office/drawing/2014/main" id="{DC44B0FF-FF49-4696-802C-43B2EC245DC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60772" name="Slide Number Placeholder 3">
            <a:extLst>
              <a:ext uri="{FF2B5EF4-FFF2-40B4-BE49-F238E27FC236}">
                <a16:creationId xmlns:a16="http://schemas.microsoft.com/office/drawing/2014/main" id="{708DB1D0-F06E-4DF3-BABF-32EFFCB05E8F}"/>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63350409-E72D-47DC-BB2B-CFE27FF92269}" type="slidenum">
              <a:rPr lang="en-US" altLang="en-US"/>
              <a:pPr algn="r" eaLnBrk="1" hangingPunct="1">
                <a:spcBef>
                  <a:spcPct val="0"/>
                </a:spcBef>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a:extLst>
              <a:ext uri="{FF2B5EF4-FFF2-40B4-BE49-F238E27FC236}">
                <a16:creationId xmlns:a16="http://schemas.microsoft.com/office/drawing/2014/main" id="{AFA64BFA-CDF2-41F7-9076-B53314C46B07}"/>
              </a:ext>
            </a:extLst>
          </p:cNvPr>
          <p:cNvSpPr>
            <a:spLocks noGrp="1" noRot="1" noChangeAspect="1" noTextEdit="1"/>
          </p:cNvSpPr>
          <p:nvPr>
            <p:ph type="sldImg"/>
          </p:nvPr>
        </p:nvSpPr>
        <p:spPr>
          <a:ln/>
        </p:spPr>
      </p:sp>
      <p:sp>
        <p:nvSpPr>
          <p:cNvPr id="162819" name="Notes Placeholder 2">
            <a:extLst>
              <a:ext uri="{FF2B5EF4-FFF2-40B4-BE49-F238E27FC236}">
                <a16:creationId xmlns:a16="http://schemas.microsoft.com/office/drawing/2014/main" id="{823DF7F0-2B79-44B4-944F-9442DD0302D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Others who participated in the Crusades were younger sons who, unlike eldest sons, did not stand to inherit their father’s property. They were looking for land and a position in society, or for adventure. In the later Crusades, merchants profited by making cash loans to finance the journey. They also leased their ships for a hefty fee to transport armies over the Mediterranean Sea. In addition, the merchants of Pisa, Genoa, and Venice hoped to win control of key trade routes to India, Southeast Asia, and China from Muslim traders.</a:t>
            </a:r>
          </a:p>
        </p:txBody>
      </p:sp>
      <p:sp>
        <p:nvSpPr>
          <p:cNvPr id="162820" name="Slide Number Placeholder 3">
            <a:extLst>
              <a:ext uri="{FF2B5EF4-FFF2-40B4-BE49-F238E27FC236}">
                <a16:creationId xmlns:a16="http://schemas.microsoft.com/office/drawing/2014/main" id="{22D5B1F7-874D-47F8-8991-11B72DAD3F95}"/>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362B5122-2AC6-4E94-9FE2-D86A3710AED4}" type="slidenum">
              <a:rPr lang="en-US" altLang="en-US"/>
              <a:pPr algn="r" eaLnBrk="1" hangingPunct="1">
                <a:spcBef>
                  <a:spcPct val="0"/>
                </a:spcBef>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a:extLst>
              <a:ext uri="{FF2B5EF4-FFF2-40B4-BE49-F238E27FC236}">
                <a16:creationId xmlns:a16="http://schemas.microsoft.com/office/drawing/2014/main" id="{94229DE0-2FA1-4C33-B8F1-DCDEBE0090F8}"/>
              </a:ext>
            </a:extLst>
          </p:cNvPr>
          <p:cNvSpPr>
            <a:spLocks noGrp="1" noRot="1" noChangeAspect="1" noTextEdit="1"/>
          </p:cNvSpPr>
          <p:nvPr>
            <p:ph type="sldImg"/>
          </p:nvPr>
        </p:nvSpPr>
        <p:spPr>
          <a:ln/>
        </p:spPr>
      </p:sp>
      <p:sp>
        <p:nvSpPr>
          <p:cNvPr id="164867" name="Notes Placeholder 2">
            <a:extLst>
              <a:ext uri="{FF2B5EF4-FFF2-40B4-BE49-F238E27FC236}">
                <a16:creationId xmlns:a16="http://schemas.microsoft.com/office/drawing/2014/main" id="{CDD433F1-9F42-4730-81F7-AA961F0FA4A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64868" name="Slide Number Placeholder 3">
            <a:extLst>
              <a:ext uri="{FF2B5EF4-FFF2-40B4-BE49-F238E27FC236}">
                <a16:creationId xmlns:a16="http://schemas.microsoft.com/office/drawing/2014/main" id="{B0783BEC-5F48-4F20-9678-992647F56EE1}"/>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771AB15A-EDB0-4D57-8BAA-30E5405FEB85}" type="slidenum">
              <a:rPr lang="en-US" altLang="en-US"/>
              <a:pPr algn="r" eaLnBrk="1" hangingPunct="1">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a:extLst>
              <a:ext uri="{FF2B5EF4-FFF2-40B4-BE49-F238E27FC236}">
                <a16:creationId xmlns:a16="http://schemas.microsoft.com/office/drawing/2014/main" id="{9B42B34A-D782-4B49-837A-4856E0E247FB}"/>
              </a:ext>
            </a:extLst>
          </p:cNvPr>
          <p:cNvSpPr>
            <a:spLocks noGrp="1" noRot="1" noChangeAspect="1" noTextEdit="1"/>
          </p:cNvSpPr>
          <p:nvPr>
            <p:ph type="sldImg"/>
          </p:nvPr>
        </p:nvSpPr>
        <p:spPr>
          <a:ln/>
        </p:spPr>
      </p:sp>
      <p:sp>
        <p:nvSpPr>
          <p:cNvPr id="166915" name="Notes Placeholder 2">
            <a:extLst>
              <a:ext uri="{FF2B5EF4-FFF2-40B4-BE49-F238E27FC236}">
                <a16:creationId xmlns:a16="http://schemas.microsoft.com/office/drawing/2014/main" id="{46F9FD76-08D1-49E3-B66F-D8A75C5CE61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66916" name="Slide Number Placeholder 3">
            <a:extLst>
              <a:ext uri="{FF2B5EF4-FFF2-40B4-BE49-F238E27FC236}">
                <a16:creationId xmlns:a16="http://schemas.microsoft.com/office/drawing/2014/main" id="{2B5A755A-B70B-4F4F-9C20-76927CD72F77}"/>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307D5B3A-6AD5-4A3E-9B8B-DA68240F1175}" type="slidenum">
              <a:rPr lang="en-US" altLang="en-US"/>
              <a:pPr algn="r" eaLnBrk="1" hangingPunct="1">
                <a:spcBef>
                  <a:spcPct val="0"/>
                </a:spcBef>
              </a:pPr>
              <a:t>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F90C1802-0BDA-4856-AF0B-C51B2EC4F547}" type="datetimeFigureOut">
              <a:rPr lang="en-US" smtClean="0"/>
              <a:t>11/12/2019</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0A0B15B6-3CCA-4798-8C19-11F6A8F91DBB}" type="slidenum">
              <a:rPr lang="en-US" smtClean="0"/>
              <a:t>‹#›</a:t>
            </a:fld>
            <a:endParaRPr lang="en-US"/>
          </a:p>
        </p:txBody>
      </p:sp>
    </p:spTree>
    <p:extLst>
      <p:ext uri="{BB962C8B-B14F-4D97-AF65-F5344CB8AC3E}">
        <p14:creationId xmlns:p14="http://schemas.microsoft.com/office/powerpoint/2010/main" val="117652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0C1802-0BDA-4856-AF0B-C51B2EC4F547}"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15B6-3CCA-4798-8C19-11F6A8F91DBB}" type="slidenum">
              <a:rPr lang="en-US" smtClean="0"/>
              <a:t>‹#›</a:t>
            </a:fld>
            <a:endParaRPr lang="en-US"/>
          </a:p>
        </p:txBody>
      </p:sp>
    </p:spTree>
    <p:extLst>
      <p:ext uri="{BB962C8B-B14F-4D97-AF65-F5344CB8AC3E}">
        <p14:creationId xmlns:p14="http://schemas.microsoft.com/office/powerpoint/2010/main" val="769752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0C1802-0BDA-4856-AF0B-C51B2EC4F547}"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15B6-3CCA-4798-8C19-11F6A8F91DBB}" type="slidenum">
              <a:rPr lang="en-US" smtClean="0"/>
              <a:t>‹#›</a:t>
            </a:fld>
            <a:endParaRPr lang="en-US"/>
          </a:p>
        </p:txBody>
      </p:sp>
    </p:spTree>
    <p:extLst>
      <p:ext uri="{BB962C8B-B14F-4D97-AF65-F5344CB8AC3E}">
        <p14:creationId xmlns:p14="http://schemas.microsoft.com/office/powerpoint/2010/main" val="3574183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0C1802-0BDA-4856-AF0B-C51B2EC4F547}"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15B6-3CCA-4798-8C19-11F6A8F91DBB}" type="slidenum">
              <a:rPr lang="en-US" smtClean="0"/>
              <a:t>‹#›</a:t>
            </a:fld>
            <a:endParaRPr lang="en-US"/>
          </a:p>
        </p:txBody>
      </p:sp>
    </p:spTree>
    <p:extLst>
      <p:ext uri="{BB962C8B-B14F-4D97-AF65-F5344CB8AC3E}">
        <p14:creationId xmlns:p14="http://schemas.microsoft.com/office/powerpoint/2010/main" val="121271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0C1802-0BDA-4856-AF0B-C51B2EC4F547}"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15B6-3CCA-4798-8C19-11F6A8F91DBB}" type="slidenum">
              <a:rPr lang="en-US" smtClean="0"/>
              <a:t>‹#›</a:t>
            </a:fld>
            <a:endParaRPr lang="en-US"/>
          </a:p>
        </p:txBody>
      </p:sp>
    </p:spTree>
    <p:extLst>
      <p:ext uri="{BB962C8B-B14F-4D97-AF65-F5344CB8AC3E}">
        <p14:creationId xmlns:p14="http://schemas.microsoft.com/office/powerpoint/2010/main" val="711801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0C1802-0BDA-4856-AF0B-C51B2EC4F547}"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B15B6-3CCA-4798-8C19-11F6A8F91DBB}" type="slidenum">
              <a:rPr lang="en-US" smtClean="0"/>
              <a:t>‹#›</a:t>
            </a:fld>
            <a:endParaRPr lang="en-US"/>
          </a:p>
        </p:txBody>
      </p:sp>
    </p:spTree>
    <p:extLst>
      <p:ext uri="{BB962C8B-B14F-4D97-AF65-F5344CB8AC3E}">
        <p14:creationId xmlns:p14="http://schemas.microsoft.com/office/powerpoint/2010/main" val="3907952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0C1802-0BDA-4856-AF0B-C51B2EC4F547}" type="datetimeFigureOut">
              <a:rPr lang="en-US" smtClean="0"/>
              <a:t>11/12/2019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B15B6-3CCA-4798-8C19-11F6A8F91DBB}" type="slidenum">
              <a:rPr lang="en-US" smtClean="0"/>
              <a:t>‹#›</a:t>
            </a:fld>
            <a:endParaRPr lang="en-US"/>
          </a:p>
        </p:txBody>
      </p:sp>
    </p:spTree>
    <p:extLst>
      <p:ext uri="{BB962C8B-B14F-4D97-AF65-F5344CB8AC3E}">
        <p14:creationId xmlns:p14="http://schemas.microsoft.com/office/powerpoint/2010/main" val="3248300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0C1802-0BDA-4856-AF0B-C51B2EC4F547}" type="datetimeFigureOut">
              <a:rPr lang="en-US" smtClean="0"/>
              <a:t>11/12/2019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B15B6-3CCA-4798-8C19-11F6A8F91DBB}" type="slidenum">
              <a:rPr lang="en-US" smtClean="0"/>
              <a:t>‹#›</a:t>
            </a:fld>
            <a:endParaRPr lang="en-US"/>
          </a:p>
        </p:txBody>
      </p:sp>
    </p:spTree>
    <p:extLst>
      <p:ext uri="{BB962C8B-B14F-4D97-AF65-F5344CB8AC3E}">
        <p14:creationId xmlns:p14="http://schemas.microsoft.com/office/powerpoint/2010/main" val="91882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0C1802-0BDA-4856-AF0B-C51B2EC4F547}" type="datetimeFigureOut">
              <a:rPr lang="en-US" smtClean="0"/>
              <a:t>11/12/2019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B15B6-3CCA-4798-8C19-11F6A8F91DBB}" type="slidenum">
              <a:rPr lang="en-US" smtClean="0"/>
              <a:t>‹#›</a:t>
            </a:fld>
            <a:endParaRPr lang="en-US"/>
          </a:p>
        </p:txBody>
      </p:sp>
    </p:spTree>
    <p:extLst>
      <p:ext uri="{BB962C8B-B14F-4D97-AF65-F5344CB8AC3E}">
        <p14:creationId xmlns:p14="http://schemas.microsoft.com/office/powerpoint/2010/main" val="5453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F90C1802-0BDA-4856-AF0B-C51B2EC4F547}"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A0B15B6-3CCA-4798-8C19-11F6A8F91DBB}" type="slidenum">
              <a:rPr lang="en-US" smtClean="0"/>
              <a:t>‹#›</a:t>
            </a:fld>
            <a:endParaRPr lang="en-US"/>
          </a:p>
        </p:txBody>
      </p:sp>
    </p:spTree>
    <p:extLst>
      <p:ext uri="{BB962C8B-B14F-4D97-AF65-F5344CB8AC3E}">
        <p14:creationId xmlns:p14="http://schemas.microsoft.com/office/powerpoint/2010/main" val="145362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F90C1802-0BDA-4856-AF0B-C51B2EC4F547}" type="datetimeFigureOut">
              <a:rPr lang="en-US" smtClean="0"/>
              <a:t>11/12/2019</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0A0B15B6-3CCA-4798-8C19-11F6A8F91DBB}" type="slidenum">
              <a:rPr lang="en-US" smtClean="0"/>
              <a:t>‹#›</a:t>
            </a:fld>
            <a:endParaRPr lang="en-US"/>
          </a:p>
        </p:txBody>
      </p:sp>
    </p:spTree>
    <p:extLst>
      <p:ext uri="{BB962C8B-B14F-4D97-AF65-F5344CB8AC3E}">
        <p14:creationId xmlns:p14="http://schemas.microsoft.com/office/powerpoint/2010/main" val="97693319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F90C1802-0BDA-4856-AF0B-C51B2EC4F547}" type="datetimeFigureOut">
              <a:rPr lang="en-US" smtClean="0"/>
              <a:t>11/12/2019</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0A0B15B6-3CCA-4798-8C19-11F6A8F91DBB}" type="slidenum">
              <a:rPr lang="en-US" smtClean="0"/>
              <a:t>‹#›</a:t>
            </a:fld>
            <a:endParaRPr lang="en-US"/>
          </a:p>
        </p:txBody>
      </p:sp>
    </p:spTree>
    <p:extLst>
      <p:ext uri="{BB962C8B-B14F-4D97-AF65-F5344CB8AC3E}">
        <p14:creationId xmlns:p14="http://schemas.microsoft.com/office/powerpoint/2010/main" val="1894574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49AAF-B632-4F5B-B6B9-0B9D21311568}"/>
              </a:ext>
            </a:extLst>
          </p:cNvPr>
          <p:cNvSpPr>
            <a:spLocks noGrp="1"/>
          </p:cNvSpPr>
          <p:nvPr>
            <p:ph type="ctrTitle"/>
          </p:nvPr>
        </p:nvSpPr>
        <p:spPr/>
        <p:txBody>
          <a:bodyPr/>
          <a:lstStyle/>
          <a:p>
            <a:r>
              <a:rPr lang="en-US" dirty="0"/>
              <a:t>The Crusades</a:t>
            </a:r>
          </a:p>
        </p:txBody>
      </p:sp>
      <p:sp>
        <p:nvSpPr>
          <p:cNvPr id="3" name="Subtitle 2">
            <a:extLst>
              <a:ext uri="{FF2B5EF4-FFF2-40B4-BE49-F238E27FC236}">
                <a16:creationId xmlns:a16="http://schemas.microsoft.com/office/drawing/2014/main" id="{3994342B-E973-461E-ABF6-697BC8D5C9C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1767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698" name="Picture 5">
            <a:extLst>
              <a:ext uri="{FF2B5EF4-FFF2-40B4-BE49-F238E27FC236}">
                <a16:creationId xmlns:a16="http://schemas.microsoft.com/office/drawing/2014/main" id="{2C94DB76-740F-4AFD-8BC8-A095385A7D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990600"/>
            <a:ext cx="9144000"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699" name="Rectangle 6">
            <a:extLst>
              <a:ext uri="{FF2B5EF4-FFF2-40B4-BE49-F238E27FC236}">
                <a16:creationId xmlns:a16="http://schemas.microsoft.com/office/drawing/2014/main" id="{9BEE6A91-8D92-440C-A403-A50755ED5B82}"/>
              </a:ext>
            </a:extLst>
          </p:cNvPr>
          <p:cNvSpPr>
            <a:spLocks noGrp="1" noChangeArrowheads="1"/>
          </p:cNvSpPr>
          <p:nvPr>
            <p:ph type="title" idx="4294967295"/>
          </p:nvPr>
        </p:nvSpPr>
        <p:spPr>
          <a:xfrm>
            <a:off x="0" y="0"/>
            <a:ext cx="9144000" cy="990600"/>
          </a:xfrm>
        </p:spPr>
        <p:txBody>
          <a:bodyPr>
            <a:normAutofit fontScale="90000"/>
          </a:bodyPr>
          <a:lstStyle/>
          <a:p>
            <a:pPr eaLnBrk="1" hangingPunct="1">
              <a:lnSpc>
                <a:spcPct val="85000"/>
              </a:lnSpc>
            </a:pPr>
            <a:r>
              <a:rPr lang="en-US" altLang="en-US" sz="3600">
                <a:solidFill>
                  <a:srgbClr val="C00000"/>
                </a:solidFill>
              </a:rPr>
              <a:t>Why did Christians go to Jerusalem </a:t>
            </a:r>
            <a:br>
              <a:rPr lang="en-US" altLang="en-US" sz="3600">
                <a:solidFill>
                  <a:srgbClr val="C00000"/>
                </a:solidFill>
              </a:rPr>
            </a:br>
            <a:r>
              <a:rPr lang="en-US" altLang="en-US" sz="3600">
                <a:solidFill>
                  <a:srgbClr val="C00000"/>
                </a:solidFill>
              </a:rPr>
              <a:t>during the Middle Ages? </a:t>
            </a:r>
          </a:p>
        </p:txBody>
      </p:sp>
    </p:spTree>
  </p:cSld>
  <p:clrMapOvr>
    <a:masterClrMapping/>
  </p:clrMapOvr>
  <p:transition advTm="9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746" name="Picture 5">
            <a:extLst>
              <a:ext uri="{FF2B5EF4-FFF2-40B4-BE49-F238E27FC236}">
                <a16:creationId xmlns:a16="http://schemas.microsoft.com/office/drawing/2014/main" id="{0251636D-F7D4-4DA3-A54F-97809FF201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838200"/>
            <a:ext cx="9144000"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9747" name="Rectangle 6">
            <a:extLst>
              <a:ext uri="{FF2B5EF4-FFF2-40B4-BE49-F238E27FC236}">
                <a16:creationId xmlns:a16="http://schemas.microsoft.com/office/drawing/2014/main" id="{49235F53-1E45-4AC7-80F6-2DE72814F4A7}"/>
              </a:ext>
            </a:extLst>
          </p:cNvPr>
          <p:cNvSpPr>
            <a:spLocks noGrp="1" noChangeArrowheads="1"/>
          </p:cNvSpPr>
          <p:nvPr>
            <p:ph type="title" idx="4294967295"/>
          </p:nvPr>
        </p:nvSpPr>
        <p:spPr>
          <a:xfrm>
            <a:off x="0" y="0"/>
            <a:ext cx="9144000" cy="990600"/>
          </a:xfrm>
        </p:spPr>
        <p:txBody>
          <a:bodyPr/>
          <a:lstStyle/>
          <a:p>
            <a:pPr eaLnBrk="1" hangingPunct="1">
              <a:lnSpc>
                <a:spcPct val="85000"/>
              </a:lnSpc>
            </a:pPr>
            <a:r>
              <a:rPr lang="en-US" altLang="en-US">
                <a:solidFill>
                  <a:srgbClr val="002060"/>
                </a:solidFill>
              </a:rPr>
              <a:t>The Crusades</a:t>
            </a:r>
          </a:p>
        </p:txBody>
      </p:sp>
      <p:sp>
        <p:nvSpPr>
          <p:cNvPr id="4" name="Rectangular Callout 3">
            <a:extLst>
              <a:ext uri="{FF2B5EF4-FFF2-40B4-BE49-F238E27FC236}">
                <a16:creationId xmlns:a16="http://schemas.microsoft.com/office/drawing/2014/main" id="{C7A38716-2C5F-4E8D-8C25-74D5C1E4599C}"/>
              </a:ext>
            </a:extLst>
          </p:cNvPr>
          <p:cNvSpPr>
            <a:spLocks noChangeArrowheads="1"/>
          </p:cNvSpPr>
          <p:nvPr/>
        </p:nvSpPr>
        <p:spPr bwMode="auto">
          <a:xfrm>
            <a:off x="6705600" y="914400"/>
            <a:ext cx="3886200" cy="1676400"/>
          </a:xfrm>
          <a:prstGeom prst="wedgeRectCallout">
            <a:avLst>
              <a:gd name="adj1" fmla="val 2347"/>
              <a:gd name="adj2" fmla="val 266542"/>
            </a:avLst>
          </a:prstGeom>
          <a:solidFill>
            <a:srgbClr val="FFCC99"/>
          </a:solidFill>
          <a:ln w="9525" algn="ctr">
            <a:solidFill>
              <a:schemeClr val="tx1"/>
            </a:solidFill>
            <a:round/>
            <a:headEnd/>
            <a:tailEnd/>
          </a:ln>
        </p:spPr>
        <p:txBody>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algn="ctr" eaLnBrk="1" hangingPunct="1">
              <a:lnSpc>
                <a:spcPct val="80000"/>
              </a:lnSpc>
              <a:spcBef>
                <a:spcPct val="0"/>
              </a:spcBef>
              <a:buClrTx/>
              <a:buFontTx/>
              <a:buNone/>
            </a:pPr>
            <a:r>
              <a:rPr kumimoji="0" lang="en-US" altLang="en-US" sz="3200">
                <a:cs typeface="Arial" panose="020B0604020202020204" pitchFamily="34" charset="0"/>
              </a:rPr>
              <a:t>In 1095, the </a:t>
            </a:r>
            <a:r>
              <a:rPr kumimoji="0" lang="en-US" altLang="en-US" sz="3200" b="1" u="sng">
                <a:cs typeface="Arial" panose="020B0604020202020204" pitchFamily="34" charset="0"/>
              </a:rPr>
              <a:t>Islamic</a:t>
            </a:r>
            <a:r>
              <a:rPr kumimoji="0" lang="en-US" altLang="en-US" sz="3200">
                <a:cs typeface="Arial" panose="020B0604020202020204" pitchFamily="34" charset="0"/>
              </a:rPr>
              <a:t> Empire invaded &amp; took the holy city of </a:t>
            </a:r>
            <a:r>
              <a:rPr kumimoji="0" lang="en-US" altLang="en-US" sz="3200" b="1" u="sng">
                <a:cs typeface="Arial" panose="020B0604020202020204" pitchFamily="34" charset="0"/>
              </a:rPr>
              <a:t>Jerusalem </a:t>
            </a:r>
          </a:p>
        </p:txBody>
      </p:sp>
      <p:sp>
        <p:nvSpPr>
          <p:cNvPr id="5" name="Rectangular Callout 4">
            <a:extLst>
              <a:ext uri="{FF2B5EF4-FFF2-40B4-BE49-F238E27FC236}">
                <a16:creationId xmlns:a16="http://schemas.microsoft.com/office/drawing/2014/main" id="{85088779-687C-48A2-BDD9-1F7D1C401133}"/>
              </a:ext>
            </a:extLst>
          </p:cNvPr>
          <p:cNvSpPr>
            <a:spLocks noChangeArrowheads="1"/>
          </p:cNvSpPr>
          <p:nvPr/>
        </p:nvSpPr>
        <p:spPr bwMode="auto">
          <a:xfrm>
            <a:off x="1676400" y="76200"/>
            <a:ext cx="4648200" cy="1676400"/>
          </a:xfrm>
          <a:prstGeom prst="wedgeRectCallout">
            <a:avLst>
              <a:gd name="adj1" fmla="val 27148"/>
              <a:gd name="adj2" fmla="val 196088"/>
            </a:avLst>
          </a:prstGeom>
          <a:solidFill>
            <a:srgbClr val="CCCCFF"/>
          </a:solidFill>
          <a:ln w="9525" algn="ctr">
            <a:solidFill>
              <a:schemeClr val="tx1"/>
            </a:solidFill>
            <a:round/>
            <a:headEnd/>
            <a:tailEnd/>
          </a:ln>
        </p:spPr>
        <p:txBody>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algn="ctr" eaLnBrk="1" hangingPunct="1">
              <a:lnSpc>
                <a:spcPct val="80000"/>
              </a:lnSpc>
              <a:spcBef>
                <a:spcPct val="0"/>
              </a:spcBef>
              <a:buClrTx/>
              <a:buFontTx/>
              <a:buNone/>
            </a:pPr>
            <a:r>
              <a:rPr kumimoji="0" lang="en-US" altLang="en-US" sz="3200">
                <a:cs typeface="Arial" panose="020B0604020202020204" pitchFamily="34" charset="0"/>
              </a:rPr>
              <a:t>Pope Urban II issued a call to Christians for a Crusade (</a:t>
            </a:r>
            <a:r>
              <a:rPr kumimoji="0" lang="en-US" altLang="en-US" sz="3200" b="1" u="sng">
                <a:cs typeface="Arial" panose="020B0604020202020204" pitchFamily="34" charset="0"/>
              </a:rPr>
              <a:t>a holy war</a:t>
            </a:r>
            <a:r>
              <a:rPr kumimoji="0" lang="en-US" altLang="en-US" sz="3200">
                <a:cs typeface="Arial" panose="020B0604020202020204" pitchFamily="34" charset="0"/>
              </a:rPr>
              <a:t>) to regain control of the Holy Land </a:t>
            </a:r>
          </a:p>
        </p:txBody>
      </p:sp>
      <p:sp>
        <p:nvSpPr>
          <p:cNvPr id="6" name="Rectangular Callout 5">
            <a:extLst>
              <a:ext uri="{FF2B5EF4-FFF2-40B4-BE49-F238E27FC236}">
                <a16:creationId xmlns:a16="http://schemas.microsoft.com/office/drawing/2014/main" id="{0B1AE0F3-F1B4-42CB-9B31-F2019940A4FF}"/>
              </a:ext>
            </a:extLst>
          </p:cNvPr>
          <p:cNvSpPr>
            <a:spLocks noChangeArrowheads="1"/>
          </p:cNvSpPr>
          <p:nvPr/>
        </p:nvSpPr>
        <p:spPr bwMode="auto">
          <a:xfrm>
            <a:off x="1600200" y="5562600"/>
            <a:ext cx="5562600" cy="1219200"/>
          </a:xfrm>
          <a:prstGeom prst="wedgeRectCallout">
            <a:avLst>
              <a:gd name="adj1" fmla="val 23954"/>
              <a:gd name="adj2" fmla="val 21088"/>
            </a:avLst>
          </a:prstGeom>
          <a:solidFill>
            <a:srgbClr val="CCFFCC"/>
          </a:solidFill>
          <a:ln w="9525" algn="ctr">
            <a:solidFill>
              <a:schemeClr val="tx1"/>
            </a:solidFill>
            <a:round/>
            <a:headEnd/>
            <a:tailEnd/>
          </a:ln>
        </p:spPr>
        <p:txBody>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algn="ctr" eaLnBrk="1" hangingPunct="1">
              <a:lnSpc>
                <a:spcPct val="80000"/>
              </a:lnSpc>
              <a:spcBef>
                <a:spcPct val="0"/>
              </a:spcBef>
              <a:buClrTx/>
              <a:buFontTx/>
              <a:buNone/>
            </a:pPr>
            <a:r>
              <a:rPr kumimoji="0" lang="en-US" altLang="en-US" sz="3200">
                <a:cs typeface="Arial" panose="020B0604020202020204" pitchFamily="34" charset="0"/>
              </a:rPr>
              <a:t>Over the next </a:t>
            </a:r>
            <a:r>
              <a:rPr kumimoji="0" lang="en-US" altLang="en-US" sz="3200" b="1" u="sng">
                <a:cs typeface="Arial" panose="020B0604020202020204" pitchFamily="34" charset="0"/>
              </a:rPr>
              <a:t>300</a:t>
            </a:r>
            <a:r>
              <a:rPr kumimoji="0" lang="en-US" altLang="en-US" sz="3200">
                <a:cs typeface="Arial" panose="020B0604020202020204" pitchFamily="34" charset="0"/>
              </a:rPr>
              <a:t> years, Christians fought Muslim armies in </a:t>
            </a:r>
            <a:r>
              <a:rPr kumimoji="0" lang="en-US" altLang="en-US" sz="3200" b="1" u="sng">
                <a:cs typeface="Arial" panose="020B0604020202020204" pitchFamily="34" charset="0"/>
              </a:rPr>
              <a:t>9 </a:t>
            </a:r>
            <a:r>
              <a:rPr kumimoji="0" lang="en-US" altLang="en-US" sz="3200">
                <a:cs typeface="Arial" panose="020B0604020202020204" pitchFamily="34" charset="0"/>
              </a:rPr>
              <a:t>different </a:t>
            </a:r>
            <a:r>
              <a:rPr kumimoji="0" lang="en-US" altLang="en-US" sz="3200" b="1" u="sng">
                <a:cs typeface="Arial" panose="020B0604020202020204" pitchFamily="34" charset="0"/>
              </a:rPr>
              <a:t>Crusades</a:t>
            </a:r>
            <a:r>
              <a:rPr kumimoji="0" lang="en-US" altLang="en-US" sz="3200">
                <a:cs typeface="Arial" panose="020B0604020202020204" pitchFamily="34" charset="0"/>
              </a:rPr>
              <a:t> </a:t>
            </a:r>
          </a:p>
        </p:txBody>
      </p:sp>
    </p:spTree>
  </p:cSld>
  <p:clrMapOvr>
    <a:masterClrMapping/>
  </p:clrMapOvr>
  <p:transition advTm="90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a:extLst>
              <a:ext uri="{FF2B5EF4-FFF2-40B4-BE49-F238E27FC236}">
                <a16:creationId xmlns:a16="http://schemas.microsoft.com/office/drawing/2014/main" id="{EEA71192-B18F-49FF-8F56-8DE43D26518D}"/>
              </a:ext>
            </a:extLst>
          </p:cNvPr>
          <p:cNvSpPr>
            <a:spLocks noGrp="1" noChangeArrowheads="1"/>
          </p:cNvSpPr>
          <p:nvPr>
            <p:ph type="title" idx="4294967295"/>
          </p:nvPr>
        </p:nvSpPr>
        <p:spPr>
          <a:xfrm>
            <a:off x="0" y="0"/>
            <a:ext cx="9144000" cy="762000"/>
          </a:xfrm>
        </p:spPr>
        <p:txBody>
          <a:bodyPr/>
          <a:lstStyle/>
          <a:p>
            <a:pPr eaLnBrk="1" hangingPunct="1"/>
            <a:r>
              <a:rPr lang="en-US" altLang="en-US" sz="4000"/>
              <a:t>Why did Christians go on the Crusades? </a:t>
            </a:r>
          </a:p>
        </p:txBody>
      </p:sp>
      <p:pic>
        <p:nvPicPr>
          <p:cNvPr id="161795" name="Picture 4">
            <a:extLst>
              <a:ext uri="{FF2B5EF4-FFF2-40B4-BE49-F238E27FC236}">
                <a16:creationId xmlns:a16="http://schemas.microsoft.com/office/drawing/2014/main" id="{C3960E0B-F78D-454A-BFD9-DDC15626BBE3}"/>
              </a:ext>
            </a:extLst>
          </p:cNvPr>
          <p:cNvPicPr>
            <a:picLocks noChangeAspect="1" noChangeArrowheads="1"/>
          </p:cNvPicPr>
          <p:nvPr/>
        </p:nvPicPr>
        <p:blipFill>
          <a:blip r:embed="rId3">
            <a:lum bright="-12000" contrast="6000"/>
            <a:extLst>
              <a:ext uri="{28A0092B-C50C-407E-A947-70E740481C1C}">
                <a14:useLocalDpi xmlns:a14="http://schemas.microsoft.com/office/drawing/2010/main" val="0"/>
              </a:ext>
            </a:extLst>
          </a:blip>
          <a:srcRect/>
          <a:stretch>
            <a:fillRect/>
          </a:stretch>
        </p:blipFill>
        <p:spPr bwMode="auto">
          <a:xfrm>
            <a:off x="1752600" y="9906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ular Callout 4">
            <a:extLst>
              <a:ext uri="{FF2B5EF4-FFF2-40B4-BE49-F238E27FC236}">
                <a16:creationId xmlns:a16="http://schemas.microsoft.com/office/drawing/2014/main" id="{71D1DDB9-8C5D-4FD0-A380-EFD28575780E}"/>
              </a:ext>
            </a:extLst>
          </p:cNvPr>
          <p:cNvSpPr>
            <a:spLocks noChangeArrowheads="1"/>
          </p:cNvSpPr>
          <p:nvPr/>
        </p:nvSpPr>
        <p:spPr bwMode="auto">
          <a:xfrm>
            <a:off x="1600200" y="5181600"/>
            <a:ext cx="5029200" cy="1676400"/>
          </a:xfrm>
          <a:prstGeom prst="wedgeRectCallout">
            <a:avLst>
              <a:gd name="adj1" fmla="val 14579"/>
              <a:gd name="adj2" fmla="val 11236"/>
            </a:avLst>
          </a:prstGeom>
          <a:solidFill>
            <a:srgbClr val="CCCCFF"/>
          </a:solidFill>
          <a:ln w="9525" algn="ctr">
            <a:solidFill>
              <a:schemeClr val="tx1"/>
            </a:solidFill>
            <a:round/>
            <a:headEnd/>
            <a:tailEnd/>
          </a:ln>
        </p:spPr>
        <p:txBody>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algn="ctr" eaLnBrk="1" hangingPunct="1">
              <a:lnSpc>
                <a:spcPct val="80000"/>
              </a:lnSpc>
              <a:spcBef>
                <a:spcPct val="0"/>
              </a:spcBef>
              <a:buClrTx/>
              <a:buFontTx/>
              <a:buNone/>
            </a:pPr>
            <a:r>
              <a:rPr kumimoji="0" lang="en-US" altLang="en-US" sz="3200">
                <a:cs typeface="Arial" panose="020B0604020202020204" pitchFamily="34" charset="0"/>
              </a:rPr>
              <a:t>The Pope wanted to </a:t>
            </a:r>
            <a:r>
              <a:rPr kumimoji="0" lang="en-US" altLang="en-US" sz="3200" b="1" u="sng">
                <a:cs typeface="Arial" panose="020B0604020202020204" pitchFamily="34" charset="0"/>
              </a:rPr>
              <a:t>unite</a:t>
            </a:r>
            <a:r>
              <a:rPr kumimoji="0" lang="en-US" altLang="en-US" sz="3200">
                <a:cs typeface="Arial" panose="020B0604020202020204" pitchFamily="34" charset="0"/>
              </a:rPr>
              <a:t> Roman Catholic &amp; Eastern Orthodox Christians &amp; regain holy lands from Muslims</a:t>
            </a:r>
          </a:p>
        </p:txBody>
      </p:sp>
      <p:sp>
        <p:nvSpPr>
          <p:cNvPr id="6" name="Rectangular Callout 5">
            <a:extLst>
              <a:ext uri="{FF2B5EF4-FFF2-40B4-BE49-F238E27FC236}">
                <a16:creationId xmlns:a16="http://schemas.microsoft.com/office/drawing/2014/main" id="{192BB759-A60C-4EAE-9FF6-FEC98355179C}"/>
              </a:ext>
            </a:extLst>
          </p:cNvPr>
          <p:cNvSpPr>
            <a:spLocks noChangeArrowheads="1"/>
          </p:cNvSpPr>
          <p:nvPr/>
        </p:nvSpPr>
        <p:spPr bwMode="auto">
          <a:xfrm>
            <a:off x="6858000" y="5181600"/>
            <a:ext cx="3657600" cy="1676400"/>
          </a:xfrm>
          <a:prstGeom prst="wedgeRectCallout">
            <a:avLst>
              <a:gd name="adj1" fmla="val 14579"/>
              <a:gd name="adj2" fmla="val 11236"/>
            </a:avLst>
          </a:prstGeom>
          <a:solidFill>
            <a:srgbClr val="FFFFCC"/>
          </a:solidFill>
          <a:ln w="9525" algn="ctr">
            <a:solidFill>
              <a:schemeClr val="tx1"/>
            </a:solidFill>
            <a:round/>
            <a:headEnd/>
            <a:tailEnd/>
          </a:ln>
        </p:spPr>
        <p:txBody>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algn="ctr" eaLnBrk="1" hangingPunct="1">
              <a:lnSpc>
                <a:spcPct val="80000"/>
              </a:lnSpc>
              <a:spcBef>
                <a:spcPct val="0"/>
              </a:spcBef>
              <a:buClrTx/>
              <a:buFontTx/>
              <a:buNone/>
            </a:pPr>
            <a:r>
              <a:rPr kumimoji="0" lang="en-US" altLang="en-US" sz="3200">
                <a:cs typeface="Arial" panose="020B0604020202020204" pitchFamily="34" charset="0"/>
              </a:rPr>
              <a:t>Knights wanted to support the </a:t>
            </a:r>
            <a:r>
              <a:rPr kumimoji="0" lang="en-US" altLang="en-US" sz="3200" b="1" u="sng">
                <a:cs typeface="Arial" panose="020B0604020202020204" pitchFamily="34" charset="0"/>
              </a:rPr>
              <a:t>Church</a:t>
            </a:r>
            <a:r>
              <a:rPr kumimoji="0" lang="en-US" altLang="en-US" sz="3200">
                <a:cs typeface="Arial" panose="020B0604020202020204" pitchFamily="34" charset="0"/>
              </a:rPr>
              <a:t>; Many hoped to gain </a:t>
            </a:r>
            <a:r>
              <a:rPr kumimoji="0" lang="en-US" altLang="en-US" sz="3200" b="1" u="sng">
                <a:cs typeface="Arial" panose="020B0604020202020204" pitchFamily="34" charset="0"/>
              </a:rPr>
              <a:t>land</a:t>
            </a:r>
            <a:r>
              <a:rPr kumimoji="0" lang="en-US" altLang="en-US" sz="3200">
                <a:cs typeface="Arial" panose="020B0604020202020204" pitchFamily="34" charset="0"/>
              </a:rPr>
              <a:t> &amp; wealth</a:t>
            </a:r>
          </a:p>
        </p:txBody>
      </p:sp>
      <p:sp>
        <p:nvSpPr>
          <p:cNvPr id="7" name="Rectangular Callout 6">
            <a:extLst>
              <a:ext uri="{FF2B5EF4-FFF2-40B4-BE49-F238E27FC236}">
                <a16:creationId xmlns:a16="http://schemas.microsoft.com/office/drawing/2014/main" id="{5E5BF1A6-15AF-4DA8-B2CB-7B8BAC83002B}"/>
              </a:ext>
            </a:extLst>
          </p:cNvPr>
          <p:cNvSpPr>
            <a:spLocks noChangeArrowheads="1"/>
          </p:cNvSpPr>
          <p:nvPr/>
        </p:nvSpPr>
        <p:spPr bwMode="auto">
          <a:xfrm>
            <a:off x="6553200" y="4267200"/>
            <a:ext cx="4038600" cy="838200"/>
          </a:xfrm>
          <a:prstGeom prst="wedgeRectCallout">
            <a:avLst>
              <a:gd name="adj1" fmla="val 14579"/>
              <a:gd name="adj2" fmla="val 11236"/>
            </a:avLst>
          </a:prstGeom>
          <a:solidFill>
            <a:srgbClr val="CCFFCC"/>
          </a:solidFill>
          <a:ln w="9525" algn="ctr">
            <a:solidFill>
              <a:schemeClr val="tx1"/>
            </a:solidFill>
            <a:round/>
            <a:headEnd/>
            <a:tailEnd/>
          </a:ln>
        </p:spPr>
        <p:txBody>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marL="0" lvl="1" algn="ctr">
              <a:lnSpc>
                <a:spcPct val="80000"/>
              </a:lnSpc>
              <a:spcBef>
                <a:spcPct val="0"/>
              </a:spcBef>
              <a:buNone/>
            </a:pPr>
            <a:r>
              <a:rPr kumimoji="0" lang="en-US" altLang="en-US" sz="3200" b="1" u="sng">
                <a:cs typeface="Arial" panose="020B0604020202020204" pitchFamily="34" charset="0"/>
              </a:rPr>
              <a:t>Merchants</a:t>
            </a:r>
            <a:r>
              <a:rPr kumimoji="0" lang="en-US" altLang="en-US" sz="3200">
                <a:cs typeface="Arial" panose="020B0604020202020204" pitchFamily="34" charset="0"/>
              </a:rPr>
              <a:t> wanted access to trade routes </a:t>
            </a:r>
          </a:p>
          <a:p>
            <a:pPr algn="ctr" eaLnBrk="1" hangingPunct="1">
              <a:lnSpc>
                <a:spcPct val="80000"/>
              </a:lnSpc>
              <a:spcBef>
                <a:spcPct val="0"/>
              </a:spcBef>
              <a:buClrTx/>
              <a:buFontTx/>
              <a:buNone/>
            </a:pPr>
            <a:r>
              <a:rPr kumimoji="0" lang="en-US" altLang="en-US" sz="3200">
                <a:cs typeface="Arial" panose="020B0604020202020204" pitchFamily="34" charset="0"/>
              </a:rPr>
              <a:t> </a:t>
            </a:r>
          </a:p>
        </p:txBody>
      </p:sp>
    </p:spTree>
  </p:cSld>
  <p:clrMapOvr>
    <a:masterClrMapping/>
  </p:clrMapOvr>
  <p:transition advTm="90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42" name="Picture 5">
            <a:extLst>
              <a:ext uri="{FF2B5EF4-FFF2-40B4-BE49-F238E27FC236}">
                <a16:creationId xmlns:a16="http://schemas.microsoft.com/office/drawing/2014/main" id="{CEF6FA11-9D02-4C15-93A7-6C30493510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009650"/>
            <a:ext cx="9144000"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43" name="Rectangle 6">
            <a:extLst>
              <a:ext uri="{FF2B5EF4-FFF2-40B4-BE49-F238E27FC236}">
                <a16:creationId xmlns:a16="http://schemas.microsoft.com/office/drawing/2014/main" id="{1D0F5304-9ACE-4E1B-8A90-900909319333}"/>
              </a:ext>
            </a:extLst>
          </p:cNvPr>
          <p:cNvSpPr>
            <a:spLocks noGrp="1" noChangeArrowheads="1"/>
          </p:cNvSpPr>
          <p:nvPr>
            <p:ph type="title" idx="4294967295"/>
          </p:nvPr>
        </p:nvSpPr>
        <p:spPr>
          <a:xfrm>
            <a:off x="0" y="0"/>
            <a:ext cx="9144000" cy="990600"/>
          </a:xfrm>
        </p:spPr>
        <p:txBody>
          <a:bodyPr/>
          <a:lstStyle/>
          <a:p>
            <a:pPr eaLnBrk="1" hangingPunct="1">
              <a:lnSpc>
                <a:spcPct val="85000"/>
              </a:lnSpc>
            </a:pPr>
            <a:r>
              <a:rPr lang="en-US" altLang="en-US">
                <a:solidFill>
                  <a:srgbClr val="002060"/>
                </a:solidFill>
              </a:rPr>
              <a:t>The Crusades</a:t>
            </a:r>
          </a:p>
        </p:txBody>
      </p:sp>
      <p:sp>
        <p:nvSpPr>
          <p:cNvPr id="5" name="Rectangular Callout 4">
            <a:extLst>
              <a:ext uri="{FF2B5EF4-FFF2-40B4-BE49-F238E27FC236}">
                <a16:creationId xmlns:a16="http://schemas.microsoft.com/office/drawing/2014/main" id="{B6754D14-28E6-4818-BB63-A3A3E4AD73A8}"/>
              </a:ext>
            </a:extLst>
          </p:cNvPr>
          <p:cNvSpPr>
            <a:spLocks noChangeArrowheads="1"/>
          </p:cNvSpPr>
          <p:nvPr/>
        </p:nvSpPr>
        <p:spPr bwMode="auto">
          <a:xfrm>
            <a:off x="1600200" y="0"/>
            <a:ext cx="3962400" cy="1219200"/>
          </a:xfrm>
          <a:prstGeom prst="wedgeRectCallout">
            <a:avLst>
              <a:gd name="adj1" fmla="val 37403"/>
              <a:gd name="adj2" fmla="val 12755"/>
            </a:avLst>
          </a:prstGeom>
          <a:solidFill>
            <a:srgbClr val="CCCCFF"/>
          </a:solidFill>
          <a:ln w="9525" algn="ctr">
            <a:solidFill>
              <a:schemeClr val="tx1"/>
            </a:solidFill>
            <a:round/>
            <a:headEnd/>
            <a:tailEnd/>
          </a:ln>
        </p:spPr>
        <p:txBody>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algn="ctr" eaLnBrk="1" hangingPunct="1">
              <a:lnSpc>
                <a:spcPct val="80000"/>
              </a:lnSpc>
              <a:spcBef>
                <a:spcPct val="0"/>
              </a:spcBef>
              <a:buClrTx/>
              <a:buFontTx/>
              <a:buNone/>
            </a:pPr>
            <a:r>
              <a:rPr kumimoji="0" lang="en-US" altLang="en-US" sz="3200">
                <a:cs typeface="Arial" panose="020B0604020202020204" pitchFamily="34" charset="0"/>
              </a:rPr>
              <a:t>Christian soldiers took back </a:t>
            </a:r>
            <a:r>
              <a:rPr kumimoji="0" lang="en-US" altLang="en-US" sz="3200" b="1" u="sng">
                <a:cs typeface="Arial" panose="020B0604020202020204" pitchFamily="34" charset="0"/>
              </a:rPr>
              <a:t>Jerusalem</a:t>
            </a:r>
            <a:r>
              <a:rPr kumimoji="0" lang="en-US" altLang="en-US" sz="3200">
                <a:cs typeface="Arial" panose="020B0604020202020204" pitchFamily="34" charset="0"/>
              </a:rPr>
              <a:t> during the </a:t>
            </a:r>
            <a:r>
              <a:rPr kumimoji="0" lang="en-US" altLang="en-US" sz="3200" b="1" u="sng">
                <a:cs typeface="Arial" panose="020B0604020202020204" pitchFamily="34" charset="0"/>
              </a:rPr>
              <a:t>First</a:t>
            </a:r>
            <a:r>
              <a:rPr kumimoji="0" lang="en-US" altLang="en-US" sz="3200">
                <a:cs typeface="Arial" panose="020B0604020202020204" pitchFamily="34" charset="0"/>
              </a:rPr>
              <a:t> Crusade</a:t>
            </a:r>
          </a:p>
        </p:txBody>
      </p:sp>
      <p:sp>
        <p:nvSpPr>
          <p:cNvPr id="7" name="Rectangular Callout 6">
            <a:extLst>
              <a:ext uri="{FF2B5EF4-FFF2-40B4-BE49-F238E27FC236}">
                <a16:creationId xmlns:a16="http://schemas.microsoft.com/office/drawing/2014/main" id="{F8BDCEDC-3BA1-46BC-A90E-B5FA1D872332}"/>
              </a:ext>
            </a:extLst>
          </p:cNvPr>
          <p:cNvSpPr>
            <a:spLocks noChangeArrowheads="1"/>
          </p:cNvSpPr>
          <p:nvPr/>
        </p:nvSpPr>
        <p:spPr bwMode="auto">
          <a:xfrm>
            <a:off x="5638800" y="0"/>
            <a:ext cx="5029200" cy="1219200"/>
          </a:xfrm>
          <a:prstGeom prst="wedgeRectCallout">
            <a:avLst>
              <a:gd name="adj1" fmla="val 37403"/>
              <a:gd name="adj2" fmla="val 12755"/>
            </a:avLst>
          </a:prstGeom>
          <a:solidFill>
            <a:srgbClr val="CCFFCC"/>
          </a:solidFill>
          <a:ln w="9525" algn="ctr">
            <a:solidFill>
              <a:schemeClr val="tx1"/>
            </a:solidFill>
            <a:round/>
            <a:headEnd/>
            <a:tailEnd/>
          </a:ln>
        </p:spPr>
        <p:txBody>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algn="ctr" eaLnBrk="1" hangingPunct="1">
              <a:lnSpc>
                <a:spcPct val="80000"/>
              </a:lnSpc>
              <a:spcBef>
                <a:spcPct val="0"/>
              </a:spcBef>
              <a:buClrTx/>
              <a:buFontTx/>
              <a:buNone/>
            </a:pPr>
            <a:r>
              <a:rPr kumimoji="0" lang="en-US" altLang="en-US" sz="3200">
                <a:cs typeface="Arial" panose="020B0604020202020204" pitchFamily="34" charset="0"/>
              </a:rPr>
              <a:t>But, </a:t>
            </a:r>
            <a:r>
              <a:rPr kumimoji="0" lang="en-US" altLang="en-US" sz="3200" b="1" u="sng">
                <a:cs typeface="Arial" panose="020B0604020202020204" pitchFamily="34" charset="0"/>
              </a:rPr>
              <a:t>Muslims</a:t>
            </a:r>
            <a:r>
              <a:rPr kumimoji="0" lang="en-US" altLang="en-US" sz="3200">
                <a:cs typeface="Arial" panose="020B0604020202020204" pitchFamily="34" charset="0"/>
              </a:rPr>
              <a:t> took back Jerusalem &amp; </a:t>
            </a:r>
            <a:r>
              <a:rPr kumimoji="0" lang="en-US" altLang="en-US" sz="3200" b="1" u="sng">
                <a:cs typeface="Arial" panose="020B0604020202020204" pitchFamily="34" charset="0"/>
              </a:rPr>
              <a:t>kept it</a:t>
            </a:r>
            <a:r>
              <a:rPr kumimoji="0" lang="en-US" altLang="en-US" sz="3200">
                <a:cs typeface="Arial" panose="020B0604020202020204" pitchFamily="34" charset="0"/>
              </a:rPr>
              <a:t> during the Second &amp; Third Crusades</a:t>
            </a:r>
          </a:p>
        </p:txBody>
      </p:sp>
      <p:sp>
        <p:nvSpPr>
          <p:cNvPr id="8" name="Rectangular Callout 7">
            <a:extLst>
              <a:ext uri="{FF2B5EF4-FFF2-40B4-BE49-F238E27FC236}">
                <a16:creationId xmlns:a16="http://schemas.microsoft.com/office/drawing/2014/main" id="{ECCC8319-5F94-4AB7-9919-949599C2FF4E}"/>
              </a:ext>
            </a:extLst>
          </p:cNvPr>
          <p:cNvSpPr/>
          <p:nvPr/>
        </p:nvSpPr>
        <p:spPr bwMode="auto">
          <a:xfrm>
            <a:off x="6705600" y="1295400"/>
            <a:ext cx="3886200" cy="1600200"/>
          </a:xfrm>
          <a:prstGeom prst="wedgeRectCallout">
            <a:avLst>
              <a:gd name="adj1" fmla="val 37405"/>
              <a:gd name="adj2" fmla="val 12754"/>
            </a:avLst>
          </a:prstGeom>
          <a:solidFill>
            <a:srgbClr val="FFFFCC"/>
          </a:solidFill>
          <a:ln w="9525" cap="flat" cmpd="sng" algn="ctr">
            <a:solidFill>
              <a:schemeClr val="tx1"/>
            </a:solidFill>
            <a:prstDash val="solid"/>
            <a:round/>
            <a:headEnd type="none" w="med" len="med"/>
            <a:tailEnd type="none" w="med" len="med"/>
          </a:ln>
          <a:effec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80000"/>
              </a:lnSpc>
              <a:defRPr/>
            </a:pPr>
            <a:r>
              <a:rPr lang="en-US" altLang="en-US" sz="3200"/>
              <a:t>More Crusades were fought, but Christians </a:t>
            </a:r>
            <a:r>
              <a:rPr lang="en-US" altLang="en-US" sz="3200" b="1" u="sng"/>
              <a:t>never regained</a:t>
            </a:r>
            <a:r>
              <a:rPr lang="en-US" altLang="en-US" sz="3200"/>
              <a:t> the Holy Lands</a:t>
            </a:r>
            <a:endParaRPr lang="en-US" altLang="en-US" sz="3200">
              <a:effectLst>
                <a:outerShdw blurRad="38100" dist="38100" dir="2700000" algn="tl">
                  <a:srgbClr val="FFFFFF"/>
                </a:outerShdw>
              </a:effectLst>
            </a:endParaRPr>
          </a:p>
        </p:txBody>
      </p:sp>
      <p:pic>
        <p:nvPicPr>
          <p:cNvPr id="9" name="Picture 2" descr="Crusades mage">
            <a:extLst>
              <a:ext uri="{FF2B5EF4-FFF2-40B4-BE49-F238E27FC236}">
                <a16:creationId xmlns:a16="http://schemas.microsoft.com/office/drawing/2014/main" id="{9CBDDB4A-4CA3-4AB7-9FCA-59933CF885D5}"/>
              </a:ext>
            </a:extLst>
          </p:cNvPr>
          <p:cNvPicPr>
            <a:picLocks noChangeAspect="1" noChangeArrowheads="1"/>
          </p:cNvPicPr>
          <p:nvPr/>
        </p:nvPicPr>
        <p:blipFill>
          <a:blip r:embed="rId4">
            <a:lum bright="6000"/>
            <a:extLst>
              <a:ext uri="{28A0092B-C50C-407E-A947-70E740481C1C}">
                <a14:useLocalDpi xmlns:a14="http://schemas.microsoft.com/office/drawing/2010/main" val="0"/>
              </a:ext>
            </a:extLst>
          </a:blip>
          <a:srcRect/>
          <a:stretch>
            <a:fillRect/>
          </a:stretch>
        </p:blipFill>
        <p:spPr bwMode="auto">
          <a:xfrm>
            <a:off x="1524001" y="1371600"/>
            <a:ext cx="48799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90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par>
                                <p:cTn id="18" presetID="10" presetClass="entr" presetSubtype="0"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1D13A4FA-C99B-4CF3-B037-4CD7CB8D83B8}"/>
              </a:ext>
            </a:extLst>
          </p:cNvPr>
          <p:cNvSpPr>
            <a:spLocks noGrp="1" noChangeArrowheads="1"/>
          </p:cNvSpPr>
          <p:nvPr>
            <p:ph type="title" idx="4294967295"/>
          </p:nvPr>
        </p:nvSpPr>
        <p:spPr>
          <a:xfrm>
            <a:off x="0" y="0"/>
            <a:ext cx="9144000" cy="609600"/>
          </a:xfrm>
        </p:spPr>
        <p:txBody>
          <a:bodyPr>
            <a:normAutofit fontScale="90000"/>
          </a:bodyPr>
          <a:lstStyle/>
          <a:p>
            <a:pPr eaLnBrk="1" hangingPunct="1"/>
            <a:r>
              <a:rPr lang="en-US" altLang="en-US"/>
              <a:t>Effects of the Crusades</a:t>
            </a:r>
          </a:p>
        </p:txBody>
      </p:sp>
      <p:sp>
        <p:nvSpPr>
          <p:cNvPr id="165891" name="Rectangle 3">
            <a:extLst>
              <a:ext uri="{FF2B5EF4-FFF2-40B4-BE49-F238E27FC236}">
                <a16:creationId xmlns:a16="http://schemas.microsoft.com/office/drawing/2014/main" id="{E9A11152-175E-4F6F-A1F3-6EC95D4A176C}"/>
              </a:ext>
            </a:extLst>
          </p:cNvPr>
          <p:cNvSpPr>
            <a:spLocks noGrp="1" noChangeArrowheads="1"/>
          </p:cNvSpPr>
          <p:nvPr>
            <p:ph type="body" idx="4294967295"/>
          </p:nvPr>
        </p:nvSpPr>
        <p:spPr>
          <a:xfrm>
            <a:off x="0" y="685800"/>
            <a:ext cx="4267200" cy="2057400"/>
          </a:xfrm>
          <a:solidFill>
            <a:schemeClr val="bg1"/>
          </a:solidFill>
        </p:spPr>
        <p:txBody>
          <a:bodyPr/>
          <a:lstStyle/>
          <a:p>
            <a:pPr marL="0" indent="0" algn="ctr">
              <a:lnSpc>
                <a:spcPct val="80000"/>
              </a:lnSpc>
              <a:spcBef>
                <a:spcPct val="10000"/>
              </a:spcBef>
              <a:buSzPct val="80000"/>
              <a:buNone/>
            </a:pPr>
            <a:r>
              <a:rPr lang="en-US" altLang="en-US" sz="3600"/>
              <a:t>The Crusades brought </a:t>
            </a:r>
            <a:r>
              <a:rPr lang="en-US" altLang="en-US" sz="3600" b="1" u="sng"/>
              <a:t>cultural diffusion</a:t>
            </a:r>
            <a:r>
              <a:rPr lang="en-US" altLang="en-US" sz="3600"/>
              <a:t> &amp; introduced new ideas into Western Europe</a:t>
            </a:r>
          </a:p>
        </p:txBody>
      </p:sp>
      <p:pic>
        <p:nvPicPr>
          <p:cNvPr id="165892" name="Picture 2" descr="crusades">
            <a:extLst>
              <a:ext uri="{FF2B5EF4-FFF2-40B4-BE49-F238E27FC236}">
                <a16:creationId xmlns:a16="http://schemas.microsoft.com/office/drawing/2014/main" id="{E9ECBEE9-385B-4DE6-B6A6-0D566089A6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625726"/>
            <a:ext cx="4267200" cy="423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5">
            <a:extLst>
              <a:ext uri="{FF2B5EF4-FFF2-40B4-BE49-F238E27FC236}">
                <a16:creationId xmlns:a16="http://schemas.microsoft.com/office/drawing/2014/main" id="{C8F6C1D3-C46E-4DF5-81B6-D9FC49F49CA8}"/>
              </a:ext>
            </a:extLst>
          </p:cNvPr>
          <p:cNvSpPr>
            <a:spLocks noChangeArrowheads="1"/>
          </p:cNvSpPr>
          <p:nvPr/>
        </p:nvSpPr>
        <p:spPr bwMode="auto">
          <a:xfrm>
            <a:off x="6324600" y="2590800"/>
            <a:ext cx="4038600" cy="2286000"/>
          </a:xfrm>
          <a:prstGeom prst="cloudCallout">
            <a:avLst>
              <a:gd name="adj1" fmla="val -75157"/>
              <a:gd name="adj2" fmla="val 764"/>
            </a:avLst>
          </a:prstGeom>
          <a:solidFill>
            <a:schemeClr val="bg1"/>
          </a:solidFill>
          <a:ln w="9525">
            <a:solidFill>
              <a:schemeClr val="tx1"/>
            </a:solidFill>
            <a:round/>
            <a:headEnd/>
            <a:tailEnd/>
          </a:ln>
        </p:spPr>
        <p:txBody>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algn="ctr" eaLnBrk="1" hangingPunct="1">
              <a:spcBef>
                <a:spcPct val="0"/>
              </a:spcBef>
              <a:buClrTx/>
              <a:buFontTx/>
              <a:buNone/>
            </a:pPr>
            <a:endParaRPr kumimoji="0" lang="en-US" altLang="en-US" sz="1800">
              <a:cs typeface="Arial" panose="020B0604020202020204" pitchFamily="34" charset="0"/>
            </a:endParaRPr>
          </a:p>
        </p:txBody>
      </p:sp>
      <p:sp>
        <p:nvSpPr>
          <p:cNvPr id="8" name="AutoShape 6">
            <a:extLst>
              <a:ext uri="{FF2B5EF4-FFF2-40B4-BE49-F238E27FC236}">
                <a16:creationId xmlns:a16="http://schemas.microsoft.com/office/drawing/2014/main" id="{053AB280-A775-4881-A5DC-22BC7B0A84D9}"/>
              </a:ext>
            </a:extLst>
          </p:cNvPr>
          <p:cNvSpPr>
            <a:spLocks noChangeArrowheads="1"/>
          </p:cNvSpPr>
          <p:nvPr/>
        </p:nvSpPr>
        <p:spPr bwMode="auto">
          <a:xfrm>
            <a:off x="6400800" y="533400"/>
            <a:ext cx="4038600" cy="2286000"/>
          </a:xfrm>
          <a:prstGeom prst="cloudCallout">
            <a:avLst>
              <a:gd name="adj1" fmla="val -85454"/>
              <a:gd name="adj2" fmla="val 72222"/>
            </a:avLst>
          </a:prstGeom>
          <a:solidFill>
            <a:schemeClr val="bg1"/>
          </a:solidFill>
          <a:ln w="9525">
            <a:solidFill>
              <a:schemeClr val="tx1"/>
            </a:solidFill>
            <a:round/>
            <a:headEnd/>
            <a:tailEnd/>
          </a:ln>
        </p:spPr>
        <p:txBody>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algn="ctr" eaLnBrk="1" hangingPunct="1">
              <a:spcBef>
                <a:spcPct val="0"/>
              </a:spcBef>
              <a:buClrTx/>
              <a:buFontTx/>
              <a:buNone/>
            </a:pPr>
            <a:endParaRPr kumimoji="0" lang="en-US" altLang="en-US" sz="1800">
              <a:cs typeface="Arial" panose="020B0604020202020204" pitchFamily="34" charset="0"/>
            </a:endParaRPr>
          </a:p>
        </p:txBody>
      </p:sp>
      <p:sp>
        <p:nvSpPr>
          <p:cNvPr id="9" name="AutoShape 7">
            <a:extLst>
              <a:ext uri="{FF2B5EF4-FFF2-40B4-BE49-F238E27FC236}">
                <a16:creationId xmlns:a16="http://schemas.microsoft.com/office/drawing/2014/main" id="{FF5AFD80-65D7-4EF1-955E-8DBF19FDC7BC}"/>
              </a:ext>
            </a:extLst>
          </p:cNvPr>
          <p:cNvSpPr>
            <a:spLocks noChangeArrowheads="1"/>
          </p:cNvSpPr>
          <p:nvPr/>
        </p:nvSpPr>
        <p:spPr bwMode="auto">
          <a:xfrm>
            <a:off x="6172200" y="4724400"/>
            <a:ext cx="4038600" cy="2286000"/>
          </a:xfrm>
          <a:prstGeom prst="cloudCallout">
            <a:avLst>
              <a:gd name="adj1" fmla="val -72051"/>
              <a:gd name="adj2" fmla="val -71597"/>
            </a:avLst>
          </a:prstGeom>
          <a:solidFill>
            <a:schemeClr val="bg1"/>
          </a:solidFill>
          <a:ln w="9525">
            <a:solidFill>
              <a:schemeClr val="tx1"/>
            </a:solidFill>
            <a:round/>
            <a:headEnd/>
            <a:tailEnd/>
          </a:ln>
        </p:spPr>
        <p:txBody>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algn="ctr" eaLnBrk="1" hangingPunct="1">
              <a:spcBef>
                <a:spcPct val="0"/>
              </a:spcBef>
              <a:buClrTx/>
              <a:buFontTx/>
              <a:buNone/>
            </a:pPr>
            <a:endParaRPr kumimoji="0" lang="en-US" altLang="en-US" sz="1800">
              <a:cs typeface="Arial" panose="020B0604020202020204" pitchFamily="34" charset="0"/>
            </a:endParaRPr>
          </a:p>
        </p:txBody>
      </p:sp>
      <p:pic>
        <p:nvPicPr>
          <p:cNvPr id="11" name="Picture 9" descr="spices">
            <a:extLst>
              <a:ext uri="{FF2B5EF4-FFF2-40B4-BE49-F238E27FC236}">
                <a16:creationId xmlns:a16="http://schemas.microsoft.com/office/drawing/2014/main" id="{95DC1DB4-83D3-410D-8BB4-EFAD007DFD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914400"/>
            <a:ext cx="2514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0" descr="magnetic">
            <a:extLst>
              <a:ext uri="{FF2B5EF4-FFF2-40B4-BE49-F238E27FC236}">
                <a16:creationId xmlns:a16="http://schemas.microsoft.com/office/drawing/2014/main" id="{9AD67046-A08D-4167-968E-25D28FBC80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2949576"/>
            <a:ext cx="2565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http://web.me.com/crheaume1/Rheaume/Algebra_files/shapeimage_3.jpg">
            <a:extLst>
              <a:ext uri="{FF2B5EF4-FFF2-40B4-BE49-F238E27FC236}">
                <a16:creationId xmlns:a16="http://schemas.microsoft.com/office/drawing/2014/main" id="{72972C96-92C5-451D-9F85-39356F4704E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0400" y="5057775"/>
            <a:ext cx="2362200"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a:extLst>
              <a:ext uri="{FF2B5EF4-FFF2-40B4-BE49-F238E27FC236}">
                <a16:creationId xmlns:a16="http://schemas.microsoft.com/office/drawing/2014/main" id="{CAF40C5F-E166-484D-9102-754251EC4812}"/>
              </a:ext>
            </a:extLst>
          </p:cNvPr>
          <p:cNvSpPr>
            <a:spLocks noChangeArrowheads="1"/>
          </p:cNvSpPr>
          <p:nvPr/>
        </p:nvSpPr>
        <p:spPr bwMode="auto">
          <a:xfrm>
            <a:off x="6172200" y="1087438"/>
            <a:ext cx="4267200" cy="1274762"/>
          </a:xfrm>
          <a:prstGeom prst="rect">
            <a:avLst/>
          </a:prstGeom>
          <a:solidFill>
            <a:srgbClr val="FFCCFF"/>
          </a:solidFill>
          <a:ln w="12700">
            <a:solidFill>
              <a:schemeClr val="tx1"/>
            </a:solidFill>
            <a:miter lim="800000"/>
            <a:headEnd/>
            <a:tailEnd/>
          </a:ln>
        </p:spPr>
        <p:txBody>
          <a:bodyPr>
            <a:spAutoFit/>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algn="ctr" eaLnBrk="1" hangingPunct="1">
              <a:lnSpc>
                <a:spcPct val="80000"/>
              </a:lnSpc>
              <a:spcBef>
                <a:spcPct val="0"/>
              </a:spcBef>
              <a:buClrTx/>
              <a:buFontTx/>
              <a:buNone/>
            </a:pPr>
            <a:r>
              <a:rPr kumimoji="0" lang="en-US" altLang="en-US" sz="3200">
                <a:cs typeface="Arial" panose="020B0604020202020204" pitchFamily="34" charset="0"/>
              </a:rPr>
              <a:t>Increased desires for </a:t>
            </a:r>
            <a:r>
              <a:rPr kumimoji="0" lang="en-US" altLang="en-US" sz="3200" b="1" u="sng">
                <a:cs typeface="Arial" panose="020B0604020202020204" pitchFamily="34" charset="0"/>
              </a:rPr>
              <a:t>luxury goods</a:t>
            </a:r>
            <a:r>
              <a:rPr kumimoji="0" lang="en-US" altLang="en-US" sz="3200">
                <a:cs typeface="Arial" panose="020B0604020202020204" pitchFamily="34" charset="0"/>
              </a:rPr>
              <a:t> like silk, cotton, sugar, &amp; spices</a:t>
            </a:r>
          </a:p>
        </p:txBody>
      </p:sp>
      <p:sp>
        <p:nvSpPr>
          <p:cNvPr id="15" name="Rectangle 14">
            <a:extLst>
              <a:ext uri="{FF2B5EF4-FFF2-40B4-BE49-F238E27FC236}">
                <a16:creationId xmlns:a16="http://schemas.microsoft.com/office/drawing/2014/main" id="{C82C76E0-A483-48A2-B3BD-C01D481B0445}"/>
              </a:ext>
            </a:extLst>
          </p:cNvPr>
          <p:cNvSpPr>
            <a:spLocks noChangeArrowheads="1"/>
          </p:cNvSpPr>
          <p:nvPr/>
        </p:nvSpPr>
        <p:spPr bwMode="auto">
          <a:xfrm>
            <a:off x="5943600" y="3068639"/>
            <a:ext cx="4648200" cy="1666875"/>
          </a:xfrm>
          <a:prstGeom prst="rect">
            <a:avLst/>
          </a:prstGeom>
          <a:solidFill>
            <a:srgbClr val="CCFFCC"/>
          </a:solidFill>
          <a:ln w="12700">
            <a:solidFill>
              <a:schemeClr val="tx1"/>
            </a:solidFill>
            <a:miter lim="800000"/>
            <a:headEnd/>
            <a:tailEnd/>
          </a:ln>
        </p:spPr>
        <p:txBody>
          <a:bodyPr>
            <a:spAutoFit/>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algn="ctr" eaLnBrk="1" hangingPunct="1">
              <a:lnSpc>
                <a:spcPct val="80000"/>
              </a:lnSpc>
              <a:spcBef>
                <a:spcPct val="0"/>
              </a:spcBef>
              <a:buClrTx/>
              <a:buFontTx/>
              <a:buNone/>
            </a:pPr>
            <a:r>
              <a:rPr kumimoji="0" lang="en-US" altLang="en-US" sz="3200">
                <a:cs typeface="Arial" panose="020B0604020202020204" pitchFamily="34" charset="0"/>
              </a:rPr>
              <a:t>Introduced technologies like </a:t>
            </a:r>
            <a:r>
              <a:rPr kumimoji="0" lang="en-US" altLang="en-US" sz="3200" b="1" u="sng">
                <a:cs typeface="Arial" panose="020B0604020202020204" pitchFamily="34" charset="0"/>
              </a:rPr>
              <a:t>compass</a:t>
            </a:r>
            <a:r>
              <a:rPr kumimoji="0" lang="en-US" altLang="en-US" sz="3200">
                <a:cs typeface="Arial" panose="020B0604020202020204" pitchFamily="34" charset="0"/>
              </a:rPr>
              <a:t>, astrolabe, ship designs, &amp; </a:t>
            </a:r>
            <a:r>
              <a:rPr kumimoji="0" lang="en-US" altLang="en-US" sz="3200" b="1" u="sng">
                <a:cs typeface="Arial" panose="020B0604020202020204" pitchFamily="34" charset="0"/>
              </a:rPr>
              <a:t>gunpowder</a:t>
            </a:r>
          </a:p>
        </p:txBody>
      </p:sp>
      <p:sp>
        <p:nvSpPr>
          <p:cNvPr id="16" name="Rectangle 15">
            <a:extLst>
              <a:ext uri="{FF2B5EF4-FFF2-40B4-BE49-F238E27FC236}">
                <a16:creationId xmlns:a16="http://schemas.microsoft.com/office/drawing/2014/main" id="{C5DC1317-C94A-40DA-8845-10246502CC07}"/>
              </a:ext>
            </a:extLst>
          </p:cNvPr>
          <p:cNvSpPr>
            <a:spLocks noChangeArrowheads="1"/>
          </p:cNvSpPr>
          <p:nvPr/>
        </p:nvSpPr>
        <p:spPr bwMode="auto">
          <a:xfrm>
            <a:off x="5943600" y="4953001"/>
            <a:ext cx="4724400" cy="1284069"/>
          </a:xfrm>
          <a:prstGeom prst="rect">
            <a:avLst/>
          </a:prstGeom>
          <a:solidFill>
            <a:srgbClr val="FFFFCC"/>
          </a:solidFill>
          <a:ln w="12700">
            <a:solidFill>
              <a:schemeClr val="tx1"/>
            </a:solidFill>
            <a:miter lim="800000"/>
            <a:headEnd/>
            <a:tailEnd/>
          </a:ln>
        </p:spPr>
        <p:txBody>
          <a:bodyPr>
            <a:spAutoFit/>
          </a:bodyPr>
          <a:lstStyle>
            <a:lvl1pPr>
              <a:spcBef>
                <a:spcPct val="20000"/>
              </a:spcBef>
              <a:buClr>
                <a:schemeClr val="accent1"/>
              </a:buClr>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1pPr>
            <a:lvl2pPr marL="742950" indent="-285750">
              <a:spcBef>
                <a:spcPct val="20000"/>
              </a:spcBef>
              <a:buFont typeface="Arial" panose="020B0604020202020204" pitchFamily="34" charset="0"/>
              <a:buChar char="–"/>
              <a:defRPr kumimoji="1" sz="4000">
                <a:solidFill>
                  <a:schemeClr val="tx1"/>
                </a:solidFill>
                <a:latin typeface="Calibri" panose="020F0502020204030204" pitchFamily="34" charset="0"/>
                <a:cs typeface="Calibri" panose="020F0502020204030204" pitchFamily="34" charset="0"/>
              </a:defRPr>
            </a:lvl2pPr>
            <a:lvl3pPr marL="11430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3pPr>
            <a:lvl4pPr marL="16002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4pPr>
            <a:lvl5pPr marL="2057400" indent="-228600">
              <a:spcBef>
                <a:spcPct val="20000"/>
              </a:spcBef>
              <a:buChar char="•"/>
              <a:defRPr kumimoji="1" sz="40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kumimoji="1" sz="4000">
                <a:solidFill>
                  <a:schemeClr val="tx1"/>
                </a:solidFill>
                <a:latin typeface="Calibri" panose="020F0502020204030204" pitchFamily="34" charset="0"/>
                <a:cs typeface="Calibri" panose="020F0502020204030204" pitchFamily="34" charset="0"/>
              </a:defRPr>
            </a:lvl9pPr>
          </a:lstStyle>
          <a:p>
            <a:pPr algn="ctr" eaLnBrk="1" hangingPunct="1">
              <a:lnSpc>
                <a:spcPct val="80000"/>
              </a:lnSpc>
              <a:spcBef>
                <a:spcPct val="0"/>
              </a:spcBef>
              <a:buClrTx/>
              <a:buFontTx/>
              <a:buNone/>
            </a:pPr>
            <a:r>
              <a:rPr kumimoji="0" lang="en-US" altLang="en-US" sz="3200">
                <a:cs typeface="Arial" panose="020B0604020202020204" pitchFamily="34" charset="0"/>
              </a:rPr>
              <a:t>Introduced ideas like Arabic numbers, </a:t>
            </a:r>
            <a:r>
              <a:rPr kumimoji="0" lang="en-US" altLang="en-US" sz="3200" b="1" u="sng">
                <a:cs typeface="Arial" panose="020B0604020202020204" pitchFamily="34" charset="0"/>
              </a:rPr>
              <a:t>chemistry, algebra</a:t>
            </a:r>
            <a:r>
              <a:rPr kumimoji="0" lang="en-US" altLang="en-US" sz="3200">
                <a:cs typeface="Arial" panose="020B0604020202020204" pitchFamily="34" charset="0"/>
              </a:rPr>
              <a:t>, telescope </a:t>
            </a:r>
          </a:p>
        </p:txBody>
      </p:sp>
    </p:spTree>
  </p:cSld>
  <p:clrMapOvr>
    <a:masterClrMapping/>
  </p:clrMapOvr>
  <p:transition advTm="90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1000"/>
                                        <p:tgtEl>
                                          <p:spTgt spid="8"/>
                                        </p:tgtEl>
                                      </p:cBhvr>
                                    </p:animEffect>
                                    <p:set>
                                      <p:cBhvr>
                                        <p:cTn id="7" dur="1" fill="hold">
                                          <p:stCondLst>
                                            <p:cond delay="999"/>
                                          </p:stCondLst>
                                        </p:cTn>
                                        <p:tgtEl>
                                          <p:spTgt spid="8"/>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11"/>
                                        </p:tgtEl>
                                      </p:cBhvr>
                                    </p:animEffect>
                                    <p:set>
                                      <p:cBhvr>
                                        <p:cTn id="10" dur="1" fill="hold">
                                          <p:stCondLst>
                                            <p:cond delay="999"/>
                                          </p:stCondLst>
                                        </p:cTn>
                                        <p:tgtEl>
                                          <p:spTgt spid="11"/>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xit" presetSubtype="0" fill="hold" grpId="0" nodeType="clickEffect">
                                  <p:stCondLst>
                                    <p:cond delay="0"/>
                                  </p:stCondLst>
                                  <p:childTnLst>
                                    <p:animEffect transition="out" filter="fade">
                                      <p:cBhvr>
                                        <p:cTn id="17" dur="1000"/>
                                        <p:tgtEl>
                                          <p:spTgt spid="7"/>
                                        </p:tgtEl>
                                      </p:cBhvr>
                                    </p:animEffect>
                                    <p:set>
                                      <p:cBhvr>
                                        <p:cTn id="18" dur="1" fill="hold">
                                          <p:stCondLst>
                                            <p:cond delay="999"/>
                                          </p:stCondLst>
                                        </p:cTn>
                                        <p:tgtEl>
                                          <p:spTgt spid="7"/>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1000"/>
                                        <p:tgtEl>
                                          <p:spTgt spid="12"/>
                                        </p:tgtEl>
                                      </p:cBhvr>
                                    </p:animEffect>
                                    <p:set>
                                      <p:cBhvr>
                                        <p:cTn id="21" dur="1" fill="hold">
                                          <p:stCondLst>
                                            <p:cond delay="999"/>
                                          </p:stCondLst>
                                        </p:cTn>
                                        <p:tgtEl>
                                          <p:spTgt spid="12"/>
                                        </p:tgtEl>
                                        <p:attrNameLst>
                                          <p:attrName>style.visibility</p:attrName>
                                        </p:attrNameLst>
                                      </p:cBhvr>
                                      <p:to>
                                        <p:strVal val="hidden"/>
                                      </p:to>
                                    </p:se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xit" presetSubtype="0" fill="hold" grpId="0" nodeType="clickEffect">
                                  <p:stCondLst>
                                    <p:cond delay="0"/>
                                  </p:stCondLst>
                                  <p:childTnLst>
                                    <p:animEffect transition="out" filter="fade">
                                      <p:cBhvr>
                                        <p:cTn id="28" dur="1000"/>
                                        <p:tgtEl>
                                          <p:spTgt spid="9"/>
                                        </p:tgtEl>
                                      </p:cBhvr>
                                    </p:animEffect>
                                    <p:set>
                                      <p:cBhvr>
                                        <p:cTn id="29" dur="1" fill="hold">
                                          <p:stCondLst>
                                            <p:cond delay="999"/>
                                          </p:stCondLst>
                                        </p:cTn>
                                        <p:tgtEl>
                                          <p:spTgt spid="9"/>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1000"/>
                                        <p:tgtEl>
                                          <p:spTgt spid="13"/>
                                        </p:tgtEl>
                                      </p:cBhvr>
                                    </p:animEffect>
                                    <p:set>
                                      <p:cBhvr>
                                        <p:cTn id="32" dur="1" fill="hold">
                                          <p:stCondLst>
                                            <p:cond delay="999"/>
                                          </p:stCondLst>
                                        </p:cTn>
                                        <p:tgtEl>
                                          <p:spTgt spid="13"/>
                                        </p:tgtEl>
                                        <p:attrNameLst>
                                          <p:attrName>style.visibility</p:attrName>
                                        </p:attrNameLst>
                                      </p:cBhvr>
                                      <p:to>
                                        <p:strVal val="hidden"/>
                                      </p:to>
                                    </p:set>
                                  </p:childTnLst>
                                </p:cTn>
                              </p:par>
                              <p:par>
                                <p:cTn id="33" presetID="10"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4" grpId="0" animBg="1"/>
      <p:bldP spid="15" grpId="0" animBg="1"/>
      <p:bldP spid="16" grpId="0" animBg="1"/>
    </p:bld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1</TotalTime>
  <Words>307</Words>
  <Application>Microsoft Office PowerPoint</Application>
  <PresentationFormat>Widescreen</PresentationFormat>
  <Paragraphs>26</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Metropolitan</vt:lpstr>
      <vt:lpstr>The Crusades</vt:lpstr>
      <vt:lpstr>Why did Christians go to Jerusalem  during the Middle Ages? </vt:lpstr>
      <vt:lpstr>The Crusades</vt:lpstr>
      <vt:lpstr>Why did Christians go on the Crusades? </vt:lpstr>
      <vt:lpstr>The Crusades</vt:lpstr>
      <vt:lpstr>Effects of the Crusades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Crusades</dc:title>
  <dc:creator>Matthew Liedberg</dc:creator>
  <cp:lastModifiedBy>Matthew Liedberg</cp:lastModifiedBy>
  <cp:revision>1</cp:revision>
  <dcterms:created xsi:type="dcterms:W3CDTF">2019-11-12T13:37:15Z</dcterms:created>
  <dcterms:modified xsi:type="dcterms:W3CDTF">2019-11-12T13:38:39Z</dcterms:modified>
</cp:coreProperties>
</file>