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14" r:id="rId8"/>
    <p:sldId id="315" r:id="rId9"/>
    <p:sldId id="284" r:id="rId10"/>
    <p:sldId id="309" r:id="rId11"/>
    <p:sldId id="310" r:id="rId12"/>
    <p:sldId id="311" r:id="rId13"/>
    <p:sldId id="312" r:id="rId14"/>
    <p:sldId id="313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1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2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4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3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7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7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5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0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9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7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5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97F84D6-61ED-4107-84CD-2AE566590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Supply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62691D-AC40-486F-A5D0-0C36F6814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schedule of quantities that would be offered for sale at all possible prices that could prevail in the market. (NOT A 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Quantity Supplied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Amount offered for sale at a given price. (SPECIFIC NUMBER)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Law of 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law of supply states that, other things equal (</a:t>
            </a:r>
            <a:r>
              <a:rPr lang="en-US" altLang="en-US" sz="2400" i="1" dirty="0"/>
              <a:t>Ceteris Paribas</a:t>
            </a:r>
            <a:r>
              <a:rPr lang="en-US" altLang="en-US" sz="2400" dirty="0"/>
              <a:t>)</a:t>
            </a:r>
            <a:r>
              <a:rPr lang="en-US" altLang="en-US" sz="2400" i="1" dirty="0"/>
              <a:t>,</a:t>
            </a:r>
            <a:r>
              <a:rPr lang="en-US" altLang="en-US" sz="2400" dirty="0"/>
              <a:t> the quantity supplied of a good rises when the price of the good rises.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 other words: Low price = Low quantity                                                		            High price = High quantity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47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58ED28B-DF52-4BE1-9A2C-A94F1BFD8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335EB0B-4CC1-4CDA-8082-D70987597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Why are prices good?</a:t>
            </a:r>
          </a:p>
          <a:p>
            <a:pPr lvl="1" eaLnBrk="1" hangingPunct="1"/>
            <a:r>
              <a:rPr lang="en-US" altLang="en-US" dirty="0"/>
              <a:t>Neutral</a:t>
            </a:r>
          </a:p>
          <a:p>
            <a:pPr lvl="2" eaLnBrk="1" hangingPunct="1"/>
            <a:r>
              <a:rPr lang="en-US" altLang="en-US" dirty="0"/>
              <a:t>They don’t favor the buyer or seller</a:t>
            </a:r>
          </a:p>
          <a:p>
            <a:pPr lvl="1" eaLnBrk="1" hangingPunct="1"/>
            <a:r>
              <a:rPr lang="en-US" altLang="en-US" dirty="0"/>
              <a:t>Flexible</a:t>
            </a:r>
          </a:p>
          <a:p>
            <a:pPr lvl="2" eaLnBrk="1" hangingPunct="1"/>
            <a:r>
              <a:rPr lang="en-US" altLang="en-US" dirty="0"/>
              <a:t>Reacts to change and adjusts</a:t>
            </a:r>
          </a:p>
          <a:p>
            <a:pPr lvl="1" eaLnBrk="1" hangingPunct="1"/>
            <a:r>
              <a:rPr lang="en-US" altLang="en-US" dirty="0"/>
              <a:t>Efficient</a:t>
            </a:r>
          </a:p>
          <a:p>
            <a:pPr lvl="2" eaLnBrk="1" hangingPunct="1"/>
            <a:r>
              <a:rPr lang="en-US" altLang="en-US" dirty="0"/>
              <a:t>Make decisions easily</a:t>
            </a:r>
          </a:p>
          <a:p>
            <a:pPr lvl="2" eaLnBrk="1" hangingPunct="1"/>
            <a:r>
              <a:rPr lang="en-US" altLang="en-US" dirty="0"/>
              <a:t>Keeps shortages from occurring</a:t>
            </a:r>
          </a:p>
        </p:txBody>
      </p:sp>
    </p:spTree>
    <p:extLst>
      <p:ext uri="{BB962C8B-B14F-4D97-AF65-F5344CB8AC3E}">
        <p14:creationId xmlns:p14="http://schemas.microsoft.com/office/powerpoint/2010/main" val="34557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6604AC-EC06-4DA9-A730-5CB2847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Prices: Supply and Demand Combined cont.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88B6C29-D5A2-4A87-AA8D-736924C35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happens without prices?</a:t>
            </a:r>
          </a:p>
          <a:p>
            <a:pPr lvl="1" eaLnBrk="1" hangingPunct="1"/>
            <a:r>
              <a:rPr lang="en-US" altLang="en-US"/>
              <a:t>Rationing</a:t>
            </a:r>
          </a:p>
          <a:p>
            <a:pPr lvl="2" eaLnBrk="1" hangingPunct="1"/>
            <a:r>
              <a:rPr lang="en-US" altLang="en-US"/>
              <a:t>Government decides what is a fair amount</a:t>
            </a:r>
          </a:p>
          <a:p>
            <a:pPr lvl="1" eaLnBrk="1" hangingPunct="1"/>
            <a:r>
              <a:rPr lang="en-US" altLang="en-US"/>
              <a:t>High administrative costs</a:t>
            </a:r>
          </a:p>
          <a:p>
            <a:pPr lvl="2" eaLnBrk="1" hangingPunct="1"/>
            <a:r>
              <a:rPr lang="en-US" altLang="en-US"/>
              <a:t>Bureaucracy</a:t>
            </a:r>
          </a:p>
          <a:p>
            <a:pPr lvl="1" eaLnBrk="1" hangingPunct="1"/>
            <a:r>
              <a:rPr lang="en-US" altLang="en-US"/>
              <a:t>Diminished incentive</a:t>
            </a:r>
          </a:p>
          <a:p>
            <a:pPr lvl="2" eaLnBrk="1" hangingPunct="1"/>
            <a:r>
              <a:rPr lang="en-US" altLang="en-US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2301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7039A4D-33B6-49CC-92B8-51A322E2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8690" y="391414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Prices: Supply and Demand Combined cont.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59241F-2B9F-42CC-B5D5-D4BE80B0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809" y="1472750"/>
            <a:ext cx="10042217" cy="493209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How are prices determined?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What are you trying to reach?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Market Equilibrium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dirty="0"/>
              <a:t>Situation in which prices are relatively stable and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   Qs = </a:t>
            </a:r>
            <a:r>
              <a:rPr lang="en-US" altLang="en-US" sz="1800" dirty="0" err="1"/>
              <a:t>Qd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price that balances Qs and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graph, it is the price at which the supply and demand curves intersect.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Equilibrium Quantity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Qs and the </a:t>
            </a:r>
            <a:r>
              <a:rPr lang="en-US" altLang="en-US" sz="2400" dirty="0" err="1"/>
              <a:t>Qd</a:t>
            </a:r>
            <a:r>
              <a:rPr lang="en-US" altLang="en-US" sz="2400" dirty="0"/>
              <a:t> at the equilibrium price.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On a graph it is the quantity at which the supply and demand curves intersect.</a:t>
            </a:r>
          </a:p>
        </p:txBody>
      </p:sp>
    </p:spTree>
    <p:extLst>
      <p:ext uri="{BB962C8B-B14F-4D97-AF65-F5344CB8AC3E}">
        <p14:creationId xmlns:p14="http://schemas.microsoft.com/office/powerpoint/2010/main" val="35384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marketdemand">
            <a:extLst>
              <a:ext uri="{FF2B5EF4-FFF2-40B4-BE49-F238E27FC236}">
                <a16:creationId xmlns:a16="http://schemas.microsoft.com/office/drawing/2014/main" id="{A589D505-8F36-4896-B84D-07A3C10D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5" descr="market supply">
            <a:extLst>
              <a:ext uri="{FF2B5EF4-FFF2-40B4-BE49-F238E27FC236}">
                <a16:creationId xmlns:a16="http://schemas.microsoft.com/office/drawing/2014/main" id="{E486F5AC-B2AE-4E84-8B09-FFEC633C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8" name="Group 6">
            <a:extLst>
              <a:ext uri="{FF2B5EF4-FFF2-40B4-BE49-F238E27FC236}">
                <a16:creationId xmlns:a16="http://schemas.microsoft.com/office/drawing/2014/main" id="{BBB142D7-6FA0-4213-8E44-78D2F78D056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581400"/>
            <a:ext cx="2819400" cy="1447800"/>
            <a:chOff x="480" y="2496"/>
            <a:chExt cx="2016" cy="1152"/>
          </a:xfrm>
        </p:grpSpPr>
        <p:sp>
          <p:nvSpPr>
            <p:cNvPr id="77836" name="Oval 7">
              <a:extLst>
                <a:ext uri="{FF2B5EF4-FFF2-40B4-BE49-F238E27FC236}">
                  <a16:creationId xmlns:a16="http://schemas.microsoft.com/office/drawing/2014/main" id="{858A3D8D-DEFB-4A58-9B96-34B4DECB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Line 8">
              <a:extLst>
                <a:ext uri="{FF2B5EF4-FFF2-40B4-BE49-F238E27FC236}">
                  <a16:creationId xmlns:a16="http://schemas.microsoft.com/office/drawing/2014/main" id="{438224B7-B7E8-4143-B633-2C8690A51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1" name="Group 9">
            <a:extLst>
              <a:ext uri="{FF2B5EF4-FFF2-40B4-BE49-F238E27FC236}">
                <a16:creationId xmlns:a16="http://schemas.microsoft.com/office/drawing/2014/main" id="{0D685A0E-9269-4870-9731-320BCE5B060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581400"/>
            <a:ext cx="2590800" cy="1600200"/>
            <a:chOff x="3504" y="2448"/>
            <a:chExt cx="1776" cy="1200"/>
          </a:xfrm>
        </p:grpSpPr>
        <p:sp>
          <p:nvSpPr>
            <p:cNvPr id="77834" name="Oval 10">
              <a:extLst>
                <a:ext uri="{FF2B5EF4-FFF2-40B4-BE49-F238E27FC236}">
                  <a16:creationId xmlns:a16="http://schemas.microsoft.com/office/drawing/2014/main" id="{45CCCD74-E340-4828-9C55-90E580CB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Line 11">
              <a:extLst>
                <a:ext uri="{FF2B5EF4-FFF2-40B4-BE49-F238E27FC236}">
                  <a16:creationId xmlns:a16="http://schemas.microsoft.com/office/drawing/2014/main" id="{5C6CDCC4-6308-4E59-8E3D-BD3626D55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Text Box 12">
            <a:extLst>
              <a:ext uri="{FF2B5EF4-FFF2-40B4-BE49-F238E27FC236}">
                <a16:creationId xmlns:a16="http://schemas.microsoft.com/office/drawing/2014/main" id="{3379D2B2-2A1E-44F8-B17C-E6A4F146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05400"/>
            <a:ext cx="6400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494076"/>
                </a:solidFill>
              </a:rPr>
              <a:t>At $2.00, the quantity demanded is equal to the quantity supplied!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26F0E587-D11D-4BDA-B66A-0871B0F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Demand Schedule</a:t>
            </a:r>
          </a:p>
        </p:txBody>
      </p:sp>
      <p:sp>
        <p:nvSpPr>
          <p:cNvPr id="77832" name="Text Box 14">
            <a:extLst>
              <a:ext uri="{FF2B5EF4-FFF2-40B4-BE49-F238E27FC236}">
                <a16:creationId xmlns:a16="http://schemas.microsoft.com/office/drawing/2014/main" id="{EB8FB28D-B50A-4DA7-A89B-76923B03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447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Supply Schedule</a:t>
            </a:r>
          </a:p>
        </p:txBody>
      </p:sp>
      <p:sp>
        <p:nvSpPr>
          <p:cNvPr id="77833" name="Text Box 15">
            <a:extLst>
              <a:ext uri="{FF2B5EF4-FFF2-40B4-BE49-F238E27FC236}">
                <a16:creationId xmlns:a16="http://schemas.microsoft.com/office/drawing/2014/main" id="{BC5E719B-8A85-4163-98DA-8F4ADA2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1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Prices: Supply and Demand Combined cont.</a:t>
            </a:r>
          </a:p>
        </p:txBody>
      </p:sp>
    </p:spTree>
    <p:extLst>
      <p:ext uri="{BB962C8B-B14F-4D97-AF65-F5344CB8AC3E}">
        <p14:creationId xmlns:p14="http://schemas.microsoft.com/office/powerpoint/2010/main" val="2038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B979F3A2-F5C3-4536-8AAB-BD9C7D07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338263"/>
            <a:ext cx="7016750" cy="4589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1" name="Line 5">
            <a:extLst>
              <a:ext uri="{FF2B5EF4-FFF2-40B4-BE49-F238E27FC236}">
                <a16:creationId xmlns:a16="http://schemas.microsoft.com/office/drawing/2014/main" id="{4E42F6A7-62CC-450E-8CE0-9D560537F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6">
            <a:extLst>
              <a:ext uri="{FF2B5EF4-FFF2-40B4-BE49-F238E27FC236}">
                <a16:creationId xmlns:a16="http://schemas.microsoft.com/office/drawing/2014/main" id="{F06E9F6A-274C-4EBA-A96A-DC4043ED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Line 7">
            <a:extLst>
              <a:ext uri="{FF2B5EF4-FFF2-40B4-BE49-F238E27FC236}">
                <a16:creationId xmlns:a16="http://schemas.microsoft.com/office/drawing/2014/main" id="{2CD36FF4-1E40-483B-A237-1DBE4DD46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8">
            <a:extLst>
              <a:ext uri="{FF2B5EF4-FFF2-40B4-BE49-F238E27FC236}">
                <a16:creationId xmlns:a16="http://schemas.microsoft.com/office/drawing/2014/main" id="{9900B372-A0EA-45CA-BA21-330B14D8D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9">
            <a:extLst>
              <a:ext uri="{FF2B5EF4-FFF2-40B4-BE49-F238E27FC236}">
                <a16:creationId xmlns:a16="http://schemas.microsoft.com/office/drawing/2014/main" id="{7B85B588-E346-44CE-AE43-A493228C2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10">
            <a:extLst>
              <a:ext uri="{FF2B5EF4-FFF2-40B4-BE49-F238E27FC236}">
                <a16:creationId xmlns:a16="http://schemas.microsoft.com/office/drawing/2014/main" id="{28AD34EA-1148-4B75-B78B-73D23BA65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825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1">
            <a:extLst>
              <a:ext uri="{FF2B5EF4-FFF2-40B4-BE49-F238E27FC236}">
                <a16:creationId xmlns:a16="http://schemas.microsoft.com/office/drawing/2014/main" id="{E08F87BE-E2AE-4577-8A01-82DA9CD09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2">
            <a:extLst>
              <a:ext uri="{FF2B5EF4-FFF2-40B4-BE49-F238E27FC236}">
                <a16:creationId xmlns:a16="http://schemas.microsoft.com/office/drawing/2014/main" id="{58E997C6-41CF-44D3-AE72-A6A0C826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3">
            <a:extLst>
              <a:ext uri="{FF2B5EF4-FFF2-40B4-BE49-F238E27FC236}">
                <a16:creationId xmlns:a16="http://schemas.microsoft.com/office/drawing/2014/main" id="{F652E5FF-15CB-496C-ACB5-8A8A7DA06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4">
            <a:extLst>
              <a:ext uri="{FF2B5EF4-FFF2-40B4-BE49-F238E27FC236}">
                <a16:creationId xmlns:a16="http://schemas.microsoft.com/office/drawing/2014/main" id="{A36AAEA5-C923-424A-BE19-A9E99D91D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5">
            <a:extLst>
              <a:ext uri="{FF2B5EF4-FFF2-40B4-BE49-F238E27FC236}">
                <a16:creationId xmlns:a16="http://schemas.microsoft.com/office/drawing/2014/main" id="{A5E68852-4B21-40E2-B9D3-0659B7C32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7239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Line 16">
            <a:extLst>
              <a:ext uri="{FF2B5EF4-FFF2-40B4-BE49-F238E27FC236}">
                <a16:creationId xmlns:a16="http://schemas.microsoft.com/office/drawing/2014/main" id="{B6A81AB3-E0B6-4013-89E2-1F1A78BD5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914" y="5735639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7">
            <a:extLst>
              <a:ext uri="{FF2B5EF4-FFF2-40B4-BE49-F238E27FC236}">
                <a16:creationId xmlns:a16="http://schemas.microsoft.com/office/drawing/2014/main" id="{F92EC8B4-08D9-410C-8A14-969922E8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9500" y="5735639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Rectangle 18">
            <a:extLst>
              <a:ext uri="{FF2B5EF4-FFF2-40B4-BE49-F238E27FC236}">
                <a16:creationId xmlns:a16="http://schemas.microsoft.com/office/drawing/2014/main" id="{9B76B834-AB3D-4AA4-B5C4-01F91A9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2226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Price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5" name="Rectangle 19">
            <a:extLst>
              <a:ext uri="{FF2B5EF4-FFF2-40B4-BE49-F238E27FC236}">
                <a16:creationId xmlns:a16="http://schemas.microsoft.com/office/drawing/2014/main" id="{FA8405CA-6CAD-4BC2-AD2D-06CB7488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76389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Ice-Cream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6" name="Rectangle 20">
            <a:extLst>
              <a:ext uri="{FF2B5EF4-FFF2-40B4-BE49-F238E27FC236}">
                <a16:creationId xmlns:a16="http://schemas.microsoft.com/office/drawing/2014/main" id="{A582340C-3CF8-445B-AB45-673FC6C3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4" y="1860551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7" name="Rectangle 21">
            <a:extLst>
              <a:ext uri="{FF2B5EF4-FFF2-40B4-BE49-F238E27FC236}">
                <a16:creationId xmlns:a16="http://schemas.microsoft.com/office/drawing/2014/main" id="{F814B01F-1926-43A7-BD13-92DD5768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8" name="Rectangle 22">
            <a:extLst>
              <a:ext uri="{FF2B5EF4-FFF2-40B4-BE49-F238E27FC236}">
                <a16:creationId xmlns:a16="http://schemas.microsoft.com/office/drawing/2014/main" id="{293A9417-D945-4FC4-AD0E-6875838B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69" name="Rectangle 23">
            <a:extLst>
              <a:ext uri="{FF2B5EF4-FFF2-40B4-BE49-F238E27FC236}">
                <a16:creationId xmlns:a16="http://schemas.microsoft.com/office/drawing/2014/main" id="{C89F7919-8A97-4D9B-9648-4E2BB8B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0" name="Rectangle 24">
            <a:extLst>
              <a:ext uri="{FF2B5EF4-FFF2-40B4-BE49-F238E27FC236}">
                <a16:creationId xmlns:a16="http://schemas.microsoft.com/office/drawing/2014/main" id="{AA05757B-F486-4A4B-8726-FEAC12A0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1" name="Rectangle 25">
            <a:extLst>
              <a:ext uri="{FF2B5EF4-FFF2-40B4-BE49-F238E27FC236}">
                <a16:creationId xmlns:a16="http://schemas.microsoft.com/office/drawing/2014/main" id="{1B04C738-9A31-4B24-A1A9-7B890EB4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2" name="Rectangle 26">
            <a:extLst>
              <a:ext uri="{FF2B5EF4-FFF2-40B4-BE49-F238E27FC236}">
                <a16:creationId xmlns:a16="http://schemas.microsoft.com/office/drawing/2014/main" id="{6C68451D-291A-48DB-8276-0DDDB953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3" name="Rectangle 27">
            <a:extLst>
              <a:ext uri="{FF2B5EF4-FFF2-40B4-BE49-F238E27FC236}">
                <a16:creationId xmlns:a16="http://schemas.microsoft.com/office/drawing/2014/main" id="{4F2B4E02-9FE1-43AF-9060-4E5BF0E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4" name="Rectangle 28">
            <a:extLst>
              <a:ext uri="{FF2B5EF4-FFF2-40B4-BE49-F238E27FC236}">
                <a16:creationId xmlns:a16="http://schemas.microsoft.com/office/drawing/2014/main" id="{3A09747F-B97F-475A-A2A1-9A7767D4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5" name="Rectangle 29">
            <a:extLst>
              <a:ext uri="{FF2B5EF4-FFF2-40B4-BE49-F238E27FC236}">
                <a16:creationId xmlns:a16="http://schemas.microsoft.com/office/drawing/2014/main" id="{79C85FD7-4D05-407F-9D68-B983C09B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6" name="Rectangle 30">
            <a:extLst>
              <a:ext uri="{FF2B5EF4-FFF2-40B4-BE49-F238E27FC236}">
                <a16:creationId xmlns:a16="http://schemas.microsoft.com/office/drawing/2014/main" id="{0A7DF6C9-7792-4B79-9E5C-7EE32628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5942014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7" name="Rectangle 31">
            <a:extLst>
              <a:ext uri="{FF2B5EF4-FFF2-40B4-BE49-F238E27FC236}">
                <a16:creationId xmlns:a16="http://schemas.microsoft.com/office/drawing/2014/main" id="{44FCE39A-B1C1-4E3D-AB17-F171246D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8" name="Rectangle 32">
            <a:extLst>
              <a:ext uri="{FF2B5EF4-FFF2-40B4-BE49-F238E27FC236}">
                <a16:creationId xmlns:a16="http://schemas.microsoft.com/office/drawing/2014/main" id="{0EB7C868-3706-4EA5-B689-45A000A0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942014"/>
            <a:ext cx="239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79" name="Rectangle 33">
            <a:extLst>
              <a:ext uri="{FF2B5EF4-FFF2-40B4-BE49-F238E27FC236}">
                <a16:creationId xmlns:a16="http://schemas.microsoft.com/office/drawing/2014/main" id="{C14AFC99-F631-4630-8577-65D83B83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0" name="Rectangle 34">
            <a:extLst>
              <a:ext uri="{FF2B5EF4-FFF2-40B4-BE49-F238E27FC236}">
                <a16:creationId xmlns:a16="http://schemas.microsoft.com/office/drawing/2014/main" id="{9592722E-560A-4F5D-87C4-A5A3ADA1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6234114"/>
            <a:ext cx="3167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Quantity of Ice-Cream Cones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8881" name="Rectangle 35">
            <a:extLst>
              <a:ext uri="{FF2B5EF4-FFF2-40B4-BE49-F238E27FC236}">
                <a16:creationId xmlns:a16="http://schemas.microsoft.com/office/drawing/2014/main" id="{5CAF1BB9-28AE-4400-BA36-47D5A1F6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5942014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0452" name="Group 36">
            <a:extLst>
              <a:ext uri="{FF2B5EF4-FFF2-40B4-BE49-F238E27FC236}">
                <a16:creationId xmlns:a16="http://schemas.microsoft.com/office/drawing/2014/main" id="{6A006B0B-A8F1-444C-8D57-858D65188CB7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4859338"/>
            <a:ext cx="1898650" cy="939800"/>
            <a:chOff x="2960" y="3061"/>
            <a:chExt cx="1196" cy="592"/>
          </a:xfrm>
        </p:grpSpPr>
        <p:sp>
          <p:nvSpPr>
            <p:cNvPr id="78904" name="Line 37">
              <a:extLst>
                <a:ext uri="{FF2B5EF4-FFF2-40B4-BE49-F238E27FC236}">
                  <a16:creationId xmlns:a16="http://schemas.microsoft.com/office/drawing/2014/main" id="{20A0A275-6F2D-4569-9332-E93BEB2E4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0" y="3236"/>
              <a:ext cx="296" cy="4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5" name="Group 38">
              <a:extLst>
                <a:ext uri="{FF2B5EF4-FFF2-40B4-BE49-F238E27FC236}">
                  <a16:creationId xmlns:a16="http://schemas.microsoft.com/office/drawing/2014/main" id="{399A4123-2500-4CD5-85DE-9DCA35F02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3061"/>
              <a:ext cx="900" cy="457"/>
              <a:chOff x="3256" y="3061"/>
              <a:chExt cx="900" cy="457"/>
            </a:xfrm>
          </p:grpSpPr>
          <p:sp>
            <p:nvSpPr>
              <p:cNvPr id="78906" name="Rectangle 39">
                <a:extLst>
                  <a:ext uri="{FF2B5EF4-FFF2-40B4-BE49-F238E27FC236}">
                    <a16:creationId xmlns:a16="http://schemas.microsoft.com/office/drawing/2014/main" id="{448BE977-024F-4C32-A072-8FA4A490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6" y="3061"/>
                <a:ext cx="900" cy="45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8907" name="Rectangle 40">
                <a:extLst>
                  <a:ext uri="{FF2B5EF4-FFF2-40B4-BE49-F238E27FC236}">
                    <a16:creationId xmlns:a16="http://schemas.microsoft.com/office/drawing/2014/main" id="{4C03CBE4-9BE8-42EC-9EDE-5696334D0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106"/>
                <a:ext cx="7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Equilibrium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08" name="Rectangle 41">
                <a:extLst>
                  <a:ext uri="{FF2B5EF4-FFF2-40B4-BE49-F238E27FC236}">
                    <a16:creationId xmlns:a16="http://schemas.microsoft.com/office/drawing/2014/main" id="{150F8C13-77A0-4AA8-9D9C-B96C953E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85"/>
                <a:ext cx="5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quantity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458" name="Group 42">
            <a:extLst>
              <a:ext uri="{FF2B5EF4-FFF2-40B4-BE49-F238E27FC236}">
                <a16:creationId xmlns:a16="http://schemas.microsoft.com/office/drawing/2014/main" id="{68157C50-ABBB-4604-8D15-A848BA626680}"/>
              </a:ext>
            </a:extLst>
          </p:cNvPr>
          <p:cNvGrpSpPr>
            <a:grpSpLocks/>
          </p:cNvGrpSpPr>
          <p:nvPr/>
        </p:nvGrpSpPr>
        <p:grpSpPr bwMode="auto">
          <a:xfrm>
            <a:off x="3067051" y="3067051"/>
            <a:ext cx="2239963" cy="384175"/>
            <a:chOff x="972" y="1932"/>
            <a:chExt cx="1411" cy="242"/>
          </a:xfrm>
        </p:grpSpPr>
        <p:sp>
          <p:nvSpPr>
            <p:cNvPr id="78901" name="Line 43">
              <a:extLst>
                <a:ext uri="{FF2B5EF4-FFF2-40B4-BE49-F238E27FC236}">
                  <a16:creationId xmlns:a16="http://schemas.microsoft.com/office/drawing/2014/main" id="{CBCC5F6C-BD89-4843-A45E-77D4BB449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2" y="2039"/>
              <a:ext cx="134" cy="1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Rectangle 44">
              <a:extLst>
                <a:ext uri="{FF2B5EF4-FFF2-40B4-BE49-F238E27FC236}">
                  <a16:creationId xmlns:a16="http://schemas.microsoft.com/office/drawing/2014/main" id="{27ECD318-8883-40E0-9C31-319B09DB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932"/>
              <a:ext cx="1290" cy="24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45">
              <a:extLst>
                <a:ext uri="{FF2B5EF4-FFF2-40B4-BE49-F238E27FC236}">
                  <a16:creationId xmlns:a16="http://schemas.microsoft.com/office/drawing/2014/main" id="{72EC6446-988D-4C3B-BAD4-4BDFF5F61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1965"/>
              <a:ext cx="10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 price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2" name="Group 46">
            <a:extLst>
              <a:ext uri="{FF2B5EF4-FFF2-40B4-BE49-F238E27FC236}">
                <a16:creationId xmlns:a16="http://schemas.microsoft.com/office/drawing/2014/main" id="{EA369870-3C6E-4E13-8DB0-5243AA4BE181}"/>
              </a:ext>
            </a:extLst>
          </p:cNvPr>
          <p:cNvGrpSpPr>
            <a:grpSpLocks/>
          </p:cNvGrpSpPr>
          <p:nvPr/>
        </p:nvGrpSpPr>
        <p:grpSpPr bwMode="auto">
          <a:xfrm>
            <a:off x="6308726" y="2981326"/>
            <a:ext cx="3198813" cy="512763"/>
            <a:chOff x="3014" y="1878"/>
            <a:chExt cx="2015" cy="323"/>
          </a:xfrm>
        </p:grpSpPr>
        <p:sp>
          <p:nvSpPr>
            <p:cNvPr id="78898" name="Line 47">
              <a:extLst>
                <a:ext uri="{FF2B5EF4-FFF2-40B4-BE49-F238E27FC236}">
                  <a16:creationId xmlns:a16="http://schemas.microsoft.com/office/drawing/2014/main" id="{65691D4B-8CD9-4937-9CC0-47C5914D4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4" y="2013"/>
              <a:ext cx="1155" cy="1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Rectangle 48">
              <a:extLst>
                <a:ext uri="{FF2B5EF4-FFF2-40B4-BE49-F238E27FC236}">
                  <a16:creationId xmlns:a16="http://schemas.microsoft.com/office/drawing/2014/main" id="{2494D546-E050-479F-8080-F047B0F9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878"/>
              <a:ext cx="886" cy="26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49">
              <a:extLst>
                <a:ext uri="{FF2B5EF4-FFF2-40B4-BE49-F238E27FC236}">
                  <a16:creationId xmlns:a16="http://schemas.microsoft.com/office/drawing/2014/main" id="{233A9026-47C8-4D81-A9D5-6D946D63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1927"/>
              <a:ext cx="7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66" name="Group 50">
            <a:extLst>
              <a:ext uri="{FF2B5EF4-FFF2-40B4-BE49-F238E27FC236}">
                <a16:creationId xmlns:a16="http://schemas.microsoft.com/office/drawing/2014/main" id="{002F4415-F5D4-4AF1-89C1-E6288F3D8530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020888"/>
            <a:ext cx="6534150" cy="3160712"/>
            <a:chOff x="1187" y="1273"/>
            <a:chExt cx="4116" cy="1991"/>
          </a:xfrm>
        </p:grpSpPr>
        <p:sp>
          <p:nvSpPr>
            <p:cNvPr id="78896" name="Line 51">
              <a:extLst>
                <a:ext uri="{FF2B5EF4-FFF2-40B4-BE49-F238E27FC236}">
                  <a16:creationId xmlns:a16="http://schemas.microsoft.com/office/drawing/2014/main" id="{7FF9D2AA-C810-4859-AC03-88B6C881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" y="1273"/>
              <a:ext cx="3547" cy="1896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Rectangle 52">
              <a:extLst>
                <a:ext uri="{FF2B5EF4-FFF2-40B4-BE49-F238E27FC236}">
                  <a16:creationId xmlns:a16="http://schemas.microsoft.com/office/drawing/2014/main" id="{603C7614-5386-44CA-AF0D-A103692E2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090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6" name="Freeform 58">
            <a:extLst>
              <a:ext uri="{FF2B5EF4-FFF2-40B4-BE49-F238E27FC236}">
                <a16:creationId xmlns:a16="http://schemas.microsoft.com/office/drawing/2014/main" id="{B480666A-E28C-426B-BD7E-18B4C18F6DCF}"/>
              </a:ext>
            </a:extLst>
          </p:cNvPr>
          <p:cNvSpPr>
            <a:spLocks/>
          </p:cNvSpPr>
          <p:nvPr/>
        </p:nvSpPr>
        <p:spPr bwMode="auto">
          <a:xfrm>
            <a:off x="3017838" y="1338263"/>
            <a:ext cx="7016750" cy="4589462"/>
          </a:xfrm>
          <a:custGeom>
            <a:avLst/>
            <a:gdLst>
              <a:gd name="T0" fmla="*/ 0 w 4420"/>
              <a:gd name="T1" fmla="*/ 0 h 2891"/>
              <a:gd name="T2" fmla="*/ 0 w 4420"/>
              <a:gd name="T3" fmla="*/ 2147483646 h 2891"/>
              <a:gd name="T4" fmla="*/ 2147483646 w 4420"/>
              <a:gd name="T5" fmla="*/ 2147483646 h 2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0" h="2891">
                <a:moveTo>
                  <a:pt x="0" y="0"/>
                </a:moveTo>
                <a:lnTo>
                  <a:pt x="0" y="2891"/>
                </a:lnTo>
                <a:lnTo>
                  <a:pt x="4420" y="289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75" name="Group 59">
            <a:extLst>
              <a:ext uri="{FF2B5EF4-FFF2-40B4-BE49-F238E27FC236}">
                <a16:creationId xmlns:a16="http://schemas.microsoft.com/office/drawing/2014/main" id="{D37B9219-7B4E-4A67-A9A2-422E84B3B7F7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1858963"/>
            <a:ext cx="6296025" cy="3149600"/>
            <a:chOff x="1120" y="1171"/>
            <a:chExt cx="3966" cy="1984"/>
          </a:xfrm>
        </p:grpSpPr>
        <p:sp>
          <p:nvSpPr>
            <p:cNvPr id="78894" name="Line 60">
              <a:extLst>
                <a:ext uri="{FF2B5EF4-FFF2-40B4-BE49-F238E27FC236}">
                  <a16:creationId xmlns:a16="http://schemas.microsoft.com/office/drawing/2014/main" id="{F8B5BA50-9A1B-4C78-B04D-3A3BAA98D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" y="1286"/>
              <a:ext cx="3493" cy="1869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5" name="Rectangle 61">
              <a:extLst>
                <a:ext uri="{FF2B5EF4-FFF2-40B4-BE49-F238E27FC236}">
                  <a16:creationId xmlns:a16="http://schemas.microsoft.com/office/drawing/2014/main" id="{80072810-1051-44E0-B0D2-6B22E8EB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1171"/>
              <a:ext cx="4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88" name="Rectangle 62">
            <a:extLst>
              <a:ext uri="{FF2B5EF4-FFF2-40B4-BE49-F238E27FC236}">
                <a16:creationId xmlns:a16="http://schemas.microsoft.com/office/drawing/2014/main" id="{8C34EB46-391E-4FFB-95E7-B09B306D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607" y="589757"/>
            <a:ext cx="917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Prices: Supply and Demand Combined cont.</a:t>
            </a:r>
          </a:p>
        </p:txBody>
      </p:sp>
      <p:grpSp>
        <p:nvGrpSpPr>
          <p:cNvPr id="60479" name="Group 63">
            <a:extLst>
              <a:ext uri="{FF2B5EF4-FFF2-40B4-BE49-F238E27FC236}">
                <a16:creationId xmlns:a16="http://schemas.microsoft.com/office/drawing/2014/main" id="{4809EEA0-29FA-4181-813C-54E62647C1CC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3352800"/>
            <a:ext cx="3863975" cy="2363788"/>
            <a:chOff x="524" y="2124"/>
            <a:chExt cx="2434" cy="1489"/>
          </a:xfrm>
        </p:grpSpPr>
        <p:sp>
          <p:nvSpPr>
            <p:cNvPr id="78890" name="Line 64">
              <a:extLst>
                <a:ext uri="{FF2B5EF4-FFF2-40B4-BE49-F238E27FC236}">
                  <a16:creationId xmlns:a16="http://schemas.microsoft.com/office/drawing/2014/main" id="{855368D0-9CC2-4DB4-A82D-7E511AB69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2201"/>
              <a:ext cx="1948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Freeform 65">
              <a:extLst>
                <a:ext uri="{FF2B5EF4-FFF2-40B4-BE49-F238E27FC236}">
                  <a16:creationId xmlns:a16="http://schemas.microsoft.com/office/drawing/2014/main" id="{AC1CBEE3-9EDE-4EC9-B344-EFCD7E66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201"/>
              <a:ext cx="13" cy="1412"/>
            </a:xfrm>
            <a:custGeom>
              <a:avLst/>
              <a:gdLst>
                <a:gd name="T0" fmla="*/ 0 w 13"/>
                <a:gd name="T1" fmla="*/ 0 h 1412"/>
                <a:gd name="T2" fmla="*/ 13 w 13"/>
                <a:gd name="T3" fmla="*/ 40 h 1412"/>
                <a:gd name="T4" fmla="*/ 13 w 13"/>
                <a:gd name="T5" fmla="*/ 1412 h 1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12">
                  <a:moveTo>
                    <a:pt x="0" y="0"/>
                  </a:moveTo>
                  <a:lnTo>
                    <a:pt x="13" y="40"/>
                  </a:lnTo>
                  <a:lnTo>
                    <a:pt x="13" y="1412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Oval 66">
              <a:extLst>
                <a:ext uri="{FF2B5EF4-FFF2-40B4-BE49-F238E27FC236}">
                  <a16:creationId xmlns:a16="http://schemas.microsoft.com/office/drawing/2014/main" id="{34976AC9-49FA-4544-B448-14F712DA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2147"/>
              <a:ext cx="92" cy="9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67">
              <a:extLst>
                <a:ext uri="{FF2B5EF4-FFF2-40B4-BE49-F238E27FC236}">
                  <a16:creationId xmlns:a16="http://schemas.microsoft.com/office/drawing/2014/main" id="{45629697-1CAC-4291-B3B8-7AE946FE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124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$2.00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0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08870D-1738-4CFC-8178-A429AA5F8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Shifts and the Equilibrium Price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E8E6A8B-E184-4C47-8B31-0EB84135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Shifts in Curves VS Movements along Curves</a:t>
            </a:r>
          </a:p>
          <a:p>
            <a:pPr lvl="1" eaLnBrk="1" hangingPunct="1"/>
            <a:r>
              <a:rPr lang="en-US" altLang="en-US" sz="2400"/>
              <a:t>S VS Qs</a:t>
            </a:r>
          </a:p>
          <a:p>
            <a:pPr lvl="2" eaLnBrk="1" hangingPunct="1"/>
            <a:r>
              <a:rPr lang="en-US" altLang="en-US" sz="2000"/>
              <a:t>A shift in the supply curve is called a change in supply.</a:t>
            </a:r>
          </a:p>
          <a:p>
            <a:pPr lvl="2" eaLnBrk="1" hangingPunct="1"/>
            <a:r>
              <a:rPr lang="en-US" altLang="en-US" sz="2000"/>
              <a:t>A movement along a fixed supply curve is called a change in quantity supplied.</a:t>
            </a:r>
          </a:p>
          <a:p>
            <a:pPr lvl="1" eaLnBrk="1" hangingPunct="1"/>
            <a:r>
              <a:rPr lang="en-US" altLang="en-US" sz="2400"/>
              <a:t>D VS Qd</a:t>
            </a:r>
          </a:p>
          <a:p>
            <a:pPr lvl="2" eaLnBrk="1" hangingPunct="1"/>
            <a:r>
              <a:rPr lang="en-US" altLang="en-US" sz="2000"/>
              <a:t>A shift in the demand curve is called a change in demand.</a:t>
            </a:r>
          </a:p>
          <a:p>
            <a:pPr lvl="2" eaLnBrk="1" hangingPunct="1"/>
            <a:r>
              <a:rPr lang="en-US" altLang="en-US" sz="2000"/>
              <a:t>A movement along a fixed demand curve is called a change in quantity demanded.</a:t>
            </a:r>
          </a:p>
        </p:txBody>
      </p:sp>
    </p:spTree>
    <p:extLst>
      <p:ext uri="{BB962C8B-B14F-4D97-AF65-F5344CB8AC3E}">
        <p14:creationId xmlns:p14="http://schemas.microsoft.com/office/powerpoint/2010/main" val="7137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4">
            <a:extLst>
              <a:ext uri="{FF2B5EF4-FFF2-40B4-BE49-F238E27FC236}">
                <a16:creationId xmlns:a16="http://schemas.microsoft.com/office/drawing/2014/main" id="{6449A956-8453-4A9A-BC79-D96E2CEFE4D3}"/>
              </a:ext>
            </a:extLst>
          </p:cNvPr>
          <p:cNvSpPr>
            <a:spLocks/>
          </p:cNvSpPr>
          <p:nvPr/>
        </p:nvSpPr>
        <p:spPr bwMode="auto">
          <a:xfrm>
            <a:off x="3413126" y="1155701"/>
            <a:ext cx="6176963" cy="4759325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147483646 h 2998"/>
              <a:gd name="T4" fmla="*/ 2147483646 w 3891"/>
              <a:gd name="T5" fmla="*/ 2147483646 h 2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71AEBB9C-9F26-48F5-9A5C-A5AF02AE0EF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802188" y="6038850"/>
            <a:ext cx="811212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312A7703-BA83-457F-8728-EF30D2D363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8488" y="3490914"/>
            <a:ext cx="4762" cy="238125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67C8DA29-B7FD-430E-AA0D-0299327D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4" y="110013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8" name="Rectangle 8">
            <a:extLst>
              <a:ext uri="{FF2B5EF4-FFF2-40B4-BE49-F238E27FC236}">
                <a16:creationId xmlns:a16="http://schemas.microsoft.com/office/drawing/2014/main" id="{4DEEA81B-578E-46AF-96F3-A6B2E313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333500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9" name="Rectangle 9">
            <a:extLst>
              <a:ext uri="{FF2B5EF4-FFF2-40B4-BE49-F238E27FC236}">
                <a16:creationId xmlns:a16="http://schemas.microsoft.com/office/drawing/2014/main" id="{67E601DE-D316-4345-8B2B-DD3D974D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1566863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0" name="Rectangle 10">
            <a:extLst>
              <a:ext uri="{FF2B5EF4-FFF2-40B4-BE49-F238E27FC236}">
                <a16:creationId xmlns:a16="http://schemas.microsoft.com/office/drawing/2014/main" id="{323B44A5-B65F-40A9-BA7D-8BDD3086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59578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1" name="Rectangle 11">
            <a:extLst>
              <a:ext uri="{FF2B5EF4-FFF2-40B4-BE49-F238E27FC236}">
                <a16:creationId xmlns:a16="http://schemas.microsoft.com/office/drawing/2014/main" id="{6303CCC5-5A5F-4C1F-8096-58688B41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5953125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7B2AF8E8-3213-41DC-9A3C-CBBA5D55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1" y="6186488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0669" name="Group 13">
            <a:extLst>
              <a:ext uri="{FF2B5EF4-FFF2-40B4-BE49-F238E27FC236}">
                <a16:creationId xmlns:a16="http://schemas.microsoft.com/office/drawing/2014/main" id="{A21A6817-EA64-43B7-A200-36096D51EECD}"/>
              </a:ext>
            </a:extLst>
          </p:cNvPr>
          <p:cNvGrpSpPr>
            <a:grpSpLocks/>
          </p:cNvGrpSpPr>
          <p:nvPr/>
        </p:nvGrpSpPr>
        <p:grpSpPr bwMode="auto">
          <a:xfrm>
            <a:off x="3690939" y="2795590"/>
            <a:ext cx="4841875" cy="2328863"/>
            <a:chOff x="1365" y="1761"/>
            <a:chExt cx="3050" cy="1467"/>
          </a:xfrm>
        </p:grpSpPr>
        <p:sp>
          <p:nvSpPr>
            <p:cNvPr id="85045" name="Line 14">
              <a:extLst>
                <a:ext uri="{FF2B5EF4-FFF2-40B4-BE49-F238E27FC236}">
                  <a16:creationId xmlns:a16="http://schemas.microsoft.com/office/drawing/2014/main" id="{4DF81D08-3B82-41AA-9D09-685F2868B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6" name="Rectangle 15">
              <a:extLst>
                <a:ext uri="{FF2B5EF4-FFF2-40B4-BE49-F238E27FC236}">
                  <a16:creationId xmlns:a16="http://schemas.microsoft.com/office/drawing/2014/main" id="{75A439E7-3CF0-43BC-9381-A5E77AA8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083"/>
              <a:ext cx="4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F771235A-44C1-4E82-82C6-2A20D459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717925"/>
            <a:ext cx="14378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Initial equilibrium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609D8DB4-2CDA-4186-885F-3EFAAA12A717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2117725"/>
            <a:ext cx="3459162" cy="3340100"/>
            <a:chOff x="1587" y="1334"/>
            <a:chExt cx="2179" cy="2104"/>
          </a:xfrm>
        </p:grpSpPr>
        <p:sp>
          <p:nvSpPr>
            <p:cNvPr id="85043" name="Line 18">
              <a:extLst>
                <a:ext uri="{FF2B5EF4-FFF2-40B4-BE49-F238E27FC236}">
                  <a16:creationId xmlns:a16="http://schemas.microsoft.com/office/drawing/2014/main" id="{7CCAA228-AA25-48AB-8136-2D61B93B7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4" name="Rectangle 19">
              <a:extLst>
                <a:ext uri="{FF2B5EF4-FFF2-40B4-BE49-F238E27FC236}">
                  <a16:creationId xmlns:a16="http://schemas.microsoft.com/office/drawing/2014/main" id="{71B89AE4-C241-413E-B914-BE0A54CA4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1334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r>
                <a:rPr kumimoji="0" lang="en-US" altLang="en-US" sz="15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76" name="Group 20">
            <a:extLst>
              <a:ext uri="{FF2B5EF4-FFF2-40B4-BE49-F238E27FC236}">
                <a16:creationId xmlns:a16="http://schemas.microsoft.com/office/drawing/2014/main" id="{76858A7B-81F6-4D3B-A829-1B97F095A950}"/>
              </a:ext>
            </a:extLst>
          </p:cNvPr>
          <p:cNvGrpSpPr>
            <a:grpSpLocks/>
          </p:cNvGrpSpPr>
          <p:nvPr/>
        </p:nvGrpSpPr>
        <p:grpSpPr bwMode="auto">
          <a:xfrm>
            <a:off x="3654426" y="1854200"/>
            <a:ext cx="2614613" cy="2527300"/>
            <a:chOff x="1342" y="1168"/>
            <a:chExt cx="1647" cy="1592"/>
          </a:xfrm>
        </p:grpSpPr>
        <p:sp>
          <p:nvSpPr>
            <p:cNvPr id="85041" name="Line 21">
              <a:extLst>
                <a:ext uri="{FF2B5EF4-FFF2-40B4-BE49-F238E27FC236}">
                  <a16:creationId xmlns:a16="http://schemas.microsoft.com/office/drawing/2014/main" id="{6BC55090-BDA9-4F61-840C-0604C643E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42" name="Rectangle 22">
              <a:extLst>
                <a:ext uri="{FF2B5EF4-FFF2-40B4-BE49-F238E27FC236}">
                  <a16:creationId xmlns:a16="http://schemas.microsoft.com/office/drawing/2014/main" id="{191A3640-A0C4-466C-A9C5-03304598C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168"/>
              <a:ext cx="1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r>
                <a:rPr kumimoji="0" lang="en-US" altLang="en-US" sz="15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79" name="Group 23">
            <a:extLst>
              <a:ext uri="{FF2B5EF4-FFF2-40B4-BE49-F238E27FC236}">
                <a16:creationId xmlns:a16="http://schemas.microsoft.com/office/drawing/2014/main" id="{15CC5D49-121D-4502-88CE-7B882D921B8E}"/>
              </a:ext>
            </a:extLst>
          </p:cNvPr>
          <p:cNvGrpSpPr>
            <a:grpSpLocks/>
          </p:cNvGrpSpPr>
          <p:nvPr/>
        </p:nvGrpSpPr>
        <p:grpSpPr bwMode="auto">
          <a:xfrm>
            <a:off x="1943101" y="3659189"/>
            <a:ext cx="1376363" cy="1481137"/>
            <a:chOff x="264" y="2305"/>
            <a:chExt cx="867" cy="933"/>
          </a:xfrm>
        </p:grpSpPr>
        <p:sp>
          <p:nvSpPr>
            <p:cNvPr id="85033" name="Line 24">
              <a:extLst>
                <a:ext uri="{FF2B5EF4-FFF2-40B4-BE49-F238E27FC236}">
                  <a16:creationId xmlns:a16="http://schemas.microsoft.com/office/drawing/2014/main" id="{89BA450F-B231-4C42-80C4-E189C8BA6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85034" name="Group 25">
              <a:extLst>
                <a:ext uri="{FF2B5EF4-FFF2-40B4-BE49-F238E27FC236}">
                  <a16:creationId xmlns:a16="http://schemas.microsoft.com/office/drawing/2014/main" id="{A9A1A0B7-0616-4BBA-BD98-AF5871A12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593"/>
              <a:ext cx="867" cy="645"/>
              <a:chOff x="264" y="2593"/>
              <a:chExt cx="867" cy="645"/>
            </a:xfrm>
          </p:grpSpPr>
          <p:sp>
            <p:nvSpPr>
              <p:cNvPr id="85035" name="Rectangle 26">
                <a:extLst>
                  <a:ext uri="{FF2B5EF4-FFF2-40B4-BE49-F238E27FC236}">
                    <a16:creationId xmlns:a16="http://schemas.microsoft.com/office/drawing/2014/main" id="{CAEC03B8-E0AE-49BF-9679-2E72B5D75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5036" name="Group 27">
                <a:extLst>
                  <a:ext uri="{FF2B5EF4-FFF2-40B4-BE49-F238E27FC236}">
                    <a16:creationId xmlns:a16="http://schemas.microsoft.com/office/drawing/2014/main" id="{0A6C13BD-745D-4860-B111-9604283FE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" y="2631"/>
                <a:ext cx="794" cy="586"/>
                <a:chOff x="309" y="2631"/>
                <a:chExt cx="794" cy="586"/>
              </a:xfrm>
            </p:grpSpPr>
            <p:sp>
              <p:nvSpPr>
                <p:cNvPr id="85037" name="Rectangle 28">
                  <a:extLst>
                    <a:ext uri="{FF2B5EF4-FFF2-40B4-BE49-F238E27FC236}">
                      <a16:creationId xmlns:a16="http://schemas.microsoft.com/office/drawing/2014/main" id="{5A72EB2B-4AF9-41DD-B032-3CAC4ACBB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79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2. . . . resulting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38" name="Rectangle 29">
                  <a:extLst>
                    <a:ext uri="{FF2B5EF4-FFF2-40B4-BE49-F238E27FC236}">
                      <a16:creationId xmlns:a16="http://schemas.microsoft.com/office/drawing/2014/main" id="{C91F928C-B139-45E9-8FAF-F728B47E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56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in a higher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39" name="Rectangle 30">
                  <a:extLst>
                    <a:ext uri="{FF2B5EF4-FFF2-40B4-BE49-F238E27FC236}">
                      <a16:creationId xmlns:a16="http://schemas.microsoft.com/office/drawing/2014/main" id="{C44AFC41-5E52-462B-B083-E350594C4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58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price of ice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40" name="Rectangle 31">
                  <a:extLst>
                    <a:ext uri="{FF2B5EF4-FFF2-40B4-BE49-F238E27FC236}">
                      <a16:creationId xmlns:a16="http://schemas.microsoft.com/office/drawing/2014/main" id="{58DF4FD2-B536-4D1B-8E00-0FD2E873C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53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cream . . .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0688" name="Group 32">
            <a:extLst>
              <a:ext uri="{FF2B5EF4-FFF2-40B4-BE49-F238E27FC236}">
                <a16:creationId xmlns:a16="http://schemas.microsoft.com/office/drawing/2014/main" id="{E1622463-D0F1-4AD6-BAAB-DAA4E65F9D82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1208088"/>
            <a:ext cx="3017838" cy="1339850"/>
            <a:chOff x="2932" y="761"/>
            <a:chExt cx="1901" cy="844"/>
          </a:xfrm>
        </p:grpSpPr>
        <p:sp>
          <p:nvSpPr>
            <p:cNvPr id="85028" name="Line 33">
              <a:extLst>
                <a:ext uri="{FF2B5EF4-FFF2-40B4-BE49-F238E27FC236}">
                  <a16:creationId xmlns:a16="http://schemas.microsoft.com/office/drawing/2014/main" id="{4D67C519-3415-44EA-AAB9-287867F7B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29" name="Rectangle 34">
              <a:extLst>
                <a:ext uri="{FF2B5EF4-FFF2-40B4-BE49-F238E27FC236}">
                  <a16:creationId xmlns:a16="http://schemas.microsoft.com/office/drawing/2014/main" id="{5576EFBF-A879-4FAA-A83A-BDB49011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30" name="Rectangle 35">
              <a:extLst>
                <a:ext uri="{FF2B5EF4-FFF2-40B4-BE49-F238E27FC236}">
                  <a16:creationId xmlns:a16="http://schemas.microsoft.com/office/drawing/2014/main" id="{2A2686D1-071E-49CF-9698-81C0EFD0B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98"/>
              <a:ext cx="10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An increase in the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31" name="Rectangle 36">
              <a:extLst>
                <a:ext uri="{FF2B5EF4-FFF2-40B4-BE49-F238E27FC236}">
                  <a16:creationId xmlns:a16="http://schemas.microsoft.com/office/drawing/2014/main" id="{9A965816-6D60-426A-B1D1-A9C2E110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45"/>
              <a:ext cx="118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price of sugar reduces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32" name="Rectangle 37">
              <a:extLst>
                <a:ext uri="{FF2B5EF4-FFF2-40B4-BE49-F238E27FC236}">
                  <a16:creationId xmlns:a16="http://schemas.microsoft.com/office/drawing/2014/main" id="{92A73E13-EFEB-4804-9755-F354846F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92"/>
              <a:ext cx="1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supply of ice cream. . 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694" name="Group 38">
            <a:extLst>
              <a:ext uri="{FF2B5EF4-FFF2-40B4-BE49-F238E27FC236}">
                <a16:creationId xmlns:a16="http://schemas.microsoft.com/office/drawing/2014/main" id="{56769F37-64E1-42FC-A85E-E2BFBDBBB7FF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6073775"/>
            <a:ext cx="2293938" cy="635000"/>
            <a:chOff x="2310" y="3826"/>
            <a:chExt cx="1445" cy="400"/>
          </a:xfrm>
        </p:grpSpPr>
        <p:sp>
          <p:nvSpPr>
            <p:cNvPr id="85022" name="Line 39">
              <a:extLst>
                <a:ext uri="{FF2B5EF4-FFF2-40B4-BE49-F238E27FC236}">
                  <a16:creationId xmlns:a16="http://schemas.microsoft.com/office/drawing/2014/main" id="{02C871AB-6ED8-497D-977B-742061401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23" name="Rectangle 40">
              <a:extLst>
                <a:ext uri="{FF2B5EF4-FFF2-40B4-BE49-F238E27FC236}">
                  <a16:creationId xmlns:a16="http://schemas.microsoft.com/office/drawing/2014/main" id="{0F245425-4D84-4066-85C9-EA20CED5B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24" name="Rectangle 41">
              <a:extLst>
                <a:ext uri="{FF2B5EF4-FFF2-40B4-BE49-F238E27FC236}">
                  <a16:creationId xmlns:a16="http://schemas.microsoft.com/office/drawing/2014/main" id="{80B4F334-4E7B-46C0-986D-58C62566F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3907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5" name="Rectangle 42">
              <a:extLst>
                <a:ext uri="{FF2B5EF4-FFF2-40B4-BE49-F238E27FC236}">
                  <a16:creationId xmlns:a16="http://schemas.microsoft.com/office/drawing/2014/main" id="{A0DA1201-C29D-46D8-9ACB-A302377CB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907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. . 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6" name="Rectangle 43">
              <a:extLst>
                <a:ext uri="{FF2B5EF4-FFF2-40B4-BE49-F238E27FC236}">
                  <a16:creationId xmlns:a16="http://schemas.microsoft.com/office/drawing/2014/main" id="{1DAC418E-F134-4FBB-80F5-720E2B789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3907"/>
              <a:ext cx="62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a lower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7" name="Rectangle 44">
              <a:extLst>
                <a:ext uri="{FF2B5EF4-FFF2-40B4-BE49-F238E27FC236}">
                  <a16:creationId xmlns:a16="http://schemas.microsoft.com/office/drawing/2014/main" id="{55FB2E6B-963C-490F-9733-4B43B107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54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quantity sold.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701" name="Group 45">
            <a:extLst>
              <a:ext uri="{FF2B5EF4-FFF2-40B4-BE49-F238E27FC236}">
                <a16:creationId xmlns:a16="http://schemas.microsoft.com/office/drawing/2014/main" id="{937EC1E4-664F-4844-8955-99A2837016C1}"/>
              </a:ext>
            </a:extLst>
          </p:cNvPr>
          <p:cNvGrpSpPr>
            <a:grpSpLocks/>
          </p:cNvGrpSpPr>
          <p:nvPr/>
        </p:nvGrpSpPr>
        <p:grpSpPr bwMode="auto">
          <a:xfrm>
            <a:off x="2973389" y="3778250"/>
            <a:ext cx="2763837" cy="2409825"/>
            <a:chOff x="913" y="2380"/>
            <a:chExt cx="1741" cy="1518"/>
          </a:xfrm>
        </p:grpSpPr>
        <p:sp>
          <p:nvSpPr>
            <p:cNvPr id="85018" name="Freeform 46">
              <a:extLst>
                <a:ext uri="{FF2B5EF4-FFF2-40B4-BE49-F238E27FC236}">
                  <a16:creationId xmlns:a16="http://schemas.microsoft.com/office/drawing/2014/main" id="{0D0D4100-64F9-46B3-819B-8A590D60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19" name="Oval 47">
              <a:extLst>
                <a:ext uri="{FF2B5EF4-FFF2-40B4-BE49-F238E27FC236}">
                  <a16:creationId xmlns:a16="http://schemas.microsoft.com/office/drawing/2014/main" id="{BBD1D5F1-0D97-412B-AB38-6BB4772A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20" name="Rectangle 48">
              <a:extLst>
                <a:ext uri="{FF2B5EF4-FFF2-40B4-BE49-F238E27FC236}">
                  <a16:creationId xmlns:a16="http://schemas.microsoft.com/office/drawing/2014/main" id="{354C7AF9-DF87-4C78-B005-0C78DC55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2380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2.00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21" name="Rectangle 49">
              <a:extLst>
                <a:ext uri="{FF2B5EF4-FFF2-40B4-BE49-F238E27FC236}">
                  <a16:creationId xmlns:a16="http://schemas.microsoft.com/office/drawing/2014/main" id="{4A4C68E3-D5B8-40AC-BAC1-5069AC39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0706" name="Group 50">
            <a:extLst>
              <a:ext uri="{FF2B5EF4-FFF2-40B4-BE49-F238E27FC236}">
                <a16:creationId xmlns:a16="http://schemas.microsoft.com/office/drawing/2014/main" id="{913024C3-D15F-4CB1-8B61-5E196C076891}"/>
              </a:ext>
            </a:extLst>
          </p:cNvPr>
          <p:cNvGrpSpPr>
            <a:grpSpLocks/>
          </p:cNvGrpSpPr>
          <p:nvPr/>
        </p:nvGrpSpPr>
        <p:grpSpPr bwMode="auto">
          <a:xfrm>
            <a:off x="2868613" y="3241674"/>
            <a:ext cx="1898650" cy="2946400"/>
            <a:chOff x="847" y="2042"/>
            <a:chExt cx="1196" cy="1856"/>
          </a:xfrm>
        </p:grpSpPr>
        <p:sp>
          <p:nvSpPr>
            <p:cNvPr id="85014" name="Freeform 51">
              <a:extLst>
                <a:ext uri="{FF2B5EF4-FFF2-40B4-BE49-F238E27FC236}">
                  <a16:creationId xmlns:a16="http://schemas.microsoft.com/office/drawing/2014/main" id="{D7E7E1D5-8A3D-4A05-8F63-9E5F6D746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015" name="Oval 52">
              <a:extLst>
                <a:ext uri="{FF2B5EF4-FFF2-40B4-BE49-F238E27FC236}">
                  <a16:creationId xmlns:a16="http://schemas.microsoft.com/office/drawing/2014/main" id="{938BFCD9-E787-4FD3-A17B-E43A4FF3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016" name="Rectangle 53">
              <a:extLst>
                <a:ext uri="{FF2B5EF4-FFF2-40B4-BE49-F238E27FC236}">
                  <a16:creationId xmlns:a16="http://schemas.microsoft.com/office/drawing/2014/main" id="{9CD98388-A817-436E-9DBD-FB010B2F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42"/>
              <a:ext cx="3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$2.50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017" name="Rectangle 54">
              <a:extLst>
                <a:ext uri="{FF2B5EF4-FFF2-40B4-BE49-F238E27FC236}">
                  <a16:creationId xmlns:a16="http://schemas.microsoft.com/office/drawing/2014/main" id="{0FFB828B-D7ED-4C24-95EC-7AE97431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375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5012" name="Text Box 55">
            <a:extLst>
              <a:ext uri="{FF2B5EF4-FFF2-40B4-BE49-F238E27FC236}">
                <a16:creationId xmlns:a16="http://schemas.microsoft.com/office/drawing/2014/main" id="{EA60EBC1-B435-4F42-82CC-7518AFCA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Shift in Supply</a:t>
            </a:r>
          </a:p>
        </p:txBody>
      </p:sp>
      <p:sp>
        <p:nvSpPr>
          <p:cNvPr id="70712" name="Line 56">
            <a:extLst>
              <a:ext uri="{FF2B5EF4-FFF2-40B4-BE49-F238E27FC236}">
                <a16:creationId xmlns:a16="http://schemas.microsoft.com/office/drawing/2014/main" id="{C8E6B565-30A7-41F2-A9D4-55F25BCA97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2438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4">
            <a:extLst>
              <a:ext uri="{FF2B5EF4-FFF2-40B4-BE49-F238E27FC236}">
                <a16:creationId xmlns:a16="http://schemas.microsoft.com/office/drawing/2014/main" id="{E6F5DF07-9B67-42AA-9729-9DD9AE293D94}"/>
              </a:ext>
            </a:extLst>
          </p:cNvPr>
          <p:cNvSpPr>
            <a:spLocks/>
          </p:cNvSpPr>
          <p:nvPr/>
        </p:nvSpPr>
        <p:spPr bwMode="auto">
          <a:xfrm>
            <a:off x="3470275" y="1050926"/>
            <a:ext cx="6362700" cy="4868863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2147483646 h 3067"/>
              <a:gd name="T4" fmla="*/ 2147483646 w 4008"/>
              <a:gd name="T5" fmla="*/ 2147483646 h 30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BD5307DB-7A36-4D65-BD7C-4CAE99EA7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738" y="6045200"/>
            <a:ext cx="6540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2C1E4E6F-9D22-4C37-AFCE-C59A4EE64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2464" y="3441701"/>
            <a:ext cx="1587" cy="25876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C5071316-7F96-4C46-BD0E-7956C5C1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1004888"/>
            <a:ext cx="7053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2" name="Rectangle 8">
            <a:extLst>
              <a:ext uri="{FF2B5EF4-FFF2-40B4-BE49-F238E27FC236}">
                <a16:creationId xmlns:a16="http://schemas.microsoft.com/office/drawing/2014/main" id="{A4B5A80E-D5DA-4BE0-8B1E-79273776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241425"/>
            <a:ext cx="9329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3" name="Rectangle 9">
            <a:extLst>
              <a:ext uri="{FF2B5EF4-FFF2-40B4-BE49-F238E27FC236}">
                <a16:creationId xmlns:a16="http://schemas.microsoft.com/office/drawing/2014/main" id="{0B7F52C7-F095-43A5-BD1D-97C8414D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1" y="1479550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4" name="Rectangle 10">
            <a:extLst>
              <a:ext uri="{FF2B5EF4-FFF2-40B4-BE49-F238E27FC236}">
                <a16:creationId xmlns:a16="http://schemas.microsoft.com/office/drawing/2014/main" id="{1742D562-15D4-4E3F-8CDB-440CAB49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94995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5" name="Rectangle 11">
            <a:extLst>
              <a:ext uri="{FF2B5EF4-FFF2-40B4-BE49-F238E27FC236}">
                <a16:creationId xmlns:a16="http://schemas.microsoft.com/office/drawing/2014/main" id="{A3AF68F6-4EDE-474E-9194-4FECE257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4" y="5945188"/>
            <a:ext cx="10659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7CF4E913-D855-4B76-9DE0-6880EDAE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6" y="6181725"/>
            <a:ext cx="1574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5549" name="Group 13">
            <a:extLst>
              <a:ext uri="{FF2B5EF4-FFF2-40B4-BE49-F238E27FC236}">
                <a16:creationId xmlns:a16="http://schemas.microsoft.com/office/drawing/2014/main" id="{503E3844-772E-4E86-B061-058239EBDA01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2638426"/>
            <a:ext cx="4592638" cy="2181225"/>
            <a:chOff x="1475" y="1662"/>
            <a:chExt cx="2893" cy="1374"/>
          </a:xfrm>
        </p:grpSpPr>
        <p:sp>
          <p:nvSpPr>
            <p:cNvPr id="86070" name="Line 14">
              <a:extLst>
                <a:ext uri="{FF2B5EF4-FFF2-40B4-BE49-F238E27FC236}">
                  <a16:creationId xmlns:a16="http://schemas.microsoft.com/office/drawing/2014/main" id="{4AEB8ACC-8B2E-4CAC-8569-2ACC72D60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71" name="Rectangle 15">
              <a:extLst>
                <a:ext uri="{FF2B5EF4-FFF2-40B4-BE49-F238E27FC236}">
                  <a16:creationId xmlns:a16="http://schemas.microsoft.com/office/drawing/2014/main" id="{21AFB799-9120-4FEB-BAD6-C15CB60C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1662"/>
              <a:ext cx="3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52" name="Group 16">
            <a:extLst>
              <a:ext uri="{FF2B5EF4-FFF2-40B4-BE49-F238E27FC236}">
                <a16:creationId xmlns:a16="http://schemas.microsoft.com/office/drawing/2014/main" id="{BF91D1E5-55CC-4FA2-B84A-69C49774198B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2222500"/>
            <a:ext cx="3633788" cy="3416300"/>
            <a:chOff x="1646" y="1400"/>
            <a:chExt cx="2289" cy="2152"/>
          </a:xfrm>
        </p:grpSpPr>
        <p:sp>
          <p:nvSpPr>
            <p:cNvPr id="86067" name="Line 17">
              <a:extLst>
                <a:ext uri="{FF2B5EF4-FFF2-40B4-BE49-F238E27FC236}">
                  <a16:creationId xmlns:a16="http://schemas.microsoft.com/office/drawing/2014/main" id="{16F84FB3-84DB-4537-A1BA-075D4D097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68" name="Rectangle 18">
              <a:extLst>
                <a:ext uri="{FF2B5EF4-FFF2-40B4-BE49-F238E27FC236}">
                  <a16:creationId xmlns:a16="http://schemas.microsoft.com/office/drawing/2014/main" id="{958C2861-0152-41BD-A22B-C366CB4BA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340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9" name="Freeform 19">
              <a:extLst>
                <a:ext uri="{FF2B5EF4-FFF2-40B4-BE49-F238E27FC236}">
                  <a16:creationId xmlns:a16="http://schemas.microsoft.com/office/drawing/2014/main" id="{922627CA-A014-4E5E-97DF-A938047D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5556" name="Group 20">
            <a:extLst>
              <a:ext uri="{FF2B5EF4-FFF2-40B4-BE49-F238E27FC236}">
                <a16:creationId xmlns:a16="http://schemas.microsoft.com/office/drawing/2014/main" id="{92723411-5495-4FF5-A5C4-1D01CBDF8C63}"/>
              </a:ext>
            </a:extLst>
          </p:cNvPr>
          <p:cNvGrpSpPr>
            <a:grpSpLocks/>
          </p:cNvGrpSpPr>
          <p:nvPr/>
        </p:nvGrpSpPr>
        <p:grpSpPr bwMode="auto">
          <a:xfrm>
            <a:off x="4992689" y="1555751"/>
            <a:ext cx="3609975" cy="3463925"/>
            <a:chOff x="2185" y="980"/>
            <a:chExt cx="2274" cy="2182"/>
          </a:xfrm>
        </p:grpSpPr>
        <p:sp>
          <p:nvSpPr>
            <p:cNvPr id="86064" name="Line 21">
              <a:extLst>
                <a:ext uri="{FF2B5EF4-FFF2-40B4-BE49-F238E27FC236}">
                  <a16:creationId xmlns:a16="http://schemas.microsoft.com/office/drawing/2014/main" id="{F3EC0691-AA77-431B-9A55-0D3165387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65" name="Rectangle 22">
              <a:extLst>
                <a:ext uri="{FF2B5EF4-FFF2-40B4-BE49-F238E27FC236}">
                  <a16:creationId xmlns:a16="http://schemas.microsoft.com/office/drawing/2014/main" id="{29C0EEE8-DA9C-4686-A1B4-D00485A5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301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6" name="Freeform 23">
              <a:extLst>
                <a:ext uri="{FF2B5EF4-FFF2-40B4-BE49-F238E27FC236}">
                  <a16:creationId xmlns:a16="http://schemas.microsoft.com/office/drawing/2014/main" id="{807669C5-4F7F-4895-B36B-BD3EB270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5560" name="Group 24">
            <a:extLst>
              <a:ext uri="{FF2B5EF4-FFF2-40B4-BE49-F238E27FC236}">
                <a16:creationId xmlns:a16="http://schemas.microsoft.com/office/drawing/2014/main" id="{6E186D80-B411-4F82-A020-2E83F41D7053}"/>
              </a:ext>
            </a:extLst>
          </p:cNvPr>
          <p:cNvGrpSpPr>
            <a:grpSpLocks/>
          </p:cNvGrpSpPr>
          <p:nvPr/>
        </p:nvGrpSpPr>
        <p:grpSpPr bwMode="auto">
          <a:xfrm>
            <a:off x="3902076" y="6081714"/>
            <a:ext cx="2308225" cy="649287"/>
            <a:chOff x="1498" y="3831"/>
            <a:chExt cx="1454" cy="409"/>
          </a:xfrm>
        </p:grpSpPr>
        <p:sp>
          <p:nvSpPr>
            <p:cNvPr id="86058" name="Line 25">
              <a:extLst>
                <a:ext uri="{FF2B5EF4-FFF2-40B4-BE49-F238E27FC236}">
                  <a16:creationId xmlns:a16="http://schemas.microsoft.com/office/drawing/2014/main" id="{F247B22C-A539-43BD-91B4-1B67B452C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59" name="Rectangle 26">
              <a:extLst>
                <a:ext uri="{FF2B5EF4-FFF2-40B4-BE49-F238E27FC236}">
                  <a16:creationId xmlns:a16="http://schemas.microsoft.com/office/drawing/2014/main" id="{3D8BC74F-1D26-49FC-93C4-2D486D29C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060" name="Rectangle 27">
              <a:extLst>
                <a:ext uri="{FF2B5EF4-FFF2-40B4-BE49-F238E27FC236}">
                  <a16:creationId xmlns:a16="http://schemas.microsoft.com/office/drawing/2014/main" id="{DF43308C-5718-406B-8A7E-61011B53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905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1" name="Rectangle 28">
              <a:extLst>
                <a:ext uri="{FF2B5EF4-FFF2-40B4-BE49-F238E27FC236}">
                  <a16:creationId xmlns:a16="http://schemas.microsoft.com/office/drawing/2014/main" id="{DE047EBE-8280-445F-A960-EC55F2D5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905"/>
              <a:ext cx="2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. . 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2" name="Rectangle 29">
              <a:extLst>
                <a:ext uri="{FF2B5EF4-FFF2-40B4-BE49-F238E27FC236}">
                  <a16:creationId xmlns:a16="http://schemas.microsoft.com/office/drawing/2014/main" id="{13D6953F-02FA-4F41-AA34-3B3D7259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905"/>
              <a:ext cx="6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and a higher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3" name="Rectangle 30">
              <a:extLst>
                <a:ext uri="{FF2B5EF4-FFF2-40B4-BE49-F238E27FC236}">
                  <a16:creationId xmlns:a16="http://schemas.microsoft.com/office/drawing/2014/main" id="{04AA1A9D-FC17-4C68-92B7-AFB87CC6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4055"/>
              <a:ext cx="7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quantity sold.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67" name="Group 31">
            <a:extLst>
              <a:ext uri="{FF2B5EF4-FFF2-40B4-BE49-F238E27FC236}">
                <a16:creationId xmlns:a16="http://schemas.microsoft.com/office/drawing/2014/main" id="{DE1AA149-37B3-4B33-9DDB-12AA8EAD66EC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3611566"/>
            <a:ext cx="1417637" cy="1171575"/>
            <a:chOff x="295" y="2275"/>
            <a:chExt cx="893" cy="738"/>
          </a:xfrm>
        </p:grpSpPr>
        <p:sp>
          <p:nvSpPr>
            <p:cNvPr id="86052" name="Line 32">
              <a:extLst>
                <a:ext uri="{FF2B5EF4-FFF2-40B4-BE49-F238E27FC236}">
                  <a16:creationId xmlns:a16="http://schemas.microsoft.com/office/drawing/2014/main" id="{E9A4D91F-0B4A-4965-81C7-12DCDB2C8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86053" name="Group 33">
              <a:extLst>
                <a:ext uri="{FF2B5EF4-FFF2-40B4-BE49-F238E27FC236}">
                  <a16:creationId xmlns:a16="http://schemas.microsoft.com/office/drawing/2014/main" id="{D24AE678-297A-48E1-9D33-C31122D76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86054" name="Rectangle 34">
                <a:extLst>
                  <a:ext uri="{FF2B5EF4-FFF2-40B4-BE49-F238E27FC236}">
                    <a16:creationId xmlns:a16="http://schemas.microsoft.com/office/drawing/2014/main" id="{18321386-1AF7-4F8F-A2A4-2EE535092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55" name="Rectangle 35">
                <a:extLst>
                  <a:ext uri="{FF2B5EF4-FFF2-40B4-BE49-F238E27FC236}">
                    <a16:creationId xmlns:a16="http://schemas.microsoft.com/office/drawing/2014/main" id="{C7E36842-D996-44FE-807F-3A2F0CB89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7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2. . . . resulting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56" name="Rectangle 36">
                <a:extLst>
                  <a:ext uri="{FF2B5EF4-FFF2-40B4-BE49-F238E27FC236}">
                    <a16:creationId xmlns:a16="http://schemas.microsoft.com/office/drawing/2014/main" id="{963F3B23-8DFD-4BB1-8E34-86958353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6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a higher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57" name="Rectangle 37">
                <a:extLst>
                  <a:ext uri="{FF2B5EF4-FFF2-40B4-BE49-F238E27FC236}">
                    <a16:creationId xmlns:a16="http://schemas.microsoft.com/office/drawing/2014/main" id="{38AC0257-CBFF-4D01-B3BF-3191CB30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46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price . . .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574" name="Group 38">
            <a:extLst>
              <a:ext uri="{FF2B5EF4-FFF2-40B4-BE49-F238E27FC236}">
                <a16:creationId xmlns:a16="http://schemas.microsoft.com/office/drawing/2014/main" id="{AF63A9D2-19C8-460E-A233-F979A5C976FD}"/>
              </a:ext>
            </a:extLst>
          </p:cNvPr>
          <p:cNvGrpSpPr>
            <a:grpSpLocks/>
          </p:cNvGrpSpPr>
          <p:nvPr/>
        </p:nvGrpSpPr>
        <p:grpSpPr bwMode="auto">
          <a:xfrm>
            <a:off x="5356226" y="1230314"/>
            <a:ext cx="3325813" cy="1227137"/>
            <a:chOff x="2414" y="775"/>
            <a:chExt cx="2095" cy="773"/>
          </a:xfrm>
        </p:grpSpPr>
        <p:sp>
          <p:nvSpPr>
            <p:cNvPr id="86048" name="Line 39">
              <a:extLst>
                <a:ext uri="{FF2B5EF4-FFF2-40B4-BE49-F238E27FC236}">
                  <a16:creationId xmlns:a16="http://schemas.microsoft.com/office/drawing/2014/main" id="{604AF849-D4FB-4025-9249-6F92C052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049" name="Rectangle 40">
              <a:extLst>
                <a:ext uri="{FF2B5EF4-FFF2-40B4-BE49-F238E27FC236}">
                  <a16:creationId xmlns:a16="http://schemas.microsoft.com/office/drawing/2014/main" id="{6AA36EE0-023B-42F9-9B9E-22A9D5D4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050" name="Rectangle 41">
              <a:extLst>
                <a:ext uri="{FF2B5EF4-FFF2-40B4-BE49-F238E27FC236}">
                  <a16:creationId xmlns:a16="http://schemas.microsoft.com/office/drawing/2014/main" id="{FB5B57A7-5260-4918-B41F-8765B33D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806"/>
              <a:ext cx="13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Hot weather increases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1" name="Rectangle 42">
              <a:extLst>
                <a:ext uri="{FF2B5EF4-FFF2-40B4-BE49-F238E27FC236}">
                  <a16:creationId xmlns:a16="http://schemas.microsoft.com/office/drawing/2014/main" id="{DABC9012-B224-4536-8A36-1A456EAB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956"/>
              <a:ext cx="15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demand for ice cream . . 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79" name="Group 43">
            <a:extLst>
              <a:ext uri="{FF2B5EF4-FFF2-40B4-BE49-F238E27FC236}">
                <a16:creationId xmlns:a16="http://schemas.microsoft.com/office/drawing/2014/main" id="{DF3F365B-8DDD-41FB-9B69-D4DFEDF8B0EF}"/>
              </a:ext>
            </a:extLst>
          </p:cNvPr>
          <p:cNvGrpSpPr>
            <a:grpSpLocks/>
          </p:cNvGrpSpPr>
          <p:nvPr/>
        </p:nvGrpSpPr>
        <p:grpSpPr bwMode="auto">
          <a:xfrm>
            <a:off x="3035301" y="3732214"/>
            <a:ext cx="2828925" cy="2447925"/>
            <a:chOff x="952" y="2351"/>
            <a:chExt cx="1782" cy="1542"/>
          </a:xfrm>
        </p:grpSpPr>
        <p:grpSp>
          <p:nvGrpSpPr>
            <p:cNvPr id="86043" name="Group 44">
              <a:extLst>
                <a:ext uri="{FF2B5EF4-FFF2-40B4-BE49-F238E27FC236}">
                  <a16:creationId xmlns:a16="http://schemas.microsoft.com/office/drawing/2014/main" id="{3505BBEB-8948-4F41-AE1D-1ED0845F8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86046" name="Freeform 45">
                <a:extLst>
                  <a:ext uri="{FF2B5EF4-FFF2-40B4-BE49-F238E27FC236}">
                    <a16:creationId xmlns:a16="http://schemas.microsoft.com/office/drawing/2014/main" id="{8F095F68-F911-4F59-BAF6-1458C711B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86047" name="Oval 46">
                <a:extLst>
                  <a:ext uri="{FF2B5EF4-FFF2-40B4-BE49-F238E27FC236}">
                    <a16:creationId xmlns:a16="http://schemas.microsoft.com/office/drawing/2014/main" id="{F4150A18-26D8-49A8-AB19-FD9EFAD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044" name="Rectangle 47">
              <a:extLst>
                <a:ext uri="{FF2B5EF4-FFF2-40B4-BE49-F238E27FC236}">
                  <a16:creationId xmlns:a16="http://schemas.microsoft.com/office/drawing/2014/main" id="{5DA5E5B1-ED15-4D7A-91CD-9937A221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351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2.00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45" name="Rectangle 48">
              <a:extLst>
                <a:ext uri="{FF2B5EF4-FFF2-40B4-BE49-F238E27FC236}">
                  <a16:creationId xmlns:a16="http://schemas.microsoft.com/office/drawing/2014/main" id="{F24ACF5C-3799-498F-8C67-1A9708AB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7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5585" name="Group 49">
            <a:extLst>
              <a:ext uri="{FF2B5EF4-FFF2-40B4-BE49-F238E27FC236}">
                <a16:creationId xmlns:a16="http://schemas.microsoft.com/office/drawing/2014/main" id="{263B47B7-30BD-45FE-B027-A36153FAA0E8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3176588"/>
            <a:ext cx="5526088" cy="3003550"/>
            <a:chOff x="884" y="2001"/>
            <a:chExt cx="3481" cy="1892"/>
          </a:xfrm>
        </p:grpSpPr>
        <p:sp>
          <p:nvSpPr>
            <p:cNvPr id="86037" name="Rectangle 50">
              <a:extLst>
                <a:ext uri="{FF2B5EF4-FFF2-40B4-BE49-F238E27FC236}">
                  <a16:creationId xmlns:a16="http://schemas.microsoft.com/office/drawing/2014/main" id="{5C276B10-BD3E-46CB-96EA-F69DE7D4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001"/>
              <a:ext cx="8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New equilibrium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6038" name="Group 51">
              <a:extLst>
                <a:ext uri="{FF2B5EF4-FFF2-40B4-BE49-F238E27FC236}">
                  <a16:creationId xmlns:a16="http://schemas.microsoft.com/office/drawing/2014/main" id="{84C2E7A4-7629-4EC6-8C50-349C3E746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2006"/>
              <a:ext cx="2485" cy="1887"/>
              <a:chOff x="884" y="2006"/>
              <a:chExt cx="2485" cy="1887"/>
            </a:xfrm>
          </p:grpSpPr>
          <p:sp>
            <p:nvSpPr>
              <p:cNvPr id="86039" name="Freeform 52">
                <a:extLst>
                  <a:ext uri="{FF2B5EF4-FFF2-40B4-BE49-F238E27FC236}">
                    <a16:creationId xmlns:a16="http://schemas.microsoft.com/office/drawing/2014/main" id="{FB5093F4-C057-41F2-9AEC-BBD25927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86040" name="Oval 53">
                <a:extLst>
                  <a:ext uri="{FF2B5EF4-FFF2-40B4-BE49-F238E27FC236}">
                    <a16:creationId xmlns:a16="http://schemas.microsoft.com/office/drawing/2014/main" id="{64DEFD57-AC08-4D0C-8EEA-80153D04A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041" name="Rectangle 54">
                <a:extLst>
                  <a:ext uri="{FF2B5EF4-FFF2-40B4-BE49-F238E27FC236}">
                    <a16:creationId xmlns:a16="http://schemas.microsoft.com/office/drawing/2014/main" id="{43921D06-D2D7-4F2D-9E8F-1CA0ADEEF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30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$2.50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2" name="Rectangle 55">
                <a:extLst>
                  <a:ext uri="{FF2B5EF4-FFF2-40B4-BE49-F238E27FC236}">
                    <a16:creationId xmlns:a16="http://schemas.microsoft.com/office/drawing/2014/main" id="{0319575A-DB8D-4E45-B852-32360F49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035" name="Text Box 56">
            <a:extLst>
              <a:ext uri="{FF2B5EF4-FFF2-40B4-BE49-F238E27FC236}">
                <a16:creationId xmlns:a16="http://schemas.microsoft.com/office/drawing/2014/main" id="{DECFF81F-D5D3-4102-8304-3D776389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Shift in Demand</a:t>
            </a:r>
          </a:p>
        </p:txBody>
      </p:sp>
      <p:sp>
        <p:nvSpPr>
          <p:cNvPr id="65593" name="Line 57">
            <a:extLst>
              <a:ext uri="{FF2B5EF4-FFF2-40B4-BE49-F238E27FC236}">
                <a16:creationId xmlns:a16="http://schemas.microsoft.com/office/drawing/2014/main" id="{C5EF8AF5-05BC-432B-B112-14688D2F8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78CC851-A27A-4BC8-AAD1-F4A956431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Supply Schedule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8B02512-9459-4BCA-81CB-76BA80AD7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73914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Table that shows the relationship between the price of the good and the quantity supplied.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BBC130C6-74DC-4CA1-A51D-BBD1ABBC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3184358" y="1893888"/>
            <a:ext cx="5426242" cy="427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 descr="0620_Ice_Cream">
            <a:extLst>
              <a:ext uri="{FF2B5EF4-FFF2-40B4-BE49-F238E27FC236}">
                <a16:creationId xmlns:a16="http://schemas.microsoft.com/office/drawing/2014/main" id="{2D61FE38-9F55-4FB1-8939-9722A54E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8" y="1632893"/>
            <a:ext cx="2286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ice_cream_cone">
            <a:extLst>
              <a:ext uri="{FF2B5EF4-FFF2-40B4-BE49-F238E27FC236}">
                <a16:creationId xmlns:a16="http://schemas.microsoft.com/office/drawing/2014/main" id="{6E2D4046-22E3-48A6-A071-5500E4A4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79" y="2312176"/>
            <a:ext cx="1447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67EC0B4A-D022-4F07-A4C2-C6717C32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042" y="2559826"/>
            <a:ext cx="1752600" cy="4270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C04F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417864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9B894CA-E1CC-47A1-8DE3-57DBCFD39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F79806FD-10FD-4E61-9D33-6735E23A3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DF82D0-142E-415E-9F4C-DD5E34D8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146" name="Picture 2" descr="Image result for supply curve">
            <a:extLst>
              <a:ext uri="{FF2B5EF4-FFF2-40B4-BE49-F238E27FC236}">
                <a16:creationId xmlns:a16="http://schemas.microsoft.com/office/drawing/2014/main" id="{AFF2914F-FF82-4186-9AB2-C4AA8BDF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1410208"/>
            <a:ext cx="514504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69B7433-B959-40DA-806F-FF95BB38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1F8C10B-03F4-4C6F-89E8-5CD616342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Supply Curve</a:t>
            </a:r>
          </a:p>
          <a:p>
            <a:pPr lvl="1" eaLnBrk="1" hangingPunct="1"/>
            <a:r>
              <a:rPr lang="en-US" altLang="en-US"/>
              <a:t>The graph of the relationship between the price of a good and the quantity supplied.</a:t>
            </a:r>
          </a:p>
        </p:txBody>
      </p:sp>
    </p:spTree>
    <p:extLst>
      <p:ext uri="{BB962C8B-B14F-4D97-AF65-F5344CB8AC3E}">
        <p14:creationId xmlns:p14="http://schemas.microsoft.com/office/powerpoint/2010/main" val="208774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50B7222C-DDC0-4E49-9561-C82EA5F3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7BA6EC1E-F017-4381-B154-CD4139A8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813051"/>
            <a:ext cx="1588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E0A6E50F-6071-4724-A46D-18A081FF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4" y="1146175"/>
            <a:ext cx="8015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C535F007-E57A-4E53-8F8A-EFC0B282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1" y="1409700"/>
            <a:ext cx="10563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2" name="Rectangle 8">
            <a:extLst>
              <a:ext uri="{FF2B5EF4-FFF2-40B4-BE49-F238E27FC236}">
                <a16:creationId xmlns:a16="http://schemas.microsoft.com/office/drawing/2014/main" id="{18480519-0DBD-415B-8804-4EDBA007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673225"/>
            <a:ext cx="545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3" name="Rectangle 9">
            <a:extLst>
              <a:ext uri="{FF2B5EF4-FFF2-40B4-BE49-F238E27FC236}">
                <a16:creationId xmlns:a16="http://schemas.microsoft.com/office/drawing/2014/main" id="{887A0ACB-F87E-4548-9717-64BE238A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4" name="Rectangle 10">
            <a:extLst>
              <a:ext uri="{FF2B5EF4-FFF2-40B4-BE49-F238E27FC236}">
                <a16:creationId xmlns:a16="http://schemas.microsoft.com/office/drawing/2014/main" id="{C32B603E-ACCF-496F-9D1E-77AA3CA8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49078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5" name="Rectangle 11">
            <a:extLst>
              <a:ext uri="{FF2B5EF4-FFF2-40B4-BE49-F238E27FC236}">
                <a16:creationId xmlns:a16="http://schemas.microsoft.com/office/drawing/2014/main" id="{25272CAD-0777-4084-BF6A-E6DD3B7EB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098800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6" name="Rectangle 12">
            <a:extLst>
              <a:ext uri="{FF2B5EF4-FFF2-40B4-BE49-F238E27FC236}">
                <a16:creationId xmlns:a16="http://schemas.microsoft.com/office/drawing/2014/main" id="{97253796-1C5E-4A2D-B39E-78FD640C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744913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7" name="Rectangle 13">
            <a:extLst>
              <a:ext uri="{FF2B5EF4-FFF2-40B4-BE49-F238E27FC236}">
                <a16:creationId xmlns:a16="http://schemas.microsoft.com/office/drawing/2014/main" id="{9AE854C1-759F-49B6-A3C7-724935F4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327525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8" name="Rectangle 14">
            <a:extLst>
              <a:ext uri="{FF2B5EF4-FFF2-40B4-BE49-F238E27FC236}">
                <a16:creationId xmlns:a16="http://schemas.microsoft.com/office/drawing/2014/main" id="{F4D29E44-2CAB-443D-8AB6-0A9E4134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49" name="Rectangle 15">
            <a:extLst>
              <a:ext uri="{FF2B5EF4-FFF2-40B4-BE49-F238E27FC236}">
                <a16:creationId xmlns:a16="http://schemas.microsoft.com/office/drawing/2014/main" id="{B724C224-9E84-4659-8D59-EBFCC71F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0" name="Rectangle 16">
            <a:extLst>
              <a:ext uri="{FF2B5EF4-FFF2-40B4-BE49-F238E27FC236}">
                <a16:creationId xmlns:a16="http://schemas.microsoft.com/office/drawing/2014/main" id="{178B8337-AC8E-4351-B15B-ED23CCFD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1" name="Rectangle 17">
            <a:extLst>
              <a:ext uri="{FF2B5EF4-FFF2-40B4-BE49-F238E27FC236}">
                <a16:creationId xmlns:a16="http://schemas.microsoft.com/office/drawing/2014/main" id="{A43A65AC-52DF-41D5-B060-F4B83556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2" name="Rectangle 18">
            <a:extLst>
              <a:ext uri="{FF2B5EF4-FFF2-40B4-BE49-F238E27FC236}">
                <a16:creationId xmlns:a16="http://schemas.microsoft.com/office/drawing/2014/main" id="{808DD89B-7359-421D-97EC-FC142B1E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3" name="Rectangle 19">
            <a:extLst>
              <a:ext uri="{FF2B5EF4-FFF2-40B4-BE49-F238E27FC236}">
                <a16:creationId xmlns:a16="http://schemas.microsoft.com/office/drawing/2014/main" id="{5D393462-2D19-419E-8054-77587556C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4" name="Rectangle 20">
            <a:extLst>
              <a:ext uri="{FF2B5EF4-FFF2-40B4-BE49-F238E27FC236}">
                <a16:creationId xmlns:a16="http://schemas.microsoft.com/office/drawing/2014/main" id="{31F11A4B-BDD8-4D88-8981-6985363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5" name="Rectangle 21">
            <a:extLst>
              <a:ext uri="{FF2B5EF4-FFF2-40B4-BE49-F238E27FC236}">
                <a16:creationId xmlns:a16="http://schemas.microsoft.com/office/drawing/2014/main" id="{BC5A2F3F-2E0F-4DC7-9DED-4ECFA78B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6" name="Rectangle 22">
            <a:extLst>
              <a:ext uri="{FF2B5EF4-FFF2-40B4-BE49-F238E27FC236}">
                <a16:creationId xmlns:a16="http://schemas.microsoft.com/office/drawing/2014/main" id="{7F0D5611-5758-4F64-B0E9-A833E7AC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5743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7" name="Rectangle 23">
            <a:extLst>
              <a:ext uri="{FF2B5EF4-FFF2-40B4-BE49-F238E27FC236}">
                <a16:creationId xmlns:a16="http://schemas.microsoft.com/office/drawing/2014/main" id="{C1BECD1C-87AB-4E0F-AF6A-44E02696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8" name="Rectangle 24">
            <a:extLst>
              <a:ext uri="{FF2B5EF4-FFF2-40B4-BE49-F238E27FC236}">
                <a16:creationId xmlns:a16="http://schemas.microsoft.com/office/drawing/2014/main" id="{56766ADD-EE09-428F-B163-A2CD9613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5743575"/>
            <a:ext cx="227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59" name="Rectangle 25">
            <a:extLst>
              <a:ext uri="{FF2B5EF4-FFF2-40B4-BE49-F238E27FC236}">
                <a16:creationId xmlns:a16="http://schemas.microsoft.com/office/drawing/2014/main" id="{9668E68D-DF45-43A6-B953-9309DF76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571182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0" name="Rectangle 26">
            <a:extLst>
              <a:ext uri="{FF2B5EF4-FFF2-40B4-BE49-F238E27FC236}">
                <a16:creationId xmlns:a16="http://schemas.microsoft.com/office/drawing/2014/main" id="{E6B17E0B-F398-4BB9-9C2A-91DB242C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6" y="5973763"/>
            <a:ext cx="17841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1" name="Rectangle 27">
            <a:extLst>
              <a:ext uri="{FF2B5EF4-FFF2-40B4-BE49-F238E27FC236}">
                <a16:creationId xmlns:a16="http://schemas.microsoft.com/office/drawing/2014/main" id="{0C2A3E08-D491-492B-BBDD-6D947BEF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1922463"/>
            <a:ext cx="548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$3.00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2" name="Rectangle 28">
            <a:extLst>
              <a:ext uri="{FF2B5EF4-FFF2-40B4-BE49-F238E27FC236}">
                <a16:creationId xmlns:a16="http://schemas.microsoft.com/office/drawing/2014/main" id="{697665D6-8473-4D8D-845B-9AB90022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57435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63" name="Rectangle 29">
            <a:extLst>
              <a:ext uri="{FF2B5EF4-FFF2-40B4-BE49-F238E27FC236}">
                <a16:creationId xmlns:a16="http://schemas.microsoft.com/office/drawing/2014/main" id="{04C80838-C81F-4DA3-9E38-E12B87D3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960938"/>
            <a:ext cx="4263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6110" name="Group 30">
            <a:extLst>
              <a:ext uri="{FF2B5EF4-FFF2-40B4-BE49-F238E27FC236}">
                <a16:creationId xmlns:a16="http://schemas.microsoft.com/office/drawing/2014/main" id="{AD5B269A-209F-42E8-94C8-ACD238EE7A4D}"/>
              </a:ext>
            </a:extLst>
          </p:cNvPr>
          <p:cNvGrpSpPr>
            <a:grpSpLocks/>
          </p:cNvGrpSpPr>
          <p:nvPr/>
        </p:nvGrpSpPr>
        <p:grpSpPr bwMode="auto">
          <a:xfrm>
            <a:off x="2079626" y="2593975"/>
            <a:ext cx="1463675" cy="871538"/>
            <a:chOff x="350" y="1634"/>
            <a:chExt cx="922" cy="549"/>
          </a:xfrm>
        </p:grpSpPr>
        <p:sp>
          <p:nvSpPr>
            <p:cNvPr id="65617" name="Line 31">
              <a:extLst>
                <a:ext uri="{FF2B5EF4-FFF2-40B4-BE49-F238E27FC236}">
                  <a16:creationId xmlns:a16="http://schemas.microsoft.com/office/drawing/2014/main" id="{B30710CA-6CC6-4CB6-849B-6B8ACA62F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859"/>
              <a:ext cx="24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8" name="Rectangle 32">
              <a:extLst>
                <a:ext uri="{FF2B5EF4-FFF2-40B4-BE49-F238E27FC236}">
                  <a16:creationId xmlns:a16="http://schemas.microsoft.com/office/drawing/2014/main" id="{4F9527D9-1CD5-4CF5-8B26-C3EBC3CC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34"/>
              <a:ext cx="774" cy="54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19" name="Rectangle 33">
              <a:extLst>
                <a:ext uri="{FF2B5EF4-FFF2-40B4-BE49-F238E27FC236}">
                  <a16:creationId xmlns:a16="http://schemas.microsoft.com/office/drawing/2014/main" id="{6BC7700F-971C-4205-A00D-ED61A088C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659"/>
              <a:ext cx="3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An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0" name="Rectangle 34">
              <a:extLst>
                <a:ext uri="{FF2B5EF4-FFF2-40B4-BE49-F238E27FC236}">
                  <a16:creationId xmlns:a16="http://schemas.microsoft.com/office/drawing/2014/main" id="{876A4933-78DE-4C9A-B948-96F91527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825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1" name="Rectangle 35">
              <a:extLst>
                <a:ext uri="{FF2B5EF4-FFF2-40B4-BE49-F238E27FC236}">
                  <a16:creationId xmlns:a16="http://schemas.microsoft.com/office/drawing/2014/main" id="{65311206-AE55-486B-92D3-A8E371A0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991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in price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22" name="Rectangle 36">
              <a:extLst>
                <a:ext uri="{FF2B5EF4-FFF2-40B4-BE49-F238E27FC236}">
                  <a16:creationId xmlns:a16="http://schemas.microsoft.com/office/drawing/2014/main" id="{28212968-7ADC-4F1B-986A-1F7613BC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991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117" name="Group 37">
            <a:extLst>
              <a:ext uri="{FF2B5EF4-FFF2-40B4-BE49-F238E27FC236}">
                <a16:creationId xmlns:a16="http://schemas.microsoft.com/office/drawing/2014/main" id="{6E399D79-8217-452B-A0FD-781F3BBD4686}"/>
              </a:ext>
            </a:extLst>
          </p:cNvPr>
          <p:cNvGrpSpPr>
            <a:grpSpLocks/>
          </p:cNvGrpSpPr>
          <p:nvPr/>
        </p:nvGrpSpPr>
        <p:grpSpPr bwMode="auto">
          <a:xfrm>
            <a:off x="4654551" y="6051551"/>
            <a:ext cx="4162425" cy="614363"/>
            <a:chOff x="1972" y="3768"/>
            <a:chExt cx="2622" cy="387"/>
          </a:xfrm>
        </p:grpSpPr>
        <p:sp>
          <p:nvSpPr>
            <p:cNvPr id="65612" name="Line 38">
              <a:extLst>
                <a:ext uri="{FF2B5EF4-FFF2-40B4-BE49-F238E27FC236}">
                  <a16:creationId xmlns:a16="http://schemas.microsoft.com/office/drawing/2014/main" id="{E909F87A-6218-4FA1-9305-F5D21A333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3" y="3768"/>
              <a:ext cx="1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3" name="Rectangle 39">
              <a:extLst>
                <a:ext uri="{FF2B5EF4-FFF2-40B4-BE49-F238E27FC236}">
                  <a16:creationId xmlns:a16="http://schemas.microsoft.com/office/drawing/2014/main" id="{6C83F59F-92AD-4E38-9280-CF8EA517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905"/>
              <a:ext cx="2594" cy="25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14" name="Rectangle 40">
              <a:extLst>
                <a:ext uri="{FF2B5EF4-FFF2-40B4-BE49-F238E27FC236}">
                  <a16:creationId xmlns:a16="http://schemas.microsoft.com/office/drawing/2014/main" id="{A6603ABE-639C-4DF8-AF4A-7CF093B2E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3946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15" name="Rectangle 41">
              <a:extLst>
                <a:ext uri="{FF2B5EF4-FFF2-40B4-BE49-F238E27FC236}">
                  <a16:creationId xmlns:a16="http://schemas.microsoft.com/office/drawing/2014/main" id="{530245A6-D353-41F6-995C-23D46CB73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946"/>
              <a:ext cx="11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616" name="Rectangle 42">
              <a:extLst>
                <a:ext uri="{FF2B5EF4-FFF2-40B4-BE49-F238E27FC236}">
                  <a16:creationId xmlns:a16="http://schemas.microsoft.com/office/drawing/2014/main" id="{A54DA3EF-8B09-40A9-A203-089ADA6F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3946"/>
              <a:ext cx="22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increases quantity of cones supplied.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6123" name="Line 43">
            <a:extLst>
              <a:ext uri="{FF2B5EF4-FFF2-40B4-BE49-F238E27FC236}">
                <a16:creationId xmlns:a16="http://schemas.microsoft.com/office/drawing/2014/main" id="{11B51F4F-E0D8-45AE-A26F-001164AE6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5981700"/>
            <a:ext cx="254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67" name="Rectangle 44">
            <a:extLst>
              <a:ext uri="{FF2B5EF4-FFF2-40B4-BE49-F238E27FC236}">
                <a16:creationId xmlns:a16="http://schemas.microsoft.com/office/drawing/2014/main" id="{7A4FE2B5-BFA8-4729-AF0A-41D8B320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168400"/>
            <a:ext cx="5697538" cy="447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8" name="Line 45">
            <a:extLst>
              <a:ext uri="{FF2B5EF4-FFF2-40B4-BE49-F238E27FC236}">
                <a16:creationId xmlns:a16="http://schemas.microsoft.com/office/drawing/2014/main" id="{A9F32E36-E5A1-43D8-9595-F672A6B81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26082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69" name="Line 46">
            <a:extLst>
              <a:ext uri="{FF2B5EF4-FFF2-40B4-BE49-F238E27FC236}">
                <a16:creationId xmlns:a16="http://schemas.microsoft.com/office/drawing/2014/main" id="{FA6315E5-966F-40F7-B776-CD59CB962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2289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0" name="Line 47">
            <a:extLst>
              <a:ext uri="{FF2B5EF4-FFF2-40B4-BE49-F238E27FC236}">
                <a16:creationId xmlns:a16="http://schemas.microsoft.com/office/drawing/2014/main" id="{52043706-FE42-4420-913E-3DE1EBEBA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841750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1" name="Line 48">
            <a:extLst>
              <a:ext uri="{FF2B5EF4-FFF2-40B4-BE49-F238E27FC236}">
                <a16:creationId xmlns:a16="http://schemas.microsoft.com/office/drawing/2014/main" id="{01493E14-66DC-427C-806A-B52339344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4437064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2" name="Line 49">
            <a:extLst>
              <a:ext uri="{FF2B5EF4-FFF2-40B4-BE49-F238E27FC236}">
                <a16:creationId xmlns:a16="http://schemas.microsoft.com/office/drawing/2014/main" id="{B651CDF3-1572-4DE6-B0FE-F7D1DED84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3" name="Line 50">
            <a:extLst>
              <a:ext uri="{FF2B5EF4-FFF2-40B4-BE49-F238E27FC236}">
                <a16:creationId xmlns:a16="http://schemas.microsoft.com/office/drawing/2014/main" id="{B840583F-5BB0-4964-B8CB-68E2BAF48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64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4" name="Line 51">
            <a:extLst>
              <a:ext uri="{FF2B5EF4-FFF2-40B4-BE49-F238E27FC236}">
                <a16:creationId xmlns:a16="http://schemas.microsoft.com/office/drawing/2014/main" id="{CE67E939-37BD-4F72-B5EF-776E4F0EC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5" name="Line 52">
            <a:extLst>
              <a:ext uri="{FF2B5EF4-FFF2-40B4-BE49-F238E27FC236}">
                <a16:creationId xmlns:a16="http://schemas.microsoft.com/office/drawing/2014/main" id="{1893B331-1193-4D1E-899B-00E765BAA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6" name="Line 53">
            <a:extLst>
              <a:ext uri="{FF2B5EF4-FFF2-40B4-BE49-F238E27FC236}">
                <a16:creationId xmlns:a16="http://schemas.microsoft.com/office/drawing/2014/main" id="{82694C65-0F84-4585-BA51-73625822B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7" name="Line 54">
            <a:extLst>
              <a:ext uri="{FF2B5EF4-FFF2-40B4-BE49-F238E27FC236}">
                <a16:creationId xmlns:a16="http://schemas.microsoft.com/office/drawing/2014/main" id="{34622073-9CB9-448F-91CB-B985F9207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0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8" name="Line 55">
            <a:extLst>
              <a:ext uri="{FF2B5EF4-FFF2-40B4-BE49-F238E27FC236}">
                <a16:creationId xmlns:a16="http://schemas.microsoft.com/office/drawing/2014/main" id="{E303D0E3-B755-40A3-A55F-9093E58F9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79" name="Line 56">
            <a:extLst>
              <a:ext uri="{FF2B5EF4-FFF2-40B4-BE49-F238E27FC236}">
                <a16:creationId xmlns:a16="http://schemas.microsoft.com/office/drawing/2014/main" id="{837F9F31-95C2-442C-A7A7-B3B594F8C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0" name="Line 57">
            <a:extLst>
              <a:ext uri="{FF2B5EF4-FFF2-40B4-BE49-F238E27FC236}">
                <a16:creationId xmlns:a16="http://schemas.microsoft.com/office/drawing/2014/main" id="{2C0B2348-758B-48AB-A56A-6C0CE0550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1" name="Line 58">
            <a:extLst>
              <a:ext uri="{FF2B5EF4-FFF2-40B4-BE49-F238E27FC236}">
                <a16:creationId xmlns:a16="http://schemas.microsoft.com/office/drawing/2014/main" id="{A6276621-3A47-48BF-843F-AE3493EE7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546726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82" name="Line 59">
            <a:extLst>
              <a:ext uri="{FF2B5EF4-FFF2-40B4-BE49-F238E27FC236}">
                <a16:creationId xmlns:a16="http://schemas.microsoft.com/office/drawing/2014/main" id="{8D09F866-AF99-48B9-BD93-1CF9EC082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9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140" name="Line 60">
            <a:extLst>
              <a:ext uri="{FF2B5EF4-FFF2-40B4-BE49-F238E27FC236}">
                <a16:creationId xmlns:a16="http://schemas.microsoft.com/office/drawing/2014/main" id="{2C5C5A08-A507-4094-992F-97635464CC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6" y="2039939"/>
            <a:ext cx="173672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46141" name="Group 61">
            <a:extLst>
              <a:ext uri="{FF2B5EF4-FFF2-40B4-BE49-F238E27FC236}">
                <a16:creationId xmlns:a16="http://schemas.microsoft.com/office/drawing/2014/main" id="{53C940CA-0AD9-4C88-84E3-65DD3473334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574925"/>
            <a:ext cx="1289050" cy="2971800"/>
            <a:chOff x="1628" y="1622"/>
            <a:chExt cx="812" cy="1872"/>
          </a:xfrm>
        </p:grpSpPr>
        <p:sp>
          <p:nvSpPr>
            <p:cNvPr id="65609" name="Line 62">
              <a:extLst>
                <a:ext uri="{FF2B5EF4-FFF2-40B4-BE49-F238E27FC236}">
                  <a16:creationId xmlns:a16="http://schemas.microsoft.com/office/drawing/2014/main" id="{27E25C64-20AC-4AE7-BFF8-19C84FF57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647"/>
              <a:ext cx="7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0" name="Line 63">
              <a:extLst>
                <a:ext uri="{FF2B5EF4-FFF2-40B4-BE49-F238E27FC236}">
                  <a16:creationId xmlns:a16="http://schemas.microsoft.com/office/drawing/2014/main" id="{1A9CB526-A8A4-481A-973C-0E42F7D8E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11" name="Oval 64">
              <a:extLst>
                <a:ext uri="{FF2B5EF4-FFF2-40B4-BE49-F238E27FC236}">
                  <a16:creationId xmlns:a16="http://schemas.microsoft.com/office/drawing/2014/main" id="{CBEAB94D-06F4-4A6C-BFAF-B0C5D338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622"/>
              <a:ext cx="74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145" name="Group 65">
            <a:extLst>
              <a:ext uri="{FF2B5EF4-FFF2-40B4-BE49-F238E27FC236}">
                <a16:creationId xmlns:a16="http://schemas.microsoft.com/office/drawing/2014/main" id="{DFA272FE-714C-41BB-A0ED-87115DD8D468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000251"/>
            <a:ext cx="1620838" cy="3546475"/>
            <a:chOff x="1628" y="1260"/>
            <a:chExt cx="1021" cy="2234"/>
          </a:xfrm>
        </p:grpSpPr>
        <p:sp>
          <p:nvSpPr>
            <p:cNvPr id="65606" name="Line 66">
              <a:extLst>
                <a:ext uri="{FF2B5EF4-FFF2-40B4-BE49-F238E27FC236}">
                  <a16:creationId xmlns:a16="http://schemas.microsoft.com/office/drawing/2014/main" id="{DB897BF6-317D-44D0-8D9A-9D3E42D5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7" name="Line 67">
              <a:extLst>
                <a:ext uri="{FF2B5EF4-FFF2-40B4-BE49-F238E27FC236}">
                  <a16:creationId xmlns:a16="http://schemas.microsoft.com/office/drawing/2014/main" id="{54DF3A63-DD1A-4A74-A018-93AA3F71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8" name="Oval 68">
              <a:extLst>
                <a:ext uri="{FF2B5EF4-FFF2-40B4-BE49-F238E27FC236}">
                  <a16:creationId xmlns:a16="http://schemas.microsoft.com/office/drawing/2014/main" id="{639CC317-1A53-49AC-B088-50DB4BC3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149" name="Group 69">
            <a:extLst>
              <a:ext uri="{FF2B5EF4-FFF2-40B4-BE49-F238E27FC236}">
                <a16:creationId xmlns:a16="http://schemas.microsoft.com/office/drawing/2014/main" id="{45C48FB0-D51D-4540-BAF3-8F23AEBE2F22}"/>
              </a:ext>
            </a:extLst>
          </p:cNvPr>
          <p:cNvGrpSpPr>
            <a:grpSpLocks/>
          </p:cNvGrpSpPr>
          <p:nvPr/>
        </p:nvGrpSpPr>
        <p:grpSpPr bwMode="auto">
          <a:xfrm>
            <a:off x="4108451" y="3189289"/>
            <a:ext cx="917575" cy="2357437"/>
            <a:chOff x="1628" y="2009"/>
            <a:chExt cx="578" cy="1485"/>
          </a:xfrm>
        </p:grpSpPr>
        <p:sp>
          <p:nvSpPr>
            <p:cNvPr id="65603" name="Oval 70">
              <a:extLst>
                <a:ext uri="{FF2B5EF4-FFF2-40B4-BE49-F238E27FC236}">
                  <a16:creationId xmlns:a16="http://schemas.microsoft.com/office/drawing/2014/main" id="{B99C389D-4DD0-4599-A620-640D617E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009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04" name="Line 71">
              <a:extLst>
                <a:ext uri="{FF2B5EF4-FFF2-40B4-BE49-F238E27FC236}">
                  <a16:creationId xmlns:a16="http://schemas.microsoft.com/office/drawing/2014/main" id="{47FF2EF8-0785-4A9A-849E-AFAC80D2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8" y="2034"/>
              <a:ext cx="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605" name="Line 72">
              <a:extLst>
                <a:ext uri="{FF2B5EF4-FFF2-40B4-BE49-F238E27FC236}">
                  <a16:creationId xmlns:a16="http://schemas.microsoft.com/office/drawing/2014/main" id="{D13E25CE-2AB1-4A86-86FC-B12802AC9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46153" name="Group 73">
            <a:extLst>
              <a:ext uri="{FF2B5EF4-FFF2-40B4-BE49-F238E27FC236}">
                <a16:creationId xmlns:a16="http://schemas.microsoft.com/office/drawing/2014/main" id="{3202455A-1795-4344-964E-4708AA8D9B99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802063"/>
            <a:ext cx="566738" cy="1744662"/>
            <a:chOff x="1628" y="2395"/>
            <a:chExt cx="357" cy="1099"/>
          </a:xfrm>
        </p:grpSpPr>
        <p:grpSp>
          <p:nvGrpSpPr>
            <p:cNvPr id="65599" name="Group 74">
              <a:extLst>
                <a:ext uri="{FF2B5EF4-FFF2-40B4-BE49-F238E27FC236}">
                  <a16:creationId xmlns:a16="http://schemas.microsoft.com/office/drawing/2014/main" id="{DBEC682C-59D1-43BA-A279-02B27C827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2395"/>
              <a:ext cx="357" cy="75"/>
              <a:chOff x="1628" y="2395"/>
              <a:chExt cx="357" cy="75"/>
            </a:xfrm>
          </p:grpSpPr>
          <p:sp>
            <p:nvSpPr>
              <p:cNvPr id="65601" name="Oval 75">
                <a:extLst>
                  <a:ext uri="{FF2B5EF4-FFF2-40B4-BE49-F238E27FC236}">
                    <a16:creationId xmlns:a16="http://schemas.microsoft.com/office/drawing/2014/main" id="{27343A2E-8CE2-4ED4-92AC-2A3661D4C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602" name="Line 76">
                <a:extLst>
                  <a:ext uri="{FF2B5EF4-FFF2-40B4-BE49-F238E27FC236}">
                    <a16:creationId xmlns:a16="http://schemas.microsoft.com/office/drawing/2014/main" id="{40652A00-F3EC-448B-9EB4-E41890A91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2420"/>
                <a:ext cx="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5600" name="Line 77">
              <a:extLst>
                <a:ext uri="{FF2B5EF4-FFF2-40B4-BE49-F238E27FC236}">
                  <a16:creationId xmlns:a16="http://schemas.microsoft.com/office/drawing/2014/main" id="{FEB6EF7C-0324-45F9-8F88-6B688C54D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20"/>
              <a:ext cx="1" cy="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46158" name="Group 78">
            <a:extLst>
              <a:ext uri="{FF2B5EF4-FFF2-40B4-BE49-F238E27FC236}">
                <a16:creationId xmlns:a16="http://schemas.microsoft.com/office/drawing/2014/main" id="{BE861A4D-7E22-4664-9CBC-C5F1768A9D0F}"/>
              </a:ext>
            </a:extLst>
          </p:cNvPr>
          <p:cNvGrpSpPr>
            <a:grpSpLocks/>
          </p:cNvGrpSpPr>
          <p:nvPr/>
        </p:nvGrpSpPr>
        <p:grpSpPr bwMode="auto">
          <a:xfrm>
            <a:off x="4070351" y="4397375"/>
            <a:ext cx="252413" cy="1149350"/>
            <a:chOff x="1604" y="2770"/>
            <a:chExt cx="159" cy="724"/>
          </a:xfrm>
        </p:grpSpPr>
        <p:sp>
          <p:nvSpPr>
            <p:cNvPr id="65596" name="Oval 79">
              <a:extLst>
                <a:ext uri="{FF2B5EF4-FFF2-40B4-BE49-F238E27FC236}">
                  <a16:creationId xmlns:a16="http://schemas.microsoft.com/office/drawing/2014/main" id="{03E47CA0-25BB-4A5C-9A13-733B821F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97" name="Line 80">
              <a:extLst>
                <a:ext uri="{FF2B5EF4-FFF2-40B4-BE49-F238E27FC236}">
                  <a16:creationId xmlns:a16="http://schemas.microsoft.com/office/drawing/2014/main" id="{27E3F62B-2E39-49A5-BEB8-B9C44973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795"/>
              <a:ext cx="1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598" name="Line 81">
              <a:extLst>
                <a:ext uri="{FF2B5EF4-FFF2-40B4-BE49-F238E27FC236}">
                  <a16:creationId xmlns:a16="http://schemas.microsoft.com/office/drawing/2014/main" id="{95FAF45A-6ED8-44A1-8BB3-4E55C0769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5589" name="Line 82">
            <a:extLst>
              <a:ext uri="{FF2B5EF4-FFF2-40B4-BE49-F238E27FC236}">
                <a16:creationId xmlns:a16="http://schemas.microsoft.com/office/drawing/2014/main" id="{DE13F58A-AD8A-4B60-BAD9-8D9348CE1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3188" y="2039939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0" name="Line 83">
            <a:extLst>
              <a:ext uri="{FF2B5EF4-FFF2-40B4-BE49-F238E27FC236}">
                <a16:creationId xmlns:a16="http://schemas.microsoft.com/office/drawing/2014/main" id="{5FD91CCF-C8B1-4809-AF41-D7729166C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64" y="5546726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1" name="Line 84">
            <a:extLst>
              <a:ext uri="{FF2B5EF4-FFF2-40B4-BE49-F238E27FC236}">
                <a16:creationId xmlns:a16="http://schemas.microsoft.com/office/drawing/2014/main" id="{CEDF1037-0A23-4149-A21B-CE4CCE3F6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50704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592" name="Freeform 85">
            <a:extLst>
              <a:ext uri="{FF2B5EF4-FFF2-40B4-BE49-F238E27FC236}">
                <a16:creationId xmlns:a16="http://schemas.microsoft.com/office/drawing/2014/main" id="{6DBFAD65-2905-414F-9F8E-F7797FB41755}"/>
              </a:ext>
            </a:extLst>
          </p:cNvPr>
          <p:cNvSpPr>
            <a:spLocks/>
          </p:cNvSpPr>
          <p:nvPr/>
        </p:nvSpPr>
        <p:spPr bwMode="auto">
          <a:xfrm>
            <a:off x="3913189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147483646 h 2832"/>
              <a:gd name="T4" fmla="*/ 2147483646 w 3602"/>
              <a:gd name="T5" fmla="*/ 2147483646 h 28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5593" name="Picture 86">
            <a:extLst>
              <a:ext uri="{FF2B5EF4-FFF2-40B4-BE49-F238E27FC236}">
                <a16:creationId xmlns:a16="http://schemas.microsoft.com/office/drawing/2014/main" id="{2C6A0F85-5A2E-4284-8C31-37B8BFBF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4" b="46863"/>
          <a:stretch>
            <a:fillRect/>
          </a:stretch>
        </p:blipFill>
        <p:spPr bwMode="auto">
          <a:xfrm>
            <a:off x="6629400" y="990601"/>
            <a:ext cx="3429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69" name="Text Box 89">
            <a:extLst>
              <a:ext uri="{FF2B5EF4-FFF2-40B4-BE49-F238E27FC236}">
                <a16:creationId xmlns:a16="http://schemas.microsoft.com/office/drawing/2014/main" id="{E057DF89-E0FE-4B9D-BEA8-7C12BB80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"/>
            <a:ext cx="2362200" cy="1558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The supply curve slopes upwards from left to right (a positive slope), indicating the Law of Supply.</a:t>
            </a:r>
          </a:p>
        </p:txBody>
      </p:sp>
      <p:sp>
        <p:nvSpPr>
          <p:cNvPr id="65595" name="Text Box 90">
            <a:extLst>
              <a:ext uri="{FF2B5EF4-FFF2-40B4-BE49-F238E27FC236}">
                <a16:creationId xmlns:a16="http://schemas.microsoft.com/office/drawing/2014/main" id="{4C956709-B888-47D2-A342-5EC21979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371600"/>
            <a:ext cx="990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4F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Supplied</a:t>
            </a:r>
          </a:p>
        </p:txBody>
      </p:sp>
    </p:spTree>
    <p:extLst>
      <p:ext uri="{BB962C8B-B14F-4D97-AF65-F5344CB8AC3E}">
        <p14:creationId xmlns:p14="http://schemas.microsoft.com/office/powerpoint/2010/main" val="21723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928BC63-01B3-428A-B335-FC4FABFB4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Shifts and Changes in Supply cont.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7AE3A31-ACFB-41E4-803B-F06D642E7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Changes in Quantity Supplied (Qs)</a:t>
            </a:r>
          </a:p>
          <a:p>
            <a:pPr lvl="1" eaLnBrk="1" hangingPunct="1"/>
            <a:r>
              <a:rPr lang="en-US" altLang="en-US"/>
              <a:t>If there is a change in </a:t>
            </a:r>
            <a:r>
              <a:rPr lang="en-US" altLang="en-US" u="sng"/>
              <a:t>PRICE</a:t>
            </a:r>
            <a:r>
              <a:rPr lang="en-US" altLang="en-US"/>
              <a:t> for the product, then there is a change in the </a:t>
            </a:r>
            <a:r>
              <a:rPr lang="en-US" altLang="en-US" u="sng"/>
              <a:t>QUANTITY SUPPLIED (Qs)</a:t>
            </a:r>
            <a:r>
              <a:rPr lang="en-US" altLang="en-US"/>
              <a:t> for that product. </a:t>
            </a:r>
          </a:p>
          <a:p>
            <a:pPr lvl="1" eaLnBrk="1" hangingPunct="1"/>
            <a:r>
              <a:rPr lang="en-US" altLang="en-US"/>
              <a:t>This a movement </a:t>
            </a:r>
            <a:r>
              <a:rPr lang="en-US" altLang="en-US" u="sng"/>
              <a:t>ALONG</a:t>
            </a:r>
            <a:r>
              <a:rPr lang="en-US" altLang="en-US"/>
              <a:t> the supply curve.</a:t>
            </a:r>
          </a:p>
        </p:txBody>
      </p:sp>
    </p:spTree>
    <p:extLst>
      <p:ext uri="{BB962C8B-B14F-4D97-AF65-F5344CB8AC3E}">
        <p14:creationId xmlns:p14="http://schemas.microsoft.com/office/powerpoint/2010/main" val="13537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4">
            <a:extLst>
              <a:ext uri="{FF2B5EF4-FFF2-40B4-BE49-F238E27FC236}">
                <a16:creationId xmlns:a16="http://schemas.microsoft.com/office/drawing/2014/main" id="{449C87E1-BF40-4496-A975-335E4D3DD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87" name="Line 5">
            <a:extLst>
              <a:ext uri="{FF2B5EF4-FFF2-40B4-BE49-F238E27FC236}">
                <a16:creationId xmlns:a16="http://schemas.microsoft.com/office/drawing/2014/main" id="{2F4E9E75-1BDD-46BB-A3D5-5E3044EB7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53B13DD3-838F-48A0-A37C-D49D51B0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57898FCE-6AAB-4D97-8C6B-FB9D976CC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5</a:t>
            </a:r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214303FC-A20C-45B7-9437-808B5BDF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 Ice-Cream Cone</a:t>
            </a:r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384BCF3F-4F6A-4934-B2C3-D2B0FD64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638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Ice-Cream Cones</a:t>
            </a:r>
          </a:p>
        </p:txBody>
      </p:sp>
      <p:sp>
        <p:nvSpPr>
          <p:cNvPr id="67592" name="Text Box 10">
            <a:extLst>
              <a:ext uri="{FF2B5EF4-FFF2-40B4-BE49-F238E27FC236}">
                <a16:creationId xmlns:a16="http://schemas.microsoft.com/office/drawing/2014/main" id="{AC9529E5-3CA4-4C5D-BE0F-BF29C487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3B6F770B-2E17-4DA3-9204-F5B9D73D7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4495800" cy="3276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9FA4AF09-EEE9-4120-A665-7BAF1DBA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524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7595" name="Text Box 13">
            <a:extLst>
              <a:ext uri="{FF2B5EF4-FFF2-40B4-BE49-F238E27FC236}">
                <a16:creationId xmlns:a16="http://schemas.microsoft.com/office/drawing/2014/main" id="{75164923-2269-4807-B7E5-B49DB769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1.00</a:t>
            </a:r>
          </a:p>
        </p:txBody>
      </p:sp>
      <p:sp>
        <p:nvSpPr>
          <p:cNvPr id="67596" name="Line 14">
            <a:extLst>
              <a:ext uri="{FF2B5EF4-FFF2-40B4-BE49-F238E27FC236}">
                <a16:creationId xmlns:a16="http://schemas.microsoft.com/office/drawing/2014/main" id="{A17D20B4-F5F7-4281-8847-3C11CC695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597" name="Line 15">
            <a:extLst>
              <a:ext uri="{FF2B5EF4-FFF2-40B4-BE49-F238E27FC236}">
                <a16:creationId xmlns:a16="http://schemas.microsoft.com/office/drawing/2014/main" id="{BF02AF00-64B6-415A-828D-5ED1FC491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E00B58D6-14BC-4C77-A8A5-7E370EEA5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194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7AA29626-0ED1-48DB-B9E2-085DBE4A9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600" name="Text Box 18">
            <a:extLst>
              <a:ext uri="{FF2B5EF4-FFF2-40B4-BE49-F238E27FC236}">
                <a16:creationId xmlns:a16="http://schemas.microsoft.com/office/drawing/2014/main" id="{9748A655-1E25-48DD-83F1-B089A8ED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3DB51C45-5F0A-4971-BA04-390E1A99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</a:t>
            </a:r>
          </a:p>
        </p:txBody>
      </p:sp>
      <p:grpSp>
        <p:nvGrpSpPr>
          <p:cNvPr id="49172" name="Group 20">
            <a:extLst>
              <a:ext uri="{FF2B5EF4-FFF2-40B4-BE49-F238E27FC236}">
                <a16:creationId xmlns:a16="http://schemas.microsoft.com/office/drawing/2014/main" id="{3B59DFEE-318C-4F89-9D9A-B7B1244C5DC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590800"/>
            <a:ext cx="914400" cy="1981200"/>
            <a:chOff x="432" y="1632"/>
            <a:chExt cx="576" cy="1248"/>
          </a:xfrm>
        </p:grpSpPr>
        <p:sp>
          <p:nvSpPr>
            <p:cNvPr id="67609" name="Text Box 21">
              <a:extLst>
                <a:ext uri="{FF2B5EF4-FFF2-40B4-BE49-F238E27FC236}">
                  <a16:creationId xmlns:a16="http://schemas.microsoft.com/office/drawing/2014/main" id="{E0CC5BF1-6225-42D9-B705-CD95747E3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63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$3.00</a:t>
              </a:r>
            </a:p>
          </p:txBody>
        </p:sp>
        <p:sp>
          <p:nvSpPr>
            <p:cNvPr id="67610" name="Line 22">
              <a:extLst>
                <a:ext uri="{FF2B5EF4-FFF2-40B4-BE49-F238E27FC236}">
                  <a16:creationId xmlns:a16="http://schemas.microsoft.com/office/drawing/2014/main" id="{2691FEB1-F097-429C-88F0-0FD341730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96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49175" name="Line 23">
            <a:extLst>
              <a:ext uri="{FF2B5EF4-FFF2-40B4-BE49-F238E27FC236}">
                <a16:creationId xmlns:a16="http://schemas.microsoft.com/office/drawing/2014/main" id="{48C3BBA9-B5B4-4EC9-979F-8D81195FB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400800"/>
            <a:ext cx="213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76" name="Line 24">
            <a:extLst>
              <a:ext uri="{FF2B5EF4-FFF2-40B4-BE49-F238E27FC236}">
                <a16:creationId xmlns:a16="http://schemas.microsoft.com/office/drawing/2014/main" id="{70433EB1-3039-4C80-BC8C-0BACF310BD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2895600"/>
            <a:ext cx="22098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177" name="Text Box 25">
            <a:extLst>
              <a:ext uri="{FF2B5EF4-FFF2-40B4-BE49-F238E27FC236}">
                <a16:creationId xmlns:a16="http://schemas.microsoft.com/office/drawing/2014/main" id="{792E31B2-75F4-4C87-BDA1-EE6B1BB9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95600"/>
            <a:ext cx="2667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940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rise in the price of ice cream cones results in a movement along the supply curve.</a:t>
            </a:r>
          </a:p>
        </p:txBody>
      </p:sp>
      <p:sp>
        <p:nvSpPr>
          <p:cNvPr id="67606" name="Text Box 26">
            <a:extLst>
              <a:ext uri="{FF2B5EF4-FFF2-40B4-BE49-F238E27FC236}">
                <a16:creationId xmlns:a16="http://schemas.microsoft.com/office/drawing/2014/main" id="{A386F438-5D6F-4225-8B75-6EE95A7A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3388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Change in Quantity Supplied</a:t>
            </a:r>
          </a:p>
        </p:txBody>
      </p:sp>
      <p:sp>
        <p:nvSpPr>
          <p:cNvPr id="67607" name="Oval 27">
            <a:extLst>
              <a:ext uri="{FF2B5EF4-FFF2-40B4-BE49-F238E27FC236}">
                <a16:creationId xmlns:a16="http://schemas.microsoft.com/office/drawing/2014/main" id="{0389B9D3-1175-4589-82C5-F11E8EFF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80" name="Oval 28">
            <a:extLst>
              <a:ext uri="{FF2B5EF4-FFF2-40B4-BE49-F238E27FC236}">
                <a16:creationId xmlns:a16="http://schemas.microsoft.com/office/drawing/2014/main" id="{E8AB6D90-B260-48EC-8FF5-17B99D44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43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  <p:bldP spid="49171" grpId="0" autoUpdateAnimBg="0"/>
      <p:bldP spid="49177" grpId="0" animBg="1" autoUpdateAnimBg="0"/>
      <p:bldP spid="49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9A93DB9-8DB8-4AA0-A9AE-C404C937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2963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Shifts and Changes in Supply cont.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149967-D331-4C1E-B3BE-3ACDA1750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420" y="1786317"/>
            <a:ext cx="9601196" cy="44316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Change in Supply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#</a:t>
            </a:r>
            <a:r>
              <a:rPr lang="en-US" altLang="en-US" sz="2400" dirty="0"/>
              <a:t> of producers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u="sng" dirty="0"/>
              <a:t>G</a:t>
            </a:r>
            <a:r>
              <a:rPr lang="en-US" altLang="en-US" sz="2400" dirty="0"/>
              <a:t>overnment action ( taxes, subsidies and regulations ) </a:t>
            </a:r>
          </a:p>
          <a:p>
            <a:pPr lvl="1">
              <a:defRPr/>
            </a:pPr>
            <a:r>
              <a:rPr lang="en-US" altLang="en-US" sz="2400" b="1" u="sng" dirty="0"/>
              <a:t>R</a:t>
            </a:r>
            <a:r>
              <a:rPr lang="en-US" altLang="en-US" sz="2400" dirty="0"/>
              <a:t>esource prices</a:t>
            </a:r>
            <a:endParaRPr lang="en-US" altLang="en-US" sz="2400" b="1" u="sng" dirty="0"/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xpectations</a:t>
            </a:r>
          </a:p>
          <a:p>
            <a:pPr lvl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ducation</a:t>
            </a:r>
          </a:p>
          <a:p>
            <a:pPr lvl="1">
              <a:defRPr/>
            </a:pPr>
            <a:r>
              <a:rPr lang="en-US" altLang="en-US" sz="2400" b="1" u="sng" dirty="0"/>
              <a:t>T</a:t>
            </a:r>
            <a:r>
              <a:rPr lang="en-US" altLang="en-US" sz="2400" dirty="0"/>
              <a:t>echnology changes</a:t>
            </a:r>
          </a:p>
          <a:p>
            <a:pPr marL="457200" lvl="1" indent="0">
              <a:buNone/>
              <a:defRPr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A shift in the supply curve, either to the left or right.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Causes a change that alters the quantity supplied at every price.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1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4">
            <a:extLst>
              <a:ext uri="{FF2B5EF4-FFF2-40B4-BE49-F238E27FC236}">
                <a16:creationId xmlns:a16="http://schemas.microsoft.com/office/drawing/2014/main" id="{662828AA-0564-489B-B18D-2F141581CC32}"/>
              </a:ext>
            </a:extLst>
          </p:cNvPr>
          <p:cNvSpPr>
            <a:spLocks/>
          </p:cNvSpPr>
          <p:nvPr/>
        </p:nvSpPr>
        <p:spPr bwMode="auto">
          <a:xfrm>
            <a:off x="2986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6 h 3028"/>
              <a:gd name="T4" fmla="*/ 2147483646 w 4427"/>
              <a:gd name="T5" fmla="*/ 2147483646 h 3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BDF85E59-FD81-4D96-A623-0FBEAB08E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2105026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A691979D-8DAD-48B6-8239-C6D17A146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4" y="3052764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4B69AE15-8FE5-41CB-B052-DDDC0A444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7751" y="4111625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638" name="Rectangle 8">
            <a:extLst>
              <a:ext uri="{FF2B5EF4-FFF2-40B4-BE49-F238E27FC236}">
                <a16:creationId xmlns:a16="http://schemas.microsoft.com/office/drawing/2014/main" id="{4E4707A1-E1B3-443D-AA9A-57EE8A32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1135063"/>
            <a:ext cx="8944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39" name="Rectangle 9">
            <a:extLst>
              <a:ext uri="{FF2B5EF4-FFF2-40B4-BE49-F238E27FC236}">
                <a16:creationId xmlns:a16="http://schemas.microsoft.com/office/drawing/2014/main" id="{5F977D74-7FF4-496A-A813-C48C9688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430338"/>
            <a:ext cx="11814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F8D42EF9-6C3B-4A7B-9EC8-435392BF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1725613"/>
            <a:ext cx="6107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1" name="Rectangle 11">
            <a:extLst>
              <a:ext uri="{FF2B5EF4-FFF2-40B4-BE49-F238E27FC236}">
                <a16:creationId xmlns:a16="http://schemas.microsoft.com/office/drawing/2014/main" id="{0526AE23-8558-437B-B846-F30ECF1D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6005513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2" name="Rectangle 12">
            <a:extLst>
              <a:ext uri="{FF2B5EF4-FFF2-40B4-BE49-F238E27FC236}">
                <a16:creationId xmlns:a16="http://schemas.microsoft.com/office/drawing/2014/main" id="{64DB1859-1AD3-40E0-A79F-03B6418B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9" y="6300788"/>
            <a:ext cx="19957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3" name="Rectangle 13">
            <a:extLst>
              <a:ext uri="{FF2B5EF4-FFF2-40B4-BE49-F238E27FC236}">
                <a16:creationId xmlns:a16="http://schemas.microsoft.com/office/drawing/2014/main" id="{1B118907-5CFA-47EE-838C-7C89F137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3262" name="Group 14">
            <a:extLst>
              <a:ext uri="{FF2B5EF4-FFF2-40B4-BE49-F238E27FC236}">
                <a16:creationId xmlns:a16="http://schemas.microsoft.com/office/drawing/2014/main" id="{519DAEBD-E8BF-4766-B05C-9942E3A3627B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4200525"/>
            <a:ext cx="1079500" cy="660400"/>
            <a:chOff x="3016" y="2646"/>
            <a:chExt cx="680" cy="416"/>
          </a:xfrm>
        </p:grpSpPr>
        <p:sp>
          <p:nvSpPr>
            <p:cNvPr id="69669" name="Rectangle 15">
              <a:extLst>
                <a:ext uri="{FF2B5EF4-FFF2-40B4-BE49-F238E27FC236}">
                  <a16:creationId xmlns:a16="http://schemas.microsoft.com/office/drawing/2014/main" id="{59EF23F2-0C2E-475C-ACDF-4A9F32E3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70" name="Rectangle 16">
              <a:extLst>
                <a:ext uri="{FF2B5EF4-FFF2-40B4-BE49-F238E27FC236}">
                  <a16:creationId xmlns:a16="http://schemas.microsoft.com/office/drawing/2014/main" id="{4E22E9DB-03EE-4166-BDA3-F21C40836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75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71" name="Rectangle 17">
              <a:extLst>
                <a:ext uri="{FF2B5EF4-FFF2-40B4-BE49-F238E27FC236}">
                  <a16:creationId xmlns:a16="http://schemas.microsoft.com/office/drawing/2014/main" id="{13BC148A-DF34-4B8A-A6D0-C4BA3F6C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1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3266" name="Group 18">
            <a:extLst>
              <a:ext uri="{FF2B5EF4-FFF2-40B4-BE49-F238E27FC236}">
                <a16:creationId xmlns:a16="http://schemas.microsoft.com/office/drawing/2014/main" id="{AAB10B83-7213-4BA9-99AD-9EC22E1D70CB}"/>
              </a:ext>
            </a:extLst>
          </p:cNvPr>
          <p:cNvGrpSpPr>
            <a:grpSpLocks/>
          </p:cNvGrpSpPr>
          <p:nvPr/>
        </p:nvGrpSpPr>
        <p:grpSpPr bwMode="auto">
          <a:xfrm>
            <a:off x="5851526" y="2335213"/>
            <a:ext cx="1122363" cy="660400"/>
            <a:chOff x="2642" y="1507"/>
            <a:chExt cx="707" cy="416"/>
          </a:xfrm>
        </p:grpSpPr>
        <p:sp>
          <p:nvSpPr>
            <p:cNvPr id="69666" name="Rectangle 19">
              <a:extLst>
                <a:ext uri="{FF2B5EF4-FFF2-40B4-BE49-F238E27FC236}">
                  <a16:creationId xmlns:a16="http://schemas.microsoft.com/office/drawing/2014/main" id="{B1D62450-6DE3-4E6A-BB18-83458804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667" name="Rectangle 20">
              <a:extLst>
                <a:ext uri="{FF2B5EF4-FFF2-40B4-BE49-F238E27FC236}">
                  <a16:creationId xmlns:a16="http://schemas.microsoft.com/office/drawing/2014/main" id="{31DA5B71-AAC1-4EAA-A005-941812CC6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532"/>
              <a:ext cx="6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68" name="Rectangle 21">
              <a:extLst>
                <a:ext uri="{FF2B5EF4-FFF2-40B4-BE49-F238E27FC236}">
                  <a16:creationId xmlns:a16="http://schemas.microsoft.com/office/drawing/2014/main" id="{96B402B4-BFFF-48F7-898C-1B1FF9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718"/>
              <a:ext cx="6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supply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3270" name="Group 22">
            <a:extLst>
              <a:ext uri="{FF2B5EF4-FFF2-40B4-BE49-F238E27FC236}">
                <a16:creationId xmlns:a16="http://schemas.microsoft.com/office/drawing/2014/main" id="{9132F7CA-25C6-40EB-9B42-C36865CB4A4F}"/>
              </a:ext>
            </a:extLst>
          </p:cNvPr>
          <p:cNvGrpSpPr>
            <a:grpSpLocks/>
          </p:cNvGrpSpPr>
          <p:nvPr/>
        </p:nvGrpSpPr>
        <p:grpSpPr bwMode="auto">
          <a:xfrm>
            <a:off x="3249614" y="1317625"/>
            <a:ext cx="4149725" cy="3411538"/>
            <a:chOff x="1087" y="830"/>
            <a:chExt cx="2614" cy="2149"/>
          </a:xfrm>
        </p:grpSpPr>
        <p:sp>
          <p:nvSpPr>
            <p:cNvPr id="69661" name="Line 23">
              <a:extLst>
                <a:ext uri="{FF2B5EF4-FFF2-40B4-BE49-F238E27FC236}">
                  <a16:creationId xmlns:a16="http://schemas.microsoft.com/office/drawing/2014/main" id="{13847DFC-ED84-4550-9FD3-D4CC94C4F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69662" name="Group 24">
              <a:extLst>
                <a:ext uri="{FF2B5EF4-FFF2-40B4-BE49-F238E27FC236}">
                  <a16:creationId xmlns:a16="http://schemas.microsoft.com/office/drawing/2014/main" id="{340BEC98-B381-4BB3-B0B1-7417F29F2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830"/>
              <a:ext cx="1104" cy="211"/>
              <a:chOff x="2597" y="830"/>
              <a:chExt cx="1104" cy="211"/>
            </a:xfrm>
          </p:grpSpPr>
          <p:sp>
            <p:nvSpPr>
              <p:cNvPr id="69663" name="Rectangle 25">
                <a:extLst>
                  <a:ext uri="{FF2B5EF4-FFF2-40B4-BE49-F238E27FC236}">
                    <a16:creationId xmlns:a16="http://schemas.microsoft.com/office/drawing/2014/main" id="{A498D727-8C55-4862-892C-C623D6BEB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97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 curve, 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4" name="Rectangle 26">
                <a:extLst>
                  <a:ext uri="{FF2B5EF4-FFF2-40B4-BE49-F238E27FC236}">
                    <a16:creationId xmlns:a16="http://schemas.microsoft.com/office/drawing/2014/main" id="{73E31662-6605-4B96-B204-13398A1DF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" y="830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5" name="Rectangle 27">
                <a:extLst>
                  <a:ext uri="{FF2B5EF4-FFF2-40B4-BE49-F238E27FC236}">
                    <a16:creationId xmlns:a16="http://schemas.microsoft.com/office/drawing/2014/main" id="{3903C5E3-B475-4809-A02A-47BB47E9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905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276" name="Group 28">
            <a:extLst>
              <a:ext uri="{FF2B5EF4-FFF2-40B4-BE49-F238E27FC236}">
                <a16:creationId xmlns:a16="http://schemas.microsoft.com/office/drawing/2014/main" id="{861441AE-0BBD-4904-B460-BC6E984E9FDC}"/>
              </a:ext>
            </a:extLst>
          </p:cNvPr>
          <p:cNvGrpSpPr>
            <a:grpSpLocks/>
          </p:cNvGrpSpPr>
          <p:nvPr/>
        </p:nvGrpSpPr>
        <p:grpSpPr bwMode="auto">
          <a:xfrm>
            <a:off x="7631117" y="1576389"/>
            <a:ext cx="963613" cy="628650"/>
            <a:chOff x="3847" y="993"/>
            <a:chExt cx="607" cy="396"/>
          </a:xfrm>
        </p:grpSpPr>
        <p:sp>
          <p:nvSpPr>
            <p:cNvPr id="69656" name="Rectangle 29">
              <a:extLst>
                <a:ext uri="{FF2B5EF4-FFF2-40B4-BE49-F238E27FC236}">
                  <a16:creationId xmlns:a16="http://schemas.microsoft.com/office/drawing/2014/main" id="{CD322923-A66E-4C3B-8C53-9BDDDE15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179"/>
              <a:ext cx="4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curve,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69657" name="Group 30">
              <a:extLst>
                <a:ext uri="{FF2B5EF4-FFF2-40B4-BE49-F238E27FC236}">
                  <a16:creationId xmlns:a16="http://schemas.microsoft.com/office/drawing/2014/main" id="{FFBF93BB-AFF8-4FF0-960C-1A0DDF485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993"/>
              <a:ext cx="532" cy="396"/>
              <a:chOff x="3922" y="993"/>
              <a:chExt cx="532" cy="396"/>
            </a:xfrm>
          </p:grpSpPr>
          <p:sp>
            <p:nvSpPr>
              <p:cNvPr id="69658" name="Rectangle 31">
                <a:extLst>
                  <a:ext uri="{FF2B5EF4-FFF2-40B4-BE49-F238E27FC236}">
                    <a16:creationId xmlns:a16="http://schemas.microsoft.com/office/drawing/2014/main" id="{8CDC7BE8-B1A5-478A-A125-B4ABAD4C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9" name="Rectangle 32">
                <a:extLst>
                  <a:ext uri="{FF2B5EF4-FFF2-40B4-BE49-F238E27FC236}">
                    <a16:creationId xmlns:a16="http://schemas.microsoft.com/office/drawing/2014/main" id="{F286C711-FF19-40FF-AE34-FE1E1518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60" name="Rectangle 33">
                <a:extLst>
                  <a:ext uri="{FF2B5EF4-FFF2-40B4-BE49-F238E27FC236}">
                    <a16:creationId xmlns:a16="http://schemas.microsoft.com/office/drawing/2014/main" id="{AF82BD41-748D-4AC9-9D1D-0D18D19F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282" name="Group 34">
            <a:extLst>
              <a:ext uri="{FF2B5EF4-FFF2-40B4-BE49-F238E27FC236}">
                <a16:creationId xmlns:a16="http://schemas.microsoft.com/office/drawing/2014/main" id="{5821F814-B526-46A3-8707-98AA251EC179}"/>
              </a:ext>
            </a:extLst>
          </p:cNvPr>
          <p:cNvGrpSpPr>
            <a:grpSpLocks/>
          </p:cNvGrpSpPr>
          <p:nvPr/>
        </p:nvGrpSpPr>
        <p:grpSpPr bwMode="auto">
          <a:xfrm>
            <a:off x="6378577" y="2108201"/>
            <a:ext cx="3700463" cy="3679825"/>
            <a:chOff x="3058" y="1328"/>
            <a:chExt cx="2331" cy="2318"/>
          </a:xfrm>
        </p:grpSpPr>
        <p:sp>
          <p:nvSpPr>
            <p:cNvPr id="69650" name="Line 35">
              <a:extLst>
                <a:ext uri="{FF2B5EF4-FFF2-40B4-BE49-F238E27FC236}">
                  <a16:creationId xmlns:a16="http://schemas.microsoft.com/office/drawing/2014/main" id="{64A1422E-4879-4102-81CE-D8A22E876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grpSp>
          <p:nvGrpSpPr>
            <p:cNvPr id="69651" name="Group 36">
              <a:extLst>
                <a:ext uri="{FF2B5EF4-FFF2-40B4-BE49-F238E27FC236}">
                  <a16:creationId xmlns:a16="http://schemas.microsoft.com/office/drawing/2014/main" id="{87DFE9D8-AB25-4699-A444-C174206DF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1328"/>
              <a:ext cx="607" cy="396"/>
              <a:chOff x="4782" y="1328"/>
              <a:chExt cx="607" cy="396"/>
            </a:xfrm>
          </p:grpSpPr>
          <p:sp>
            <p:nvSpPr>
              <p:cNvPr id="69652" name="Rectangle 37">
                <a:extLst>
                  <a:ext uri="{FF2B5EF4-FFF2-40B4-BE49-F238E27FC236}">
                    <a16:creationId xmlns:a16="http://schemas.microsoft.com/office/drawing/2014/main" id="{7F59AB5D-0CA7-4D8E-B136-BC363994B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47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Supply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3" name="Rectangle 38">
                <a:extLst>
                  <a:ext uri="{FF2B5EF4-FFF2-40B4-BE49-F238E27FC236}">
                    <a16:creationId xmlns:a16="http://schemas.microsoft.com/office/drawing/2014/main" id="{86D317C6-64C6-45AF-941C-AA00EDB2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6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curve, 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4" name="Rectangle 39">
                <a:extLst>
                  <a:ext uri="{FF2B5EF4-FFF2-40B4-BE49-F238E27FC236}">
                    <a16:creationId xmlns:a16="http://schemas.microsoft.com/office/drawing/2014/main" id="{89118EE5-78C5-4CAB-B4ED-BC2FD5A1F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1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9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655" name="Rectangle 40">
                <a:extLst>
                  <a:ext uri="{FF2B5EF4-FFF2-40B4-BE49-F238E27FC236}">
                    <a16:creationId xmlns:a16="http://schemas.microsoft.com/office/drawing/2014/main" id="{74FD2396-BEC8-4539-990E-753B3A7B7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289" name="Text Box 41">
            <a:extLst>
              <a:ext uri="{FF2B5EF4-FFF2-40B4-BE49-F238E27FC236}">
                <a16:creationId xmlns:a16="http://schemas.microsoft.com/office/drawing/2014/main" id="{81CDF50D-7813-4D85-92AA-0ECC1873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1981200" cy="1739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Again, an increase is always to the right and a decrease is always to the left.</a:t>
            </a:r>
          </a:p>
        </p:txBody>
      </p:sp>
    </p:spTree>
    <p:extLst>
      <p:ext uri="{BB962C8B-B14F-4D97-AF65-F5344CB8AC3E}">
        <p14:creationId xmlns:p14="http://schemas.microsoft.com/office/powerpoint/2010/main" val="18802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C76AEF0-22B7-4779-A525-FB832E19B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 4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C8927AC-A3FE-4320-B3B4-DB48EAC75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prices established in a perfectly competitive market?</a:t>
            </a:r>
          </a:p>
          <a:p>
            <a:pPr eaLnBrk="1" hangingPunct="1"/>
            <a:endParaRPr lang="en-US" altLang="en-US"/>
          </a:p>
        </p:txBody>
      </p:sp>
      <p:pic>
        <p:nvPicPr>
          <p:cNvPr id="87044" name="Picture 4" descr="record_gas_prices_large">
            <a:extLst>
              <a:ext uri="{FF2B5EF4-FFF2-40B4-BE49-F238E27FC236}">
                <a16:creationId xmlns:a16="http://schemas.microsoft.com/office/drawing/2014/main" id="{5446067E-D006-48F3-A47E-3A9B07FC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30" y="3271486"/>
            <a:ext cx="3867319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4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813</Words>
  <Application>Microsoft Office PowerPoint</Application>
  <PresentationFormat>Widescreen</PresentationFormat>
  <Paragraphs>216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Verdana</vt:lpstr>
      <vt:lpstr>Organic</vt:lpstr>
      <vt:lpstr>Supply</vt:lpstr>
      <vt:lpstr>Supply Schedule</vt:lpstr>
      <vt:lpstr>Supply Curve</vt:lpstr>
      <vt:lpstr>PowerPoint Presentation</vt:lpstr>
      <vt:lpstr>Shifts and Changes in Supply cont.</vt:lpstr>
      <vt:lpstr>PowerPoint Presentation</vt:lpstr>
      <vt:lpstr>Shifts and Changes in Supply cont.</vt:lpstr>
      <vt:lpstr>PowerPoint Presentation</vt:lpstr>
      <vt:lpstr>Essential Question 4</vt:lpstr>
      <vt:lpstr>Prices: Supply and Demand Combined</vt:lpstr>
      <vt:lpstr>Prices: Supply and Demand Combined cont.</vt:lpstr>
      <vt:lpstr>Prices: Supply and Demand Combined cont.</vt:lpstr>
      <vt:lpstr>PowerPoint Presentation</vt:lpstr>
      <vt:lpstr>PowerPoint Presentation</vt:lpstr>
      <vt:lpstr>Shifts and the Equilibrium Price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</dc:title>
  <dc:creator>Samer Kaddah</dc:creator>
  <cp:lastModifiedBy>Matthew Liedberg</cp:lastModifiedBy>
  <cp:revision>5</cp:revision>
  <dcterms:created xsi:type="dcterms:W3CDTF">2018-11-29T14:33:05Z</dcterms:created>
  <dcterms:modified xsi:type="dcterms:W3CDTF">2019-09-08T13:49:16Z</dcterms:modified>
</cp:coreProperties>
</file>