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21" r:id="rId3"/>
    <p:sldId id="265" r:id="rId4"/>
    <p:sldId id="296" r:id="rId5"/>
    <p:sldId id="267" r:id="rId6"/>
    <p:sldId id="297" r:id="rId7"/>
    <p:sldId id="268" r:id="rId8"/>
    <p:sldId id="269" r:id="rId9"/>
    <p:sldId id="298" r:id="rId10"/>
    <p:sldId id="307" r:id="rId11"/>
    <p:sldId id="274" r:id="rId12"/>
    <p:sldId id="30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24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5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86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1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7107-CF0F-47B4-8B4E-3E514C1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F3F4-9D57-463E-B00D-EFD0A939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3FD4-CE85-4E40-BECD-1F28F6B8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5539-AFEB-4DDF-8E75-A8EB5ACD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91921-1150-4DE7-9FE8-5D270599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2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B78A-A42D-4B93-BED5-E39CAFB6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AB89-7784-46F7-9D33-BFC8AA1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D7FBC-CB97-4128-A118-7F635BEA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0034-6627-4B2C-AD24-1C196AF2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250E-20E7-4FB3-8803-F326CBD8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BD63B-6F40-42E0-853B-4C261AD8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DFF0CB-9F0A-4CA7-BD2A-5D7ECEA01C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993A43-AA21-45DC-B2A5-E94D4C8E0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99314C-9C2D-43C7-A8F9-025B88468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663" y="1304458"/>
            <a:ext cx="3326650" cy="2901781"/>
          </a:xfrm>
        </p:spPr>
        <p:txBody>
          <a:bodyPr>
            <a:normAutofit/>
          </a:bodyPr>
          <a:lstStyle/>
          <a:p>
            <a:r>
              <a:rPr lang="en-US" sz="5100" dirty="0"/>
              <a:t>Russian Revolution</a:t>
            </a:r>
            <a:br>
              <a:rPr lang="en-US" sz="5100" dirty="0"/>
            </a:br>
            <a:r>
              <a:rPr lang="en-US" sz="5100" dirty="0"/>
              <a:t>Part 2</a:t>
            </a:r>
          </a:p>
        </p:txBody>
      </p:sp>
      <p:pic>
        <p:nvPicPr>
          <p:cNvPr id="68610" name="Picture 2" descr="Image result for russian revolutions">
            <a:extLst>
              <a:ext uri="{FF2B5EF4-FFF2-40B4-BE49-F238E27FC236}">
                <a16:creationId xmlns:a16="http://schemas.microsoft.com/office/drawing/2014/main" id="{075EA178-F94D-407C-B991-B155F0B63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15706" b="1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7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A2512EA-1E81-4237-A6C0-F749AB22D7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1" y="106680"/>
            <a:ext cx="4951408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200" dirty="0"/>
              <a:t>Civil War 1918 - 1920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6348924-8203-4523-B7B4-2E0B101DE88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84066" y="1006433"/>
            <a:ext cx="5169694" cy="464252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Had to get rid of enemies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Bolsheviks (Reds) v. the White Army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White Army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Supporters of the czar, those who wanted democratic gov’t, socialists who disagreed with Lenin. Never united or in agreement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Red Army led by Leon Trotsky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14 million died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Red Army victorious (expertly led)</a:t>
            </a:r>
          </a:p>
        </p:txBody>
      </p:sp>
      <p:pic>
        <p:nvPicPr>
          <p:cNvPr id="29700" name="Content Placeholder 4">
            <a:extLst>
              <a:ext uri="{FF2B5EF4-FFF2-40B4-BE49-F238E27FC236}">
                <a16:creationId xmlns:a16="http://schemas.microsoft.com/office/drawing/2014/main" id="{FB416CFA-08C1-481B-A3C6-29BDA2682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r="-1" b="21834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34E8125-9B69-4209-9A64-1D66C9D7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 of the Russian Revolution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81E6B715-69CE-410A-A00A-5CE474BE9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leaders never forgot the way Western nations sided with the anti-Communists</a:t>
            </a:r>
          </a:p>
          <a:p>
            <a:pPr eaLnBrk="1" hangingPunct="1"/>
            <a:r>
              <a:rPr lang="en-US" altLang="en-US" sz="3200" dirty="0"/>
              <a:t>start of mistrust between the West and Communist East</a:t>
            </a:r>
          </a:p>
          <a:p>
            <a:pPr eaLnBrk="1" hangingPunct="1"/>
            <a:r>
              <a:rPr lang="en-US" altLang="en-US" sz="3200" dirty="0"/>
              <a:t>transfer of power in Russia from aristocrats to leaders from the lower classes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99DFB36-0252-4AE1-8C62-2681E29EA9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2" y="0"/>
            <a:ext cx="4951408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/>
              <a:t>Lenin Restores Order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322D060-D623-4341-95EF-4005D129082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5800" y="1151965"/>
            <a:ext cx="4951410" cy="48971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100" dirty="0"/>
              <a:t>War and revolution destroyed the economy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100" dirty="0"/>
              <a:t>Trade at a standstill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100" dirty="0"/>
              <a:t>New Economic Policy (NEP)	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00" dirty="0"/>
              <a:t>Allowed peasants to sell surplus goods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00" dirty="0"/>
              <a:t>Gov’t kept control of major industries, banks, and means of communication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00" dirty="0"/>
              <a:t>Small factories, businesses and farms allowed to operate under private ownership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00" dirty="0"/>
              <a:t>Gov’t encouraged foreign investment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00" dirty="0"/>
              <a:t>By 1928 had recovered to pre-WWI level(factories and farms)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1300" dirty="0"/>
          </a:p>
          <a:p>
            <a:pPr eaLnBrk="1" hangingPunct="1">
              <a:lnSpc>
                <a:spcPct val="110000"/>
              </a:lnSpc>
            </a:pPr>
            <a:endParaRPr lang="en-US" altLang="en-US" sz="1300" dirty="0"/>
          </a:p>
          <a:p>
            <a:pPr lvl="1" eaLnBrk="1" hangingPunct="1">
              <a:lnSpc>
                <a:spcPct val="110000"/>
              </a:lnSpc>
            </a:pPr>
            <a:endParaRPr lang="en-US" altLang="en-US" sz="1300" dirty="0"/>
          </a:p>
        </p:txBody>
      </p:sp>
      <p:pic>
        <p:nvPicPr>
          <p:cNvPr id="24578" name="Picture 2" descr="Image result for communist russia lenin">
            <a:extLst>
              <a:ext uri="{FF2B5EF4-FFF2-40B4-BE49-F238E27FC236}">
                <a16:creationId xmlns:a16="http://schemas.microsoft.com/office/drawing/2014/main" id="{BF1679F1-1026-4BC1-8866-24F89DCEC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r="3077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0B55EED-4B3B-42A6-BA68-30E75B98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/>
              <a:t>USSR – Union of Soviet Socialists Republics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833B890A-1990-41F4-91C9-A269890F9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altLang="en-US" dirty="0"/>
              <a:t>established in 1922 by the Communist Party (formerly the Bolsheviks) </a:t>
            </a:r>
          </a:p>
          <a:p>
            <a:pPr eaLnBrk="1" hangingPunct="1"/>
            <a:r>
              <a:rPr lang="en-US" altLang="en-US" dirty="0"/>
              <a:t>Lenin saw nationalism as a threat – organized self-governing republics under one central government</a:t>
            </a:r>
          </a:p>
          <a:p>
            <a:pPr eaLnBrk="1" hangingPunct="1"/>
            <a:r>
              <a:rPr lang="en-US" altLang="en-US" dirty="0"/>
              <a:t>In reality, Communist party held all of the power</a:t>
            </a:r>
          </a:p>
          <a:p>
            <a:pPr eaLnBrk="1" hangingPunct="1"/>
            <a:r>
              <a:rPr lang="en-US" altLang="en-US" dirty="0"/>
              <a:t>Established dictatorship of the Communists, not “of the proletariat” as Marx wanted</a:t>
            </a:r>
          </a:p>
          <a:p>
            <a:pPr eaLnBrk="1" hangingPunct="1"/>
            <a:r>
              <a:rPr lang="en-US" altLang="en-US" dirty="0"/>
              <a:t>Worldwide movement starts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FC128A-ACEC-4ABB-9107-2A23BE39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4" y="1559893"/>
            <a:ext cx="3836475" cy="2633152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C38A-1871-4CA2-972E-8CDD6833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Czar Nicholas….</a:t>
            </a:r>
          </a:p>
        </p:txBody>
      </p:sp>
    </p:spTree>
    <p:extLst>
      <p:ext uri="{BB962C8B-B14F-4D97-AF65-F5344CB8AC3E}">
        <p14:creationId xmlns:p14="http://schemas.microsoft.com/office/powerpoint/2010/main" val="7962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58" name="Rectangle 257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9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458" name="Title 1">
            <a:extLst>
              <a:ext uri="{FF2B5EF4-FFF2-40B4-BE49-F238E27FC236}">
                <a16:creationId xmlns:a16="http://schemas.microsoft.com/office/drawing/2014/main" id="{B63C44C5-93BC-4950-B260-AAA34168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Uprisings</a:t>
            </a:r>
          </a:p>
        </p:txBody>
      </p:sp>
      <p:sp>
        <p:nvSpPr>
          <p:cNvPr id="19460" name="Content Placeholder 6">
            <a:extLst>
              <a:ext uri="{FF2B5EF4-FFF2-40B4-BE49-F238E27FC236}">
                <a16:creationId xmlns:a16="http://schemas.microsoft.com/office/drawing/2014/main" id="{6D5567DA-A800-4E23-90D8-51355A14F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076423"/>
            <a:ext cx="4951410" cy="32887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erupted in 1917</a:t>
            </a:r>
          </a:p>
          <a:p>
            <a:r>
              <a:rPr lang="en-US" altLang="en-US" dirty="0"/>
              <a:t>among the lower working classes, strikes broke out</a:t>
            </a:r>
          </a:p>
          <a:p>
            <a:r>
              <a:rPr lang="en-US" altLang="en-US" dirty="0"/>
              <a:t>objected to involvement in WWI</a:t>
            </a:r>
          </a:p>
          <a:p>
            <a:r>
              <a:rPr lang="en-US" altLang="en-US" dirty="0"/>
              <a:t>Czar Nicholas II ordered troops to put down the uprisings and shoot at protestors</a:t>
            </a:r>
          </a:p>
        </p:txBody>
      </p:sp>
      <p:pic>
        <p:nvPicPr>
          <p:cNvPr id="38914" name="Picture 2" descr="Image result for nicholas ii">
            <a:extLst>
              <a:ext uri="{FF2B5EF4-FFF2-40B4-BE49-F238E27FC236}">
                <a16:creationId xmlns:a16="http://schemas.microsoft.com/office/drawing/2014/main" id="{DF65FF96-B4A9-43B0-AACF-AD3E27A46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r="18851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C059557-FAB5-4A83-84C9-2604E70E49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2" y="-866775"/>
            <a:ext cx="4951408" cy="2131593"/>
          </a:xfrm>
        </p:spPr>
        <p:txBody>
          <a:bodyPr>
            <a:normAutofit/>
          </a:bodyPr>
          <a:lstStyle/>
          <a:p>
            <a:pPr eaLnBrk="1" hangingPunct="1"/>
            <a:br>
              <a:rPr lang="en-US" altLang="en-US" sz="3800" dirty="0"/>
            </a:br>
            <a:r>
              <a:rPr lang="en-US" altLang="en-US" sz="3800" dirty="0"/>
              <a:t>March Revolution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D90CC8F-0FFB-4F2D-BF29-0A5BD16BE44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5802" y="1111148"/>
            <a:ext cx="5310189" cy="487055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000" dirty="0"/>
              <a:t>1917 </a:t>
            </a:r>
          </a:p>
          <a:p>
            <a:pPr lvl="1" eaLnBrk="1" hangingPunct="1"/>
            <a:r>
              <a:rPr lang="en-US" altLang="en-US" sz="2600" dirty="0"/>
              <a:t>City-wide strike by textile workers</a:t>
            </a:r>
          </a:p>
          <a:p>
            <a:pPr lvl="1" eaLnBrk="1" hangingPunct="1"/>
            <a:r>
              <a:rPr lang="en-US" altLang="en-US" sz="2600" dirty="0"/>
              <a:t>Riots over shortages of bread and fuel</a:t>
            </a:r>
          </a:p>
          <a:p>
            <a:pPr lvl="1" eaLnBrk="1" hangingPunct="1"/>
            <a:r>
              <a:rPr lang="en-US" altLang="en-US" sz="2600" dirty="0"/>
              <a:t>Soldiers sided with the people!</a:t>
            </a:r>
          </a:p>
          <a:p>
            <a:pPr lvl="1" eaLnBrk="1" hangingPunct="1"/>
            <a:r>
              <a:rPr lang="en-US" altLang="en-US" sz="2600" dirty="0"/>
              <a:t>Czar Nicholas abdicates</a:t>
            </a:r>
          </a:p>
          <a:p>
            <a:pPr lvl="2" eaLnBrk="1" hangingPunct="1"/>
            <a:r>
              <a:rPr lang="en-US" altLang="en-US" sz="2200" dirty="0"/>
              <a:t>Incapable of dealing with the problems</a:t>
            </a:r>
          </a:p>
          <a:p>
            <a:pPr lvl="2" eaLnBrk="1" hangingPunct="1"/>
            <a:r>
              <a:rPr lang="en-US" altLang="en-US" sz="2200" dirty="0"/>
              <a:t>He and his family are brutally executed a year later</a:t>
            </a:r>
          </a:p>
          <a:p>
            <a:pPr lvl="2" eaLnBrk="1" hangingPunct="1"/>
            <a:endParaRPr lang="en-US" altLang="en-US" sz="22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37890" name="Picture 2" descr="Image result for march revolution russia">
            <a:extLst>
              <a:ext uri="{FF2B5EF4-FFF2-40B4-BE49-F238E27FC236}">
                <a16:creationId xmlns:a16="http://schemas.microsoft.com/office/drawing/2014/main" id="{B8E79411-69E5-4F5A-A667-EFD9938A7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13800" b="1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9" name="Rectangle 138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506" name="Title 1">
            <a:extLst>
              <a:ext uri="{FF2B5EF4-FFF2-40B4-BE49-F238E27FC236}">
                <a16:creationId xmlns:a16="http://schemas.microsoft.com/office/drawing/2014/main" id="{9BF56389-EA21-4488-9092-EE7421FD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800"/>
              <a:t>Provisional Government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459FE731-7270-4BD4-8745-DBD787ED7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076423"/>
            <a:ext cx="4951410" cy="348507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defRPr/>
            </a:pPr>
            <a:r>
              <a:rPr lang="en-US" sz="2400" dirty="0"/>
              <a:t>Government in hands of Duma (Parliament)</a:t>
            </a:r>
          </a:p>
          <a:p>
            <a:pPr>
              <a:defRPr/>
            </a:pPr>
            <a:r>
              <a:rPr lang="en-US" sz="2400" dirty="0"/>
              <a:t>Provisional (temporary) government takes over</a:t>
            </a:r>
          </a:p>
          <a:p>
            <a:pPr>
              <a:defRPr/>
            </a:pPr>
            <a:r>
              <a:rPr lang="en-US" sz="2400" dirty="0"/>
              <a:t>led by Alexander Kerensky</a:t>
            </a:r>
          </a:p>
          <a:p>
            <a:pPr>
              <a:defRPr/>
            </a:pPr>
            <a:r>
              <a:rPr lang="en-US" sz="2400" dirty="0"/>
              <a:t>Russia stays in World War I</a:t>
            </a:r>
          </a:p>
          <a:p>
            <a:pPr>
              <a:defRPr/>
            </a:pPr>
            <a:r>
              <a:rPr lang="en-US" sz="2400" dirty="0"/>
              <a:t>Russian people continued to suffer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1508" name="Content Placeholder 4">
            <a:extLst>
              <a:ext uri="{FF2B5EF4-FFF2-40B4-BE49-F238E27FC236}">
                <a16:creationId xmlns:a16="http://schemas.microsoft.com/office/drawing/2014/main" id="{186287AE-8DAB-43E6-B19C-69B732FAC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19934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D4E61DC-38A9-4CF1-BF15-BE3CEA7D92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009813" y="177800"/>
            <a:ext cx="3072869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700" dirty="0"/>
              <a:t>Another Weak Government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5842" name="Picture 2" descr="Image result for kerensky and lenin">
            <a:extLst>
              <a:ext uri="{FF2B5EF4-FFF2-40B4-BE49-F238E27FC236}">
                <a16:creationId xmlns:a16="http://schemas.microsoft.com/office/drawing/2014/main" id="{7F5D50F3-B45E-4AA1-9A68-0F43F13C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07" y="1003951"/>
            <a:ext cx="6557897" cy="35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DA3EF993-4018-4BD0-8E99-420F5BCA617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8009813" y="1584960"/>
            <a:ext cx="3076090" cy="46861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400" dirty="0"/>
              <a:t>Alexander Kerensky.  Why not Lenin?</a:t>
            </a:r>
          </a:p>
          <a:p>
            <a:pPr>
              <a:lnSpc>
                <a:spcPct val="110000"/>
              </a:lnSpc>
            </a:pPr>
            <a:r>
              <a:rPr lang="en-US" altLang="en-US" sz="1800" dirty="0"/>
              <a:t>Decided Russia would continue fighting in WWI</a:t>
            </a:r>
          </a:p>
          <a:p>
            <a:pPr>
              <a:lnSpc>
                <a:spcPct val="110000"/>
              </a:lnSpc>
            </a:pPr>
            <a:r>
              <a:rPr lang="en-US" altLang="en-US" sz="1800" dirty="0"/>
              <a:t>Unrest increases</a:t>
            </a:r>
          </a:p>
          <a:p>
            <a:pPr>
              <a:lnSpc>
                <a:spcPct val="110000"/>
              </a:lnSpc>
            </a:pPr>
            <a:r>
              <a:rPr lang="en-US" altLang="en-US" sz="3200" dirty="0"/>
              <a:t>Soviets</a:t>
            </a:r>
            <a:r>
              <a:rPr lang="en-US" altLang="en-US" sz="1800" dirty="0"/>
              <a:t> (local councils of workers, peasants and soldiers) more influential than provisional government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100" dirty="0"/>
              <a:t>	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6" name="Rectangle 75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554" name="Title 1">
            <a:extLst>
              <a:ext uri="{FF2B5EF4-FFF2-40B4-BE49-F238E27FC236}">
                <a16:creationId xmlns:a16="http://schemas.microsoft.com/office/drawing/2014/main" id="{753DA72E-6A05-4A17-BED0-DF9B6E38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600" dirty="0"/>
              <a:t>Rise of the Bolsheviks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21C1-029E-4FAC-8C8A-FBED1B950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37765"/>
            <a:ext cx="5821424" cy="378020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>
              <a:defRPr/>
            </a:pPr>
            <a:r>
              <a:rPr lang="en-US" sz="2600" u="sng" dirty="0"/>
              <a:t>Vladimir Lenin</a:t>
            </a:r>
            <a:r>
              <a:rPr lang="en-US" sz="2600" dirty="0"/>
              <a:t>:</a:t>
            </a:r>
          </a:p>
          <a:p>
            <a:pPr>
              <a:defRPr/>
            </a:pPr>
            <a:r>
              <a:rPr lang="en-US" sz="2600" dirty="0"/>
              <a:t>Bolsheviks- Radical group of Marxists in Russia</a:t>
            </a:r>
          </a:p>
          <a:p>
            <a:pPr>
              <a:defRPr/>
            </a:pPr>
            <a:r>
              <a:rPr lang="en-US" sz="2600" dirty="0"/>
              <a:t>Vladimir Lenin led this group</a:t>
            </a:r>
          </a:p>
          <a:p>
            <a:pPr>
              <a:defRPr/>
            </a:pPr>
            <a:r>
              <a:rPr lang="en-US" sz="2600" dirty="0"/>
              <a:t>opposed Czarist regime</a:t>
            </a:r>
          </a:p>
          <a:p>
            <a:pPr>
              <a:defRPr/>
            </a:pPr>
            <a:r>
              <a:rPr lang="en-US" sz="2600" dirty="0"/>
              <a:t>fled from Russia in the early 1900s to avoid arrest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3556" name="Content Placeholder 4">
            <a:extLst>
              <a:ext uri="{FF2B5EF4-FFF2-40B4-BE49-F238E27FC236}">
                <a16:creationId xmlns:a16="http://schemas.microsoft.com/office/drawing/2014/main" id="{377A6009-ACB9-4132-B8D4-2602FF8792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2" b="2"/>
          <a:stretch/>
        </p:blipFill>
        <p:spPr>
          <a:xfrm>
            <a:off x="6964424" y="10"/>
            <a:ext cx="44401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6" name="Rectangle 75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5A7D68AE-458F-4532-957D-562A927F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432996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Out of Exile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8ED1A7D-87C7-4BBE-BF96-AE783DF5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13269"/>
            <a:ext cx="4951410" cy="43586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altLang="en-US" sz="2800" dirty="0"/>
              <a:t>Lenin returned in 1917 with support of Germany</a:t>
            </a:r>
          </a:p>
          <a:p>
            <a:r>
              <a:rPr lang="en-US" altLang="en-US" sz="2800" dirty="0"/>
              <a:t>Goal for Germany was create chaos in Russia so they pull out of WWI</a:t>
            </a:r>
          </a:p>
          <a:p>
            <a:r>
              <a:rPr lang="en-US" altLang="en-US" sz="2800" dirty="0"/>
              <a:t>November 1917 – Bolsheviks overthrow Kerensky and provisional government</a:t>
            </a:r>
          </a:p>
        </p:txBody>
      </p:sp>
      <p:pic>
        <p:nvPicPr>
          <p:cNvPr id="24580" name="Content Placeholder 4">
            <a:extLst>
              <a:ext uri="{FF2B5EF4-FFF2-40B4-BE49-F238E27FC236}">
                <a16:creationId xmlns:a16="http://schemas.microsoft.com/office/drawing/2014/main" id="{F8598427-036B-41EE-AC94-A1E31EF0EE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1" r="15072" b="-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BA4AA2D-7B4F-470B-9455-4E4CC9157E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2" y="177800"/>
            <a:ext cx="582142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/>
              <a:t>The Second Revolution: Bolshevik Revolution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C43B20B-2FC5-4108-B949-C4A8034811A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5800" y="1497303"/>
            <a:ext cx="5821424" cy="431421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/>
              <a:t>Exiled Lenin returns to Russia</a:t>
            </a:r>
          </a:p>
          <a:p>
            <a:pPr lvl="1" eaLnBrk="1" hangingPunct="1"/>
            <a:r>
              <a:rPr lang="en-US" altLang="en-US" sz="2400" dirty="0"/>
              <a:t>Gains control of soviets in major cities</a:t>
            </a:r>
          </a:p>
          <a:p>
            <a:pPr lvl="1" eaLnBrk="1" hangingPunct="1"/>
            <a:r>
              <a:rPr lang="en-US" altLang="en-US" sz="2400" dirty="0"/>
              <a:t>Slogan- “Peace, Land, and Bread!”</a:t>
            </a:r>
          </a:p>
          <a:p>
            <a:pPr lvl="1" eaLnBrk="1" hangingPunct="1"/>
            <a:r>
              <a:rPr lang="en-US" altLang="en-US" sz="2400" dirty="0"/>
              <a:t>Gave factory control to people</a:t>
            </a:r>
          </a:p>
          <a:p>
            <a:pPr lvl="1" eaLnBrk="1" hangingPunct="1"/>
            <a:r>
              <a:rPr lang="en-US" altLang="en-US" sz="2400" dirty="0"/>
              <a:t>Farmland to peasants</a:t>
            </a:r>
          </a:p>
          <a:p>
            <a:pPr lvl="1" eaLnBrk="1" hangingPunct="1"/>
            <a:r>
              <a:rPr lang="en-US" altLang="en-US" sz="2400" dirty="0"/>
              <a:t>Provisional government topples</a:t>
            </a:r>
          </a:p>
          <a:p>
            <a:pPr lvl="1" eaLnBrk="1" hangingPunct="1"/>
            <a:r>
              <a:rPr lang="en-US" altLang="en-US" sz="2400" dirty="0"/>
              <a:t>March 1918 - Treaty of Brest-Litovsk with Germany ends WWI (Humiliating LOSS)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5" name="Picture 2" descr="Image result for bolshevik revolution">
            <a:extLst>
              <a:ext uri="{FF2B5EF4-FFF2-40B4-BE49-F238E27FC236}">
                <a16:creationId xmlns:a16="http://schemas.microsoft.com/office/drawing/2014/main" id="{DA16ABD9-EDB5-4AA3-9762-D44812D6F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8" r="19497" b="1"/>
          <a:stretch/>
        </p:blipFill>
        <p:spPr bwMode="auto">
          <a:xfrm>
            <a:off x="6964424" y="10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440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Wingdings</vt:lpstr>
      <vt:lpstr>Main Event</vt:lpstr>
      <vt:lpstr>Russian Revolution Part 2</vt:lpstr>
      <vt:lpstr>Back to Czar Nicholas….</vt:lpstr>
      <vt:lpstr>Uprisings</vt:lpstr>
      <vt:lpstr> March Revolution </vt:lpstr>
      <vt:lpstr>Provisional Government</vt:lpstr>
      <vt:lpstr>Another Weak Government</vt:lpstr>
      <vt:lpstr>Rise of the Bolsheviks</vt:lpstr>
      <vt:lpstr>Out of Exile</vt:lpstr>
      <vt:lpstr>The Second Revolution: Bolshevik Revolution</vt:lpstr>
      <vt:lpstr>Civil War 1918 - 1920</vt:lpstr>
      <vt:lpstr>Results of the Russian Revolution</vt:lpstr>
      <vt:lpstr>Lenin Restores Order</vt:lpstr>
      <vt:lpstr>USSR – Union of Soviet Socialists Republics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Part 2</dc:title>
  <dc:creator>Matthew Liedberg</dc:creator>
  <cp:lastModifiedBy>Matthew Liedberg</cp:lastModifiedBy>
  <cp:revision>2</cp:revision>
  <dcterms:created xsi:type="dcterms:W3CDTF">2020-03-26T16:21:39Z</dcterms:created>
  <dcterms:modified xsi:type="dcterms:W3CDTF">2020-03-26T16:23:40Z</dcterms:modified>
</cp:coreProperties>
</file>