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5" r:id="rId2"/>
    <p:sldId id="257" r:id="rId3"/>
    <p:sldId id="259" r:id="rId4"/>
    <p:sldId id="316" r:id="rId5"/>
    <p:sldId id="260" r:id="rId6"/>
    <p:sldId id="294" r:id="rId7"/>
    <p:sldId id="308" r:id="rId8"/>
    <p:sldId id="302" r:id="rId9"/>
    <p:sldId id="261" r:id="rId10"/>
    <p:sldId id="317" r:id="rId11"/>
    <p:sldId id="319" r:id="rId12"/>
    <p:sldId id="262" r:id="rId13"/>
    <p:sldId id="263" r:id="rId14"/>
    <p:sldId id="299" r:id="rId15"/>
    <p:sldId id="30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0DFF0CB-9F0A-4CA7-BD2A-5D7ECEA01C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993A43-AA21-45DC-B2A5-E94D4C8E06D6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884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F0CB-9F0A-4CA7-BD2A-5D7ECEA01C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A43-AA21-45DC-B2A5-E94D4C8E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F0CB-9F0A-4CA7-BD2A-5D7ECEA01C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A43-AA21-45DC-B2A5-E94D4C8E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07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F0CB-9F0A-4CA7-BD2A-5D7ECEA01C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A43-AA21-45DC-B2A5-E94D4C8E06D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8401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F0CB-9F0A-4CA7-BD2A-5D7ECEA01C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A43-AA21-45DC-B2A5-E94D4C8E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89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F0CB-9F0A-4CA7-BD2A-5D7ECEA01C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A43-AA21-45DC-B2A5-E94D4C8E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61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F0CB-9F0A-4CA7-BD2A-5D7ECEA01C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A43-AA21-45DC-B2A5-E94D4C8E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94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F0CB-9F0A-4CA7-BD2A-5D7ECEA01C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A43-AA21-45DC-B2A5-E94D4C8E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57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F0CB-9F0A-4CA7-BD2A-5D7ECEA01C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A43-AA21-45DC-B2A5-E94D4C8E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29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37107-CF0F-47B4-8B4E-3E514C12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1F3F4-9D57-463E-B00D-EFD0A939A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E3FD4-CE85-4E40-BECD-1F28F6B82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F0CB-9F0A-4CA7-BD2A-5D7ECEA01C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05539-AFEB-4DDF-8E75-A8EB5ACDB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91921-1150-4DE7-9FE8-5D2705993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A43-AA21-45DC-B2A5-E94D4C8E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84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4B78A-A42D-4B93-BED5-E39CAFB6C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DAB89-7784-46F7-9D33-BFC8AA134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D7FBC-CB97-4128-A118-7F635BEAB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490034-6627-4B2C-AD24-1C196AF23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F0CB-9F0A-4CA7-BD2A-5D7ECEA01C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F250E-20E7-4FB3-8803-F326CBD82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BD63B-6F40-42E0-853B-4C261AD8F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A43-AA21-45DC-B2A5-E94D4C8E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9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F0CB-9F0A-4CA7-BD2A-5D7ECEA01C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A43-AA21-45DC-B2A5-E94D4C8E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3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F0CB-9F0A-4CA7-BD2A-5D7ECEA01C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A43-AA21-45DC-B2A5-E94D4C8E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75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F0CB-9F0A-4CA7-BD2A-5D7ECEA01C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A43-AA21-45DC-B2A5-E94D4C8E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3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F0CB-9F0A-4CA7-BD2A-5D7ECEA01C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A43-AA21-45DC-B2A5-E94D4C8E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46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F0CB-9F0A-4CA7-BD2A-5D7ECEA01C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A43-AA21-45DC-B2A5-E94D4C8E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7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F0CB-9F0A-4CA7-BD2A-5D7ECEA01C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A43-AA21-45DC-B2A5-E94D4C8E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03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F0CB-9F0A-4CA7-BD2A-5D7ECEA01C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A43-AA21-45DC-B2A5-E94D4C8E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57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F0CB-9F0A-4CA7-BD2A-5D7ECEA01C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A43-AA21-45DC-B2A5-E94D4C8E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3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0DFF0CB-9F0A-4CA7-BD2A-5D7ECEA01C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7993A43-AA21-45DC-B2A5-E94D4C8E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8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imgres?imgurl=http://bizgov.files.wordpress.com/2009/09/czar-nicholas-ii.jpg&amp;imgrefurl=http://bizgov.wordpress.com/2009/09/11/using-czars-to-govern/&amp;usg=__J3IALGlh0-4nEyLGXrFfCoL4uCo=&amp;h=476&amp;w=361&amp;sz=160&amp;hl=en&amp;start=4&amp;itbs=1&amp;tbnid=lxmoExn086TUWM:&amp;tbnh=129&amp;tbnw=98&amp;prev=/images?q%3Dnicholas%2BII%26hl%3Den%26sa%3DX%26tbo%3D1%26rls%3Dcom.microsoft:*:IE-SearchBox%26tbs%3Disch:1" TargetMode="Externa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F793411C-A1D8-450D-9561-24C75D6D7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D4E68FE-D0E7-4AC4-9D37-BC9A10E71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9F958711-6F0F-4DAF-B6D7-38676273C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99314C-9C2D-43C7-A8F9-025B88468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663" y="1304458"/>
            <a:ext cx="3326650" cy="2901781"/>
          </a:xfrm>
        </p:spPr>
        <p:txBody>
          <a:bodyPr>
            <a:normAutofit/>
          </a:bodyPr>
          <a:lstStyle/>
          <a:p>
            <a:r>
              <a:rPr lang="en-US" sz="5100" dirty="0"/>
              <a:t>Russian Revolution</a:t>
            </a:r>
            <a:br>
              <a:rPr lang="en-US" sz="5100" dirty="0"/>
            </a:br>
            <a:r>
              <a:rPr lang="en-US" sz="5100" dirty="0"/>
              <a:t>(Part 1)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D43839F-D746-4BD2-AF83-A2D59C171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022DB94-BA9F-403F-85B2-FD0A22CAD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537" y="5762147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F0A5978-229F-41F1-B213-A2B43E442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68610" name="Picture 2" descr="Image result for russian revolutions">
            <a:extLst>
              <a:ext uri="{FF2B5EF4-FFF2-40B4-BE49-F238E27FC236}">
                <a16:creationId xmlns:a16="http://schemas.microsoft.com/office/drawing/2014/main" id="{075EA178-F94D-407C-B991-B155F0B63A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2" r="15706" b="1"/>
          <a:stretch/>
        </p:blipFill>
        <p:spPr bwMode="auto">
          <a:xfrm>
            <a:off x="5321367" y="684680"/>
            <a:ext cx="6174771" cy="548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579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8FA20A3C-BD33-4BC0-BAA2-683C4F29A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FF51F4B5-F243-485B-AEFF-8A239233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76" name="Rectangle 75">
              <a:extLst>
                <a:ext uri="{FF2B5EF4-FFF2-40B4-BE49-F238E27FC236}">
                  <a16:creationId xmlns:a16="http://schemas.microsoft.com/office/drawing/2014/main" id="{F6DDD77F-AF4E-4699-83CA-25E67DE025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E54D6B7E-A890-4096-B04C-986095FD4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3BABC7B-87BC-419D-A42E-34400A920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7A37A05B-5EE5-46EF-B1F8-182A3F3C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CE753A3-CB2D-4B90-A1D6-68B9618BB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23000" y="135467"/>
            <a:ext cx="5334001" cy="6104466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84" name="Freeform 25">
            <a:extLst>
              <a:ext uri="{FF2B5EF4-FFF2-40B4-BE49-F238E27FC236}">
                <a16:creationId xmlns:a16="http://schemas.microsoft.com/office/drawing/2014/main" id="{EF9B69EB-1232-4524-836D-824F991F8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4EA443A-62A7-44FA-AC12-5E09BE08C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6DF23C-B6E8-4F6E-88D9-87E0241C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135467"/>
            <a:ext cx="4949172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The Romanovs and Rasputin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F4641-73CA-4861-ADC8-A6F6045E2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1617952"/>
            <a:ext cx="4949172" cy="5161596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Nicholas traveled to warfront to help morale</a:t>
            </a:r>
          </a:p>
          <a:p>
            <a:r>
              <a:rPr lang="en-US" sz="2600" dirty="0">
                <a:solidFill>
                  <a:schemeClr val="bg1"/>
                </a:solidFill>
              </a:rPr>
              <a:t>Wife Alexandria influenced by </a:t>
            </a:r>
            <a:r>
              <a:rPr lang="en-US" sz="2600" u="sng" dirty="0">
                <a:solidFill>
                  <a:schemeClr val="bg1"/>
                </a:solidFill>
              </a:rPr>
              <a:t>Rasputin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Mysterious holy man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Claimed to have magical healing powers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Helped ease Czar’s son Alexi’s hemophilia symptoms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Was allowed to make political decisions </a:t>
            </a:r>
          </a:p>
          <a:p>
            <a:pPr lvl="2"/>
            <a:r>
              <a:rPr lang="en-US" sz="1900" dirty="0">
                <a:solidFill>
                  <a:schemeClr val="bg1"/>
                </a:solidFill>
              </a:rPr>
              <a:t>Even prophesied that WWI would be a disaster for Russia!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Murdered by a group of nobles in 1916</a:t>
            </a:r>
          </a:p>
          <a:p>
            <a:endParaRPr lang="en-US" u="sng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6322" name="Picture 2" descr="Image result for rasputin">
            <a:extLst>
              <a:ext uri="{FF2B5EF4-FFF2-40B4-BE49-F238E27FC236}">
                <a16:creationId xmlns:a16="http://schemas.microsoft.com/office/drawing/2014/main" id="{16770EC8-E44C-4ADB-A22B-60B64F6E9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5961" y="231418"/>
            <a:ext cx="2012441" cy="289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 descr="Image result for nicholas ii family">
            <a:extLst>
              <a:ext uri="{FF2B5EF4-FFF2-40B4-BE49-F238E27FC236}">
                <a16:creationId xmlns:a16="http://schemas.microsoft.com/office/drawing/2014/main" id="{EBE915BE-F84B-4FFD-A042-E815EBBFB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358" y="3250087"/>
            <a:ext cx="5133646" cy="288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899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FB72D-485B-4813-A322-0C39596A0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Revolution Momentum in Russia</a:t>
            </a:r>
          </a:p>
        </p:txBody>
      </p:sp>
    </p:spTree>
    <p:extLst>
      <p:ext uri="{BB962C8B-B14F-4D97-AF65-F5344CB8AC3E}">
        <p14:creationId xmlns:p14="http://schemas.microsoft.com/office/powerpoint/2010/main" val="4203715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76" name="Rectangle 75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3314" name="Title 1">
            <a:extLst>
              <a:ext uri="{FF2B5EF4-FFF2-40B4-BE49-F238E27FC236}">
                <a16:creationId xmlns:a16="http://schemas.microsoft.com/office/drawing/2014/main" id="{822CFF2C-25EE-4B38-AB40-F0F35D5D4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4951408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800"/>
              <a:t>Industrialization leads to problems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9AF8C848-D432-4659-AA77-830030A6B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1837765"/>
            <a:ext cx="4951410" cy="37237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dirty="0"/>
              <a:t>Factory work consisted of terrible working conditions, child labor, low wages, and no unions</a:t>
            </a:r>
          </a:p>
          <a:p>
            <a:r>
              <a:rPr lang="en-US" altLang="en-US" dirty="0"/>
              <a:t>Revolutionary movements were starting</a:t>
            </a:r>
          </a:p>
        </p:txBody>
      </p:sp>
      <p:pic>
        <p:nvPicPr>
          <p:cNvPr id="13316" name="Content Placeholder 4">
            <a:extLst>
              <a:ext uri="{FF2B5EF4-FFF2-40B4-BE49-F238E27FC236}">
                <a16:creationId xmlns:a16="http://schemas.microsoft.com/office/drawing/2014/main" id="{9E68D7B2-F4D2-4E64-B9DA-545E001D0D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9" r="11755" b="1"/>
          <a:stretch/>
        </p:blipFill>
        <p:spPr>
          <a:xfrm>
            <a:off x="6094410" y="10"/>
            <a:ext cx="5310189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>
            <a:extLst>
              <a:ext uri="{FF2B5EF4-FFF2-40B4-BE49-F238E27FC236}">
                <a16:creationId xmlns:a16="http://schemas.microsoft.com/office/drawing/2014/main" id="{4D9983E9-D99A-4C41-B156-28695680A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Karl Marx…..remember him?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948DAD-D077-49AF-9490-0F0B1960D8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Communism- a system in which all private property is owned by the community and shared by all. </a:t>
            </a:r>
          </a:p>
          <a:p>
            <a:pPr>
              <a:defRPr/>
            </a:pPr>
            <a:r>
              <a:rPr lang="en-US" dirty="0"/>
              <a:t>He believed wealth should not be in the hands of a few.</a:t>
            </a:r>
          </a:p>
          <a:p>
            <a:pPr>
              <a:defRPr/>
            </a:pPr>
            <a:r>
              <a:rPr lang="en-US" dirty="0"/>
              <a:t>The proletariats or working class should revolt and rule the country.</a:t>
            </a:r>
          </a:p>
        </p:txBody>
      </p:sp>
      <p:pic>
        <p:nvPicPr>
          <p:cNvPr id="15365" name="Content Placeholder 6">
            <a:extLst>
              <a:ext uri="{FF2B5EF4-FFF2-40B4-BE49-F238E27FC236}">
                <a16:creationId xmlns:a16="http://schemas.microsoft.com/office/drawing/2014/main" id="{B811F660-25DF-4979-B203-F1AFDF88C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2590240"/>
            <a:ext cx="32639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9E8E1B60-4909-4D76-B957-BD48A3C3E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590240"/>
            <a:ext cx="1724025" cy="2590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735EA32-B7BD-4F83-BB26-56E358D2113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5802" y="685800"/>
            <a:ext cx="4951408" cy="115196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800"/>
              <a:t>Revolutionary Movement Grows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035B844-AE26-4356-97CC-C7CA16A2E72E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685801" y="2076423"/>
            <a:ext cx="4951410" cy="328873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Growth of factories brought new problems : grueling working conditions, 14 </a:t>
            </a:r>
            <a:r>
              <a:rPr lang="en-US" altLang="en-US" dirty="0" err="1"/>
              <a:t>hr</a:t>
            </a:r>
            <a:r>
              <a:rPr lang="en-US" altLang="en-US" dirty="0"/>
              <a:t> work days, low wages and child labor</a:t>
            </a:r>
          </a:p>
          <a:p>
            <a:pPr eaLnBrk="1" hangingPunct="1"/>
            <a:r>
              <a:rPr lang="en-US" altLang="en-US" dirty="0"/>
              <a:t>Government outlawed trade unions but some strikes took place</a:t>
            </a:r>
          </a:p>
          <a:p>
            <a:pPr eaLnBrk="1" hangingPunct="1"/>
            <a:r>
              <a:rPr lang="en-US" altLang="en-US" dirty="0"/>
              <a:t>A group following the teachings of Marx gained a following</a:t>
            </a:r>
          </a:p>
        </p:txBody>
      </p:sp>
      <p:pic>
        <p:nvPicPr>
          <p:cNvPr id="41986" name="Picture 2" descr="Image result for russia industrialization">
            <a:extLst>
              <a:ext uri="{FF2B5EF4-FFF2-40B4-BE49-F238E27FC236}">
                <a16:creationId xmlns:a16="http://schemas.microsoft.com/office/drawing/2014/main" id="{37911524-294E-4165-9A3A-EEDD663428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9" r="9833" b="-2"/>
          <a:stretch/>
        </p:blipFill>
        <p:spPr bwMode="auto">
          <a:xfrm>
            <a:off x="6094410" y="10"/>
            <a:ext cx="5310189" cy="5301586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2B39FBF-098A-4122-9924-96C432E65C5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009812" y="685800"/>
            <a:ext cx="3072869" cy="115196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700"/>
              <a:t>Russian Marxists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0EBDF3C-61A6-450C-8532-9276D9A1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7045932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40962" name="Picture 2" descr="Image result for mensheviks and bolsheviks">
            <a:extLst>
              <a:ext uri="{FF2B5EF4-FFF2-40B4-BE49-F238E27FC236}">
                <a16:creationId xmlns:a16="http://schemas.microsoft.com/office/drawing/2014/main" id="{4DDA236B-462B-43BF-A273-96A501E38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707" y="856398"/>
            <a:ext cx="6557897" cy="388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3">
            <a:extLst>
              <a:ext uri="{FF2B5EF4-FFF2-40B4-BE49-F238E27FC236}">
                <a16:creationId xmlns:a16="http://schemas.microsoft.com/office/drawing/2014/main" id="{278C8BD1-4E68-42A5-B592-0D5826EC0D94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8006591" y="1711960"/>
            <a:ext cx="3685169" cy="4460240"/>
          </a:xfrm>
        </p:spPr>
        <p:txBody>
          <a:bodyPr anchor="t"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1800" dirty="0"/>
              <a:t>Believed that the industrial class of workers, the proletariat, would overthrow the czar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1800" dirty="0"/>
              <a:t>1903 - a split occurred over tactics: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Mensheviks: more moderate, wanted popular support for change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Bolsheviks: Radical, would sacrifice everything for a change</a:t>
            </a:r>
          </a:p>
          <a:p>
            <a:pPr lvl="2">
              <a:lnSpc>
                <a:spcPct val="110000"/>
              </a:lnSpc>
            </a:pPr>
            <a:r>
              <a:rPr lang="en-US" altLang="en-US" sz="1800" dirty="0"/>
              <a:t>Led by Lenin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1400" dirty="0"/>
              <a:t>  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74" name="Title 1">
            <a:extLst>
              <a:ext uri="{FF2B5EF4-FFF2-40B4-BE49-F238E27FC236}">
                <a16:creationId xmlns:a16="http://schemas.microsoft.com/office/drawing/2014/main" id="{AC6F06B2-32A1-4F0D-9E6F-D6C91EC25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>
                <a:solidFill>
                  <a:srgbClr val="FFFFFF"/>
                </a:solidFill>
              </a:rPr>
              <a:t>Russian Revolution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398BF00C-A757-4C34-A0DA-4D0C3C230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1411" y="1084607"/>
            <a:ext cx="5968621" cy="468878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/>
              <a:t>Element</a:t>
            </a:r>
            <a:r>
              <a:rPr lang="en-US" altLang="en-US" sz="3600" dirty="0"/>
              <a:t>: Determine the causes and results of the Russian Revolution from the rise of the Bolsheviks under Lenin to Stalin’s first Five Year Plan.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13F248B5-11AB-4727-82FA-B64F8EBB8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3657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Czarist Russia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5D00C777-EADB-464D-A24B-F45E9982E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90625"/>
            <a:ext cx="4648200" cy="47244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lagged behind the rest of Europe</a:t>
            </a:r>
          </a:p>
          <a:p>
            <a:pPr>
              <a:defRPr/>
            </a:pPr>
            <a:r>
              <a:rPr lang="en-US" dirty="0"/>
              <a:t>technology was not as advanced</a:t>
            </a:r>
          </a:p>
          <a:p>
            <a:pPr>
              <a:defRPr/>
            </a:pPr>
            <a:r>
              <a:rPr lang="en-US" dirty="0"/>
              <a:t>lacked modern industrialization</a:t>
            </a:r>
          </a:p>
          <a:p>
            <a:pPr>
              <a:defRPr/>
            </a:pPr>
            <a:r>
              <a:rPr lang="en-US" dirty="0"/>
              <a:t>entered World War I and was not prepared for war</a:t>
            </a:r>
          </a:p>
          <a:p>
            <a:pPr>
              <a:defRPr/>
            </a:pPr>
            <a:r>
              <a:rPr lang="en-US" dirty="0"/>
              <a:t>the nation was poor</a:t>
            </a:r>
          </a:p>
          <a:p>
            <a:pPr>
              <a:defRPr/>
            </a:pPr>
            <a:r>
              <a:rPr lang="en-US" dirty="0"/>
              <a:t>many peasants were starving</a:t>
            </a:r>
          </a:p>
        </p:txBody>
      </p:sp>
      <p:pic>
        <p:nvPicPr>
          <p:cNvPr id="4100" name="Picture 2">
            <a:extLst>
              <a:ext uri="{FF2B5EF4-FFF2-40B4-BE49-F238E27FC236}">
                <a16:creationId xmlns:a16="http://schemas.microsoft.com/office/drawing/2014/main" id="{F7AB8DD9-7AC9-4A85-9F96-31B8C5A0C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3292475"/>
            <a:ext cx="31210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3">
            <a:extLst>
              <a:ext uri="{FF2B5EF4-FFF2-40B4-BE49-F238E27FC236}">
                <a16:creationId xmlns:a16="http://schemas.microsoft.com/office/drawing/2014/main" id="{22A6D8CF-F2B2-43BD-A38F-B6E4A6F1C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3" y="762000"/>
            <a:ext cx="415131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1910A-9A4D-418C-9B1E-F67D77958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5821422" cy="1151965"/>
          </a:xfrm>
        </p:spPr>
        <p:txBody>
          <a:bodyPr>
            <a:normAutofit/>
          </a:bodyPr>
          <a:lstStyle/>
          <a:p>
            <a:r>
              <a:rPr lang="en-US"/>
              <a:t>Autocratic Rule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12847-AE49-40E6-8F6E-D31A59243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23721"/>
            <a:ext cx="5821424" cy="434847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Alexander III</a:t>
            </a:r>
          </a:p>
          <a:p>
            <a:pPr>
              <a:lnSpc>
                <a:spcPct val="110000"/>
              </a:lnSpc>
            </a:pPr>
            <a:r>
              <a:rPr lang="en-US" dirty="0"/>
              <a:t>Czar from 1881 – 1894</a:t>
            </a:r>
          </a:p>
          <a:p>
            <a:pPr>
              <a:lnSpc>
                <a:spcPct val="110000"/>
              </a:lnSpc>
            </a:pPr>
            <a:r>
              <a:rPr lang="en-US" dirty="0"/>
              <a:t>Strict censorship</a:t>
            </a:r>
          </a:p>
          <a:p>
            <a:pPr>
              <a:lnSpc>
                <a:spcPct val="110000"/>
              </a:lnSpc>
            </a:pPr>
            <a:r>
              <a:rPr lang="en-US" dirty="0"/>
              <a:t>Russification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Could not use language other than Russian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Tried to eliminate minorities and “</a:t>
            </a:r>
            <a:r>
              <a:rPr lang="en-US" sz="2000" dirty="0" err="1"/>
              <a:t>russify</a:t>
            </a:r>
            <a:r>
              <a:rPr lang="en-US" sz="2000" dirty="0"/>
              <a:t>” everyone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Made </a:t>
            </a:r>
            <a:r>
              <a:rPr lang="en-US" sz="2000" dirty="0" err="1"/>
              <a:t>jews</a:t>
            </a:r>
            <a:r>
              <a:rPr lang="en-US" sz="2000" dirty="0"/>
              <a:t> the target of persecution – destroyed buildings</a:t>
            </a:r>
          </a:p>
          <a:p>
            <a:pPr lvl="2">
              <a:lnSpc>
                <a:spcPct val="110000"/>
              </a:lnSpc>
            </a:pPr>
            <a:r>
              <a:rPr lang="en-US" sz="2000" dirty="0"/>
              <a:t>50 years before Hitler!!</a:t>
            </a:r>
          </a:p>
          <a:p>
            <a:pPr lvl="2"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1026" name="Picture 2" descr="Image result for alexander III">
            <a:extLst>
              <a:ext uri="{FF2B5EF4-FFF2-40B4-BE49-F238E27FC236}">
                <a16:creationId xmlns:a16="http://schemas.microsoft.com/office/drawing/2014/main" id="{51B8C19F-5401-4A46-AA1D-BD55014DB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9" r="24050"/>
          <a:stretch/>
        </p:blipFill>
        <p:spPr bwMode="auto">
          <a:xfrm>
            <a:off x="6964424" y="10"/>
            <a:ext cx="4440175" cy="5301586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570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77" name="Rectangle 76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122" name="Title 1">
            <a:extLst>
              <a:ext uri="{FF2B5EF4-FFF2-40B4-BE49-F238E27FC236}">
                <a16:creationId xmlns:a16="http://schemas.microsoft.com/office/drawing/2014/main" id="{5485E240-386A-4778-A6B7-19D64A2C8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4951408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800"/>
              <a:t>Russian Society under the Czar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15C0B31B-B071-4D0D-8C81-33EB794FE9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2076423"/>
            <a:ext cx="4951410" cy="32887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2400" dirty="0"/>
              <a:t>Czar Nicholas II –absolute power</a:t>
            </a:r>
          </a:p>
          <a:p>
            <a:r>
              <a:rPr lang="en-US" altLang="en-US" sz="2400" dirty="0"/>
              <a:t>all documents were censored</a:t>
            </a:r>
          </a:p>
          <a:p>
            <a:r>
              <a:rPr lang="en-US" altLang="en-US" sz="2400" dirty="0"/>
              <a:t>Russian was the only legal language in the empire</a:t>
            </a:r>
          </a:p>
          <a:p>
            <a:r>
              <a:rPr lang="en-US" altLang="en-US" sz="2400" dirty="0"/>
              <a:t>Secret Police sent violators to Siberia</a:t>
            </a:r>
          </a:p>
        </p:txBody>
      </p:sp>
      <p:pic>
        <p:nvPicPr>
          <p:cNvPr id="5125" name="Picture 2">
            <a:extLst>
              <a:ext uri="{FF2B5EF4-FFF2-40B4-BE49-F238E27FC236}">
                <a16:creationId xmlns:a16="http://schemas.microsoft.com/office/drawing/2014/main" id="{7013DFB9-840E-47DF-889D-610F87C7A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6871"/>
          <a:stretch/>
        </p:blipFill>
        <p:spPr bwMode="auto">
          <a:xfrm>
            <a:off x="6094410" y="10"/>
            <a:ext cx="5310189" cy="5301586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72E093C-109F-45AF-BA9C-F6BE1BA9F06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5801" y="183340"/>
            <a:ext cx="10396882" cy="1151965"/>
          </a:xfrm>
        </p:spPr>
        <p:txBody>
          <a:bodyPr/>
          <a:lstStyle/>
          <a:p>
            <a:pPr eaLnBrk="1" hangingPunct="1"/>
            <a:r>
              <a:rPr lang="en-US" altLang="en-US" dirty="0"/>
              <a:t>Nicholas II</a:t>
            </a:r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id="{8C3A4808-AA68-4050-9113-CF841B2F48BA}"/>
              </a:ext>
            </a:extLst>
          </p:cNvPr>
          <p:cNvSpPr>
            <a:spLocks noGrp="1" noRot="1" noChangeArrowheads="1"/>
          </p:cNvSpPr>
          <p:nvPr>
            <p:ph sz="half" idx="1"/>
          </p:nvPr>
        </p:nvSpPr>
        <p:spPr>
          <a:xfrm>
            <a:off x="350520" y="1219200"/>
            <a:ext cx="6151880" cy="452489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Good, kind man but ineffective ruler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Out of touch with the people he ruled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Had never shown leadership skills or a particular desire to rule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Was mild-mannered, even meek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Lacked the personality of a leader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Avoided direct involvement with any opposition; simply ordered his security forces to get rid of any problem as they saw fit 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dirty="0"/>
          </a:p>
        </p:txBody>
      </p:sp>
      <p:pic>
        <p:nvPicPr>
          <p:cNvPr id="6148" name="Picture 6" descr="czar-nicholas-ii">
            <a:hlinkClick r:id="rId2"/>
            <a:extLst>
              <a:ext uri="{FF2B5EF4-FFF2-40B4-BE49-F238E27FC236}">
                <a16:creationId xmlns:a16="http://schemas.microsoft.com/office/drawing/2014/main" id="{1B0BF43F-873A-4DB0-B45F-581BCFEF5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443" y="759322"/>
            <a:ext cx="4206240" cy="439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B687D96-4E02-49D4-8509-63EB98F1FE5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5802" y="685800"/>
            <a:ext cx="4951408" cy="115196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800" dirty="0"/>
              <a:t>Crises at Home &amp; Abroad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EADA57A-CE77-4D20-998D-EB9EEA2DFBC4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685801" y="1757680"/>
            <a:ext cx="4951410" cy="360748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/>
              <a:t>First Crisis: Russo-Japanese War</a:t>
            </a:r>
          </a:p>
          <a:p>
            <a:pPr lvl="1"/>
            <a:r>
              <a:rPr lang="en-US" altLang="en-US" sz="2000" dirty="0"/>
              <a:t>1904 - 1905</a:t>
            </a:r>
          </a:p>
          <a:p>
            <a:pPr lvl="1" eaLnBrk="1" hangingPunct="1"/>
            <a:r>
              <a:rPr lang="en-US" altLang="en-US" sz="2000" dirty="0"/>
              <a:t>Competed with Japan for control of Korea and Manchuria (in China)</a:t>
            </a:r>
          </a:p>
          <a:p>
            <a:pPr lvl="1" eaLnBrk="1" hangingPunct="1"/>
            <a:r>
              <a:rPr lang="en-US" altLang="en-US" sz="2000" dirty="0"/>
              <a:t>Russia broke the agreement with Japan</a:t>
            </a:r>
          </a:p>
          <a:p>
            <a:pPr lvl="1" eaLnBrk="1" hangingPunct="1"/>
            <a:r>
              <a:rPr lang="en-US" altLang="en-US" sz="2000" dirty="0"/>
              <a:t>Repeated Russian losses when Japan attacked Russian ports</a:t>
            </a:r>
          </a:p>
          <a:p>
            <a:pPr lvl="1" eaLnBrk="1" hangingPunct="1"/>
            <a:r>
              <a:rPr lang="en-US" altLang="en-US" sz="2000" dirty="0"/>
              <a:t>Sparked unrest at home</a:t>
            </a:r>
          </a:p>
        </p:txBody>
      </p:sp>
      <p:pic>
        <p:nvPicPr>
          <p:cNvPr id="49154" name="Picture 2" descr="Image result for russo japanese war">
            <a:extLst>
              <a:ext uri="{FF2B5EF4-FFF2-40B4-BE49-F238E27FC236}">
                <a16:creationId xmlns:a16="http://schemas.microsoft.com/office/drawing/2014/main" id="{779126D8-D5B5-44D9-B136-A1E62F75B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3" r="14399" b="2"/>
          <a:stretch/>
        </p:blipFill>
        <p:spPr bwMode="auto">
          <a:xfrm>
            <a:off x="6094410" y="10"/>
            <a:ext cx="5310189" cy="5301586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B007C8B-1B74-4796-BD35-6329656815D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5801" y="228600"/>
            <a:ext cx="4951408" cy="115196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800" dirty="0"/>
              <a:t>Crises at Home &amp; Abroad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4635954-F168-4F49-AC09-075E5B909255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685801" y="1280160"/>
            <a:ext cx="4951410" cy="4318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1800" dirty="0"/>
              <a:t>Second Crisis: Bloody Sunday on Jan. 22, 1905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/>
              <a:t>200,000 workers and their families marched on the czar’s Winter Palace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/>
              <a:t>Asked for better working conditions, more personal freedom, and elected national legislature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/>
              <a:t>Soldiers fired on the crowd.  Several hundred killed over 1,000 wounded.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/>
              <a:t>A wave of strikes and violence spread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/>
              <a:t>Nicholas II approved the Duma (Parliament), become like Britain. But dissolved it after 10 weeks, he did not want to share power.</a:t>
            </a:r>
          </a:p>
        </p:txBody>
      </p:sp>
      <p:pic>
        <p:nvPicPr>
          <p:cNvPr id="48130" name="Picture 2" descr="Image result for bloody sunday russia">
            <a:extLst>
              <a:ext uri="{FF2B5EF4-FFF2-40B4-BE49-F238E27FC236}">
                <a16:creationId xmlns:a16="http://schemas.microsoft.com/office/drawing/2014/main" id="{CDECD004-FC79-417A-888D-DF8C20DB6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60" b="2"/>
          <a:stretch/>
        </p:blipFill>
        <p:spPr bwMode="auto">
          <a:xfrm>
            <a:off x="6094410" y="10"/>
            <a:ext cx="5310189" cy="5301586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35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8" name="Group 137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39" name="Rectangle 138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2290" name="Title 4">
            <a:extLst>
              <a:ext uri="{FF2B5EF4-FFF2-40B4-BE49-F238E27FC236}">
                <a16:creationId xmlns:a16="http://schemas.microsoft.com/office/drawing/2014/main" id="{0682D14C-DC5C-43DA-983D-CB58DD1D9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99166"/>
            <a:ext cx="4951408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800"/>
              <a:t>Impact of World War I</a:t>
            </a:r>
          </a:p>
        </p:txBody>
      </p:sp>
      <p:sp>
        <p:nvSpPr>
          <p:cNvPr id="53251" name="Content Placeholder 5">
            <a:extLst>
              <a:ext uri="{FF2B5EF4-FFF2-40B4-BE49-F238E27FC236}">
                <a16:creationId xmlns:a16="http://schemas.microsoft.com/office/drawing/2014/main" id="{3C4DFEED-074E-4190-891B-2B99FACDCC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1066801"/>
            <a:ext cx="4951410" cy="4298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dirty="0"/>
              <a:t>Russia Enters in 1914</a:t>
            </a:r>
          </a:p>
          <a:p>
            <a:pPr>
              <a:lnSpc>
                <a:spcPct val="110000"/>
              </a:lnSpc>
              <a:defRPr/>
            </a:pPr>
            <a:r>
              <a:rPr lang="en-US" dirty="0"/>
              <a:t>exhausted more money and food away from Russia’s citizens to support the war effort</a:t>
            </a:r>
          </a:p>
          <a:p>
            <a:pPr>
              <a:lnSpc>
                <a:spcPct val="110000"/>
              </a:lnSpc>
              <a:defRPr/>
            </a:pPr>
            <a:r>
              <a:rPr lang="en-US" dirty="0"/>
              <a:t>millions of Russians, both soldiers and civilians, suffered and died</a:t>
            </a:r>
          </a:p>
          <a:p>
            <a:pPr>
              <a:lnSpc>
                <a:spcPct val="110000"/>
              </a:lnSpc>
              <a:defRPr/>
            </a:pPr>
            <a:r>
              <a:rPr lang="en-US" dirty="0"/>
              <a:t>the czar became more unpopular</a:t>
            </a:r>
          </a:p>
          <a:p>
            <a:pPr>
              <a:lnSpc>
                <a:spcPct val="110000"/>
              </a:lnSpc>
              <a:defRPr/>
            </a:pPr>
            <a:r>
              <a:rPr lang="en-US" dirty="0"/>
              <a:t>people of all classes began calling for change in the Russian government</a:t>
            </a:r>
          </a:p>
        </p:txBody>
      </p:sp>
      <p:pic>
        <p:nvPicPr>
          <p:cNvPr id="12293" name="Picture 2">
            <a:extLst>
              <a:ext uri="{FF2B5EF4-FFF2-40B4-BE49-F238E27FC236}">
                <a16:creationId xmlns:a16="http://schemas.microsoft.com/office/drawing/2014/main" id="{FDD38E8B-A466-4BBF-A163-7ED40CB75A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" r="3659"/>
          <a:stretch/>
        </p:blipFill>
        <p:spPr bwMode="auto">
          <a:xfrm>
            <a:off x="6094410" y="10"/>
            <a:ext cx="5310189" cy="5301586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608</Words>
  <Application>Microsoft Office PowerPoint</Application>
  <PresentationFormat>Widescreen</PresentationFormat>
  <Paragraphs>79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Impact</vt:lpstr>
      <vt:lpstr>Wingdings</vt:lpstr>
      <vt:lpstr>Main Event</vt:lpstr>
      <vt:lpstr>Russian Revolution (Part 1)</vt:lpstr>
      <vt:lpstr>Russian Revolution</vt:lpstr>
      <vt:lpstr>Czarist Russia</vt:lpstr>
      <vt:lpstr>Autocratic Rule</vt:lpstr>
      <vt:lpstr>Russian Society under the Czar</vt:lpstr>
      <vt:lpstr>Nicholas II</vt:lpstr>
      <vt:lpstr>Crises at Home &amp; Abroad</vt:lpstr>
      <vt:lpstr>Crises at Home &amp; Abroad</vt:lpstr>
      <vt:lpstr>Impact of World War I</vt:lpstr>
      <vt:lpstr>The Romanovs and Rasputin</vt:lpstr>
      <vt:lpstr>Revolution Momentum in Russia</vt:lpstr>
      <vt:lpstr>Industrialization leads to problems</vt:lpstr>
      <vt:lpstr>Karl Marx…..remember him?</vt:lpstr>
      <vt:lpstr>Revolutionary Movement Grows</vt:lpstr>
      <vt:lpstr>Russian Marxists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 Revolution (Part 1)</dc:title>
  <dc:creator>Matthew Liedberg</dc:creator>
  <cp:lastModifiedBy>Matthew Liedberg</cp:lastModifiedBy>
  <cp:revision>1</cp:revision>
  <dcterms:created xsi:type="dcterms:W3CDTF">2020-03-26T15:23:05Z</dcterms:created>
  <dcterms:modified xsi:type="dcterms:W3CDTF">2020-03-26T15:23:16Z</dcterms:modified>
</cp:coreProperties>
</file>