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379B9-58D2-4753-9FAF-D53A75E99FA0}" type="datetimeFigureOut">
              <a:rPr lang="en-US" smtClean="0"/>
              <a:t>9/11/2018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BA680-530A-4243-9111-6AE4774B84B8}" type="slidenum">
              <a:rPr lang="en-US" smtClean="0"/>
              <a:t>‹#›</a:t>
            </a:fld>
            <a:endParaRPr lang="en-US"/>
          </a:p>
        </p:txBody>
      </p:sp>
    </p:spTree>
    <p:extLst>
      <p:ext uri="{BB962C8B-B14F-4D97-AF65-F5344CB8AC3E}">
        <p14:creationId xmlns:p14="http://schemas.microsoft.com/office/powerpoint/2010/main" val="186481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Encourages black market</a:t>
            </a:r>
            <a:r>
              <a:rPr lang="en-US" sz="1200" b="0" i="0" kern="1200" dirty="0">
                <a:solidFill>
                  <a:schemeClr val="tx1"/>
                </a:solidFill>
                <a:effectLst/>
                <a:latin typeface="+mn-lt"/>
                <a:ea typeface="+mn-ea"/>
                <a:cs typeface="+mn-cs"/>
              </a:rPr>
              <a:t>. Because of the shortage, it creates the incentive to develop a ‘black market’ where people illegally trade the good. People could buy the good at the low maximum price and then resell to those customers who were unable to buy. This is potentially quite lucrative as some of those customers who missed out may be willing to pay a very high price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C5C4BC7-FFD6-4911-A6AD-B599E444AB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9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832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320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0237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3359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7576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204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182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211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599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extLst>
      <p:ext uri="{BB962C8B-B14F-4D97-AF65-F5344CB8AC3E}">
        <p14:creationId xmlns:p14="http://schemas.microsoft.com/office/powerpoint/2010/main" val="40506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050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extLst>
      <p:ext uri="{BB962C8B-B14F-4D97-AF65-F5344CB8AC3E}">
        <p14:creationId xmlns:p14="http://schemas.microsoft.com/office/powerpoint/2010/main" val="173465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026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702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9704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174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515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9/11/2018</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1769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91641480-F0BB-4C76-83E2-88C57EF1C58C}"/>
              </a:ext>
            </a:extLst>
          </p:cNvPr>
          <p:cNvSpPr>
            <a:spLocks noGrp="1" noChangeArrowheads="1"/>
          </p:cNvSpPr>
          <p:nvPr>
            <p:ph type="title"/>
          </p:nvPr>
        </p:nvSpPr>
        <p:spPr/>
        <p:txBody>
          <a:bodyPr/>
          <a:lstStyle/>
          <a:p>
            <a:pPr eaLnBrk="1" hangingPunct="1"/>
            <a:r>
              <a:rPr lang="en-US" altLang="en-US" sz="4000"/>
              <a:t>Prices: Supply and Demand Combined cont.</a:t>
            </a:r>
          </a:p>
        </p:txBody>
      </p:sp>
      <p:sp>
        <p:nvSpPr>
          <p:cNvPr id="61443" name="Rectangle 3">
            <a:extLst>
              <a:ext uri="{FF2B5EF4-FFF2-40B4-BE49-F238E27FC236}">
                <a16:creationId xmlns:a16="http://schemas.microsoft.com/office/drawing/2014/main" id="{193EDE18-9453-49F8-9518-D951F18B732B}"/>
              </a:ext>
            </a:extLst>
          </p:cNvPr>
          <p:cNvSpPr>
            <a:spLocks noGrp="1" noChangeArrowheads="1"/>
          </p:cNvSpPr>
          <p:nvPr>
            <p:ph type="body" idx="1"/>
          </p:nvPr>
        </p:nvSpPr>
        <p:spPr/>
        <p:txBody>
          <a:bodyPr/>
          <a:lstStyle/>
          <a:p>
            <a:pPr eaLnBrk="1" hangingPunct="1"/>
            <a:r>
              <a:rPr lang="en-US" altLang="en-US" dirty="0"/>
              <a:t>Surplus</a:t>
            </a:r>
          </a:p>
          <a:p>
            <a:pPr lvl="1" eaLnBrk="1" hangingPunct="1"/>
            <a:r>
              <a:rPr lang="en-US" altLang="en-US" dirty="0"/>
              <a:t>When price &gt; equilibrium price, then quantity supplied &gt; quantity demanded.  </a:t>
            </a:r>
          </a:p>
          <a:p>
            <a:pPr lvl="2" eaLnBrk="1" hangingPunct="1"/>
            <a:r>
              <a:rPr lang="en-US" altLang="en-US" dirty="0"/>
              <a:t>There is excess supply or a surplus.  </a:t>
            </a:r>
          </a:p>
          <a:p>
            <a:pPr lvl="2" eaLnBrk="1" hangingPunct="1"/>
            <a:r>
              <a:rPr lang="en-US" altLang="en-US" dirty="0"/>
              <a:t>Suppliers will lower the price to increase sales, thereby moving toward equilibrium.</a:t>
            </a:r>
          </a:p>
          <a:p>
            <a:pPr lvl="3" eaLnBrk="1" hangingPunct="1"/>
            <a:r>
              <a:rPr lang="en-US" altLang="en-US" dirty="0"/>
              <a:t>How did American car companies respond to the recession?</a:t>
            </a:r>
          </a:p>
          <a:p>
            <a:pPr eaLnBrk="1" hangingPunct="1"/>
            <a:endParaRPr lang="en-US" altLang="en-US" dirty="0"/>
          </a:p>
        </p:txBody>
      </p:sp>
    </p:spTree>
    <p:extLst>
      <p:ext uri="{BB962C8B-B14F-4D97-AF65-F5344CB8AC3E}">
        <p14:creationId xmlns:p14="http://schemas.microsoft.com/office/powerpoint/2010/main" val="3535062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a:extLst>
              <a:ext uri="{FF2B5EF4-FFF2-40B4-BE49-F238E27FC236}">
                <a16:creationId xmlns:a16="http://schemas.microsoft.com/office/drawing/2014/main" id="{2C9F1B23-8910-4552-9058-3B7E2D051481}"/>
              </a:ext>
            </a:extLst>
          </p:cNvPr>
          <p:cNvSpPr>
            <a:spLocks noChangeArrowheads="1"/>
          </p:cNvSpPr>
          <p:nvPr/>
        </p:nvSpPr>
        <p:spPr bwMode="auto">
          <a:xfrm>
            <a:off x="2605089" y="1809750"/>
            <a:ext cx="80150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Price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899" name="Rectangle 5">
            <a:extLst>
              <a:ext uri="{FF2B5EF4-FFF2-40B4-BE49-F238E27FC236}">
                <a16:creationId xmlns:a16="http://schemas.microsoft.com/office/drawing/2014/main" id="{CA346DE7-9BF4-4417-94BB-BCD4DB190EC4}"/>
              </a:ext>
            </a:extLst>
          </p:cNvPr>
          <p:cNvSpPr>
            <a:spLocks noChangeArrowheads="1"/>
          </p:cNvSpPr>
          <p:nvPr/>
        </p:nvSpPr>
        <p:spPr bwMode="auto">
          <a:xfrm>
            <a:off x="2341564" y="2084388"/>
            <a:ext cx="10563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Ice-Cream</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00" name="Rectangle 6">
            <a:extLst>
              <a:ext uri="{FF2B5EF4-FFF2-40B4-BE49-F238E27FC236}">
                <a16:creationId xmlns:a16="http://schemas.microsoft.com/office/drawing/2014/main" id="{31E59658-D981-4623-A57F-274130BB2841}"/>
              </a:ext>
            </a:extLst>
          </p:cNvPr>
          <p:cNvSpPr>
            <a:spLocks noChangeArrowheads="1"/>
          </p:cNvSpPr>
          <p:nvPr/>
        </p:nvSpPr>
        <p:spPr bwMode="auto">
          <a:xfrm>
            <a:off x="2874964" y="2357438"/>
            <a:ext cx="54502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Cone</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01" name="Rectangle 7">
            <a:extLst>
              <a:ext uri="{FF2B5EF4-FFF2-40B4-BE49-F238E27FC236}">
                <a16:creationId xmlns:a16="http://schemas.microsoft.com/office/drawing/2014/main" id="{CA59A07F-73AE-423E-9E4C-80107F7A85D0}"/>
              </a:ext>
            </a:extLst>
          </p:cNvPr>
          <p:cNvSpPr>
            <a:spLocks noChangeArrowheads="1"/>
          </p:cNvSpPr>
          <p:nvPr/>
        </p:nvSpPr>
        <p:spPr bwMode="auto">
          <a:xfrm>
            <a:off x="3468688" y="554672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2472" name="Group 8">
            <a:extLst>
              <a:ext uri="{FF2B5EF4-FFF2-40B4-BE49-F238E27FC236}">
                <a16:creationId xmlns:a16="http://schemas.microsoft.com/office/drawing/2014/main" id="{8716C4AE-4B7B-4254-89D9-D24FAEE32936}"/>
              </a:ext>
            </a:extLst>
          </p:cNvPr>
          <p:cNvGrpSpPr>
            <a:grpSpLocks/>
          </p:cNvGrpSpPr>
          <p:nvPr/>
        </p:nvGrpSpPr>
        <p:grpSpPr bwMode="auto">
          <a:xfrm>
            <a:off x="3775076" y="2097089"/>
            <a:ext cx="4570413" cy="2460625"/>
            <a:chOff x="1418" y="1321"/>
            <a:chExt cx="2879" cy="1550"/>
          </a:xfrm>
        </p:grpSpPr>
        <p:sp>
          <p:nvSpPr>
            <p:cNvPr id="80941" name="Line 9">
              <a:extLst>
                <a:ext uri="{FF2B5EF4-FFF2-40B4-BE49-F238E27FC236}">
                  <a16:creationId xmlns:a16="http://schemas.microsoft.com/office/drawing/2014/main" id="{987EE8EA-C3A3-4175-925D-2DD51D3742C5}"/>
                </a:ext>
              </a:extLst>
            </p:cNvPr>
            <p:cNvSpPr>
              <a:spLocks noChangeShapeType="1"/>
            </p:cNvSpPr>
            <p:nvPr/>
          </p:nvSpPr>
          <p:spPr bwMode="auto">
            <a:xfrm flipH="1">
              <a:off x="1418" y="1543"/>
              <a:ext cx="2566" cy="1328"/>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0942" name="Rectangle 10">
              <a:extLst>
                <a:ext uri="{FF2B5EF4-FFF2-40B4-BE49-F238E27FC236}">
                  <a16:creationId xmlns:a16="http://schemas.microsoft.com/office/drawing/2014/main" id="{2262148D-0DC4-42AC-BAF8-822E7FBD11CD}"/>
                </a:ext>
              </a:extLst>
            </p:cNvPr>
            <p:cNvSpPr>
              <a:spLocks noChangeArrowheads="1"/>
            </p:cNvSpPr>
            <p:nvPr/>
          </p:nvSpPr>
          <p:spPr bwMode="auto">
            <a:xfrm>
              <a:off x="3876" y="1321"/>
              <a:ext cx="4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2475" name="Group 11">
            <a:extLst>
              <a:ext uri="{FF2B5EF4-FFF2-40B4-BE49-F238E27FC236}">
                <a16:creationId xmlns:a16="http://schemas.microsoft.com/office/drawing/2014/main" id="{C18D8886-46DE-47B4-90AC-0BF076BABAEE}"/>
              </a:ext>
            </a:extLst>
          </p:cNvPr>
          <p:cNvGrpSpPr>
            <a:grpSpLocks/>
          </p:cNvGrpSpPr>
          <p:nvPr/>
        </p:nvGrpSpPr>
        <p:grpSpPr bwMode="auto">
          <a:xfrm>
            <a:off x="3838575" y="2449514"/>
            <a:ext cx="4762500" cy="2544763"/>
            <a:chOff x="1458" y="1543"/>
            <a:chExt cx="3000" cy="1603"/>
          </a:xfrm>
        </p:grpSpPr>
        <p:sp>
          <p:nvSpPr>
            <p:cNvPr id="80939" name="Line 12">
              <a:extLst>
                <a:ext uri="{FF2B5EF4-FFF2-40B4-BE49-F238E27FC236}">
                  <a16:creationId xmlns:a16="http://schemas.microsoft.com/office/drawing/2014/main" id="{C8DE8826-758E-4796-94B0-824E6CD7991E}"/>
                </a:ext>
              </a:extLst>
            </p:cNvPr>
            <p:cNvSpPr>
              <a:spLocks noChangeShapeType="1"/>
            </p:cNvSpPr>
            <p:nvPr/>
          </p:nvSpPr>
          <p:spPr bwMode="auto">
            <a:xfrm>
              <a:off x="1458" y="1543"/>
              <a:ext cx="2607" cy="1341"/>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0940" name="Rectangle 13">
              <a:extLst>
                <a:ext uri="{FF2B5EF4-FFF2-40B4-BE49-F238E27FC236}">
                  <a16:creationId xmlns:a16="http://schemas.microsoft.com/office/drawing/2014/main" id="{7603C176-4766-41DE-924D-1FFDE68CDD81}"/>
                </a:ext>
              </a:extLst>
            </p:cNvPr>
            <p:cNvSpPr>
              <a:spLocks noChangeArrowheads="1"/>
            </p:cNvSpPr>
            <p:nvPr/>
          </p:nvSpPr>
          <p:spPr bwMode="auto">
            <a:xfrm>
              <a:off x="3938" y="2981"/>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2478" name="Group 14">
            <a:extLst>
              <a:ext uri="{FF2B5EF4-FFF2-40B4-BE49-F238E27FC236}">
                <a16:creationId xmlns:a16="http://schemas.microsoft.com/office/drawing/2014/main" id="{2370E1E3-0809-470D-A9D3-FFC466DB54CE}"/>
              </a:ext>
            </a:extLst>
          </p:cNvPr>
          <p:cNvGrpSpPr>
            <a:grpSpLocks/>
          </p:cNvGrpSpPr>
          <p:nvPr/>
        </p:nvGrpSpPr>
        <p:grpSpPr bwMode="auto">
          <a:xfrm>
            <a:off x="4262439" y="5826125"/>
            <a:ext cx="1189037" cy="571500"/>
            <a:chOff x="1725" y="3670"/>
            <a:chExt cx="749" cy="360"/>
          </a:xfrm>
        </p:grpSpPr>
        <p:sp>
          <p:nvSpPr>
            <p:cNvPr id="80936" name="Rectangle 15">
              <a:extLst>
                <a:ext uri="{FF2B5EF4-FFF2-40B4-BE49-F238E27FC236}">
                  <a16:creationId xmlns:a16="http://schemas.microsoft.com/office/drawing/2014/main" id="{484697E9-696B-4A3F-9491-14AE24736C0D}"/>
                </a:ext>
              </a:extLst>
            </p:cNvPr>
            <p:cNvSpPr>
              <a:spLocks noChangeArrowheads="1"/>
            </p:cNvSpPr>
            <p:nvPr/>
          </p:nvSpPr>
          <p:spPr bwMode="auto">
            <a:xfrm>
              <a:off x="1725" y="3670"/>
              <a:ext cx="749" cy="36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0937" name="Rectangle 16">
              <a:extLst>
                <a:ext uri="{FF2B5EF4-FFF2-40B4-BE49-F238E27FC236}">
                  <a16:creationId xmlns:a16="http://schemas.microsoft.com/office/drawing/2014/main" id="{0C6ED1F5-5147-47F6-AB7E-F60E7A416509}"/>
                </a:ext>
              </a:extLst>
            </p:cNvPr>
            <p:cNvSpPr>
              <a:spLocks noChangeArrowheads="1"/>
            </p:cNvSpPr>
            <p:nvPr/>
          </p:nvSpPr>
          <p:spPr bwMode="auto">
            <a:xfrm>
              <a:off x="1750" y="3682"/>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38" name="Rectangle 17">
              <a:extLst>
                <a:ext uri="{FF2B5EF4-FFF2-40B4-BE49-F238E27FC236}">
                  <a16:creationId xmlns:a16="http://schemas.microsoft.com/office/drawing/2014/main" id="{D38B7A49-5104-4392-A693-2C29E73AF960}"/>
                </a:ext>
              </a:extLst>
            </p:cNvPr>
            <p:cNvSpPr>
              <a:spLocks noChangeArrowheads="1"/>
            </p:cNvSpPr>
            <p:nvPr/>
          </p:nvSpPr>
          <p:spPr bwMode="auto">
            <a:xfrm>
              <a:off x="1750" y="3855"/>
              <a:ext cx="6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2482" name="Group 18">
            <a:extLst>
              <a:ext uri="{FF2B5EF4-FFF2-40B4-BE49-F238E27FC236}">
                <a16:creationId xmlns:a16="http://schemas.microsoft.com/office/drawing/2014/main" id="{055E57AD-E99E-4CE9-A0B7-42F3CEF31AB4}"/>
              </a:ext>
            </a:extLst>
          </p:cNvPr>
          <p:cNvGrpSpPr>
            <a:grpSpLocks/>
          </p:cNvGrpSpPr>
          <p:nvPr/>
        </p:nvGrpSpPr>
        <p:grpSpPr bwMode="auto">
          <a:xfrm>
            <a:off x="6342063" y="5826125"/>
            <a:ext cx="976312" cy="571500"/>
            <a:chOff x="3035" y="3670"/>
            <a:chExt cx="615" cy="360"/>
          </a:xfrm>
        </p:grpSpPr>
        <p:sp>
          <p:nvSpPr>
            <p:cNvPr id="80933" name="Rectangle 19">
              <a:extLst>
                <a:ext uri="{FF2B5EF4-FFF2-40B4-BE49-F238E27FC236}">
                  <a16:creationId xmlns:a16="http://schemas.microsoft.com/office/drawing/2014/main" id="{80251817-81F1-447E-8F6D-43F1D743704E}"/>
                </a:ext>
              </a:extLst>
            </p:cNvPr>
            <p:cNvSpPr>
              <a:spLocks noChangeArrowheads="1"/>
            </p:cNvSpPr>
            <p:nvPr/>
          </p:nvSpPr>
          <p:spPr bwMode="auto">
            <a:xfrm>
              <a:off x="3035" y="3670"/>
              <a:ext cx="615" cy="36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0934" name="Rectangle 20">
              <a:extLst>
                <a:ext uri="{FF2B5EF4-FFF2-40B4-BE49-F238E27FC236}">
                  <a16:creationId xmlns:a16="http://schemas.microsoft.com/office/drawing/2014/main" id="{ED01EBCC-84A5-4515-91B6-15007A30E216}"/>
                </a:ext>
              </a:extLst>
            </p:cNvPr>
            <p:cNvSpPr>
              <a:spLocks noChangeArrowheads="1"/>
            </p:cNvSpPr>
            <p:nvPr/>
          </p:nvSpPr>
          <p:spPr bwMode="auto">
            <a:xfrm>
              <a:off x="3070" y="3686"/>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35" name="Rectangle 21">
              <a:extLst>
                <a:ext uri="{FF2B5EF4-FFF2-40B4-BE49-F238E27FC236}">
                  <a16:creationId xmlns:a16="http://schemas.microsoft.com/office/drawing/2014/main" id="{FC2ACDFB-459D-44D2-BC8C-44F5004FAE63}"/>
                </a:ext>
              </a:extLst>
            </p:cNvPr>
            <p:cNvSpPr>
              <a:spLocks noChangeArrowheads="1"/>
            </p:cNvSpPr>
            <p:nvPr/>
          </p:nvSpPr>
          <p:spPr bwMode="auto">
            <a:xfrm>
              <a:off x="3070" y="3859"/>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supplied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80906" name="Rectangle 22">
            <a:extLst>
              <a:ext uri="{FF2B5EF4-FFF2-40B4-BE49-F238E27FC236}">
                <a16:creationId xmlns:a16="http://schemas.microsoft.com/office/drawing/2014/main" id="{691F2FE4-2DCB-404A-BC12-F5C691E5A4C1}"/>
              </a:ext>
            </a:extLst>
          </p:cNvPr>
          <p:cNvSpPr>
            <a:spLocks noChangeArrowheads="1"/>
          </p:cNvSpPr>
          <p:nvPr/>
        </p:nvSpPr>
        <p:spPr bwMode="auto">
          <a:xfrm>
            <a:off x="7491413" y="5595938"/>
            <a:ext cx="11509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07" name="Rectangle 23">
            <a:extLst>
              <a:ext uri="{FF2B5EF4-FFF2-40B4-BE49-F238E27FC236}">
                <a16:creationId xmlns:a16="http://schemas.microsoft.com/office/drawing/2014/main" id="{077E94A8-174A-41B7-B20E-DDAE1B4EFBFF}"/>
              </a:ext>
            </a:extLst>
          </p:cNvPr>
          <p:cNvSpPr>
            <a:spLocks noChangeArrowheads="1"/>
          </p:cNvSpPr>
          <p:nvPr/>
        </p:nvSpPr>
        <p:spPr bwMode="auto">
          <a:xfrm>
            <a:off x="7599364" y="5868988"/>
            <a:ext cx="10563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Ice-Cream</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08" name="Rectangle 24">
            <a:extLst>
              <a:ext uri="{FF2B5EF4-FFF2-40B4-BE49-F238E27FC236}">
                <a16:creationId xmlns:a16="http://schemas.microsoft.com/office/drawing/2014/main" id="{922BEE5B-F70A-48FC-BDE0-3442492DD1FA}"/>
              </a:ext>
            </a:extLst>
          </p:cNvPr>
          <p:cNvSpPr>
            <a:spLocks noChangeArrowheads="1"/>
          </p:cNvSpPr>
          <p:nvPr/>
        </p:nvSpPr>
        <p:spPr bwMode="auto">
          <a:xfrm>
            <a:off x="8004176" y="6143625"/>
            <a:ext cx="66684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Cones</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2489" name="Group 25">
            <a:extLst>
              <a:ext uri="{FF2B5EF4-FFF2-40B4-BE49-F238E27FC236}">
                <a16:creationId xmlns:a16="http://schemas.microsoft.com/office/drawing/2014/main" id="{BF68999B-C81D-44B7-8008-E660E53B0BC1}"/>
              </a:ext>
            </a:extLst>
          </p:cNvPr>
          <p:cNvGrpSpPr>
            <a:grpSpLocks/>
          </p:cNvGrpSpPr>
          <p:nvPr/>
        </p:nvGrpSpPr>
        <p:grpSpPr bwMode="auto">
          <a:xfrm>
            <a:off x="2867025" y="2817813"/>
            <a:ext cx="4071938" cy="2990850"/>
            <a:chOff x="846" y="1775"/>
            <a:chExt cx="2565" cy="1884"/>
          </a:xfrm>
        </p:grpSpPr>
        <p:sp>
          <p:nvSpPr>
            <p:cNvPr id="80929" name="Rectangle 26">
              <a:extLst>
                <a:ext uri="{FF2B5EF4-FFF2-40B4-BE49-F238E27FC236}">
                  <a16:creationId xmlns:a16="http://schemas.microsoft.com/office/drawing/2014/main" id="{EA8D7220-F891-4317-9DB1-9E1FAB4AA746}"/>
                </a:ext>
              </a:extLst>
            </p:cNvPr>
            <p:cNvSpPr>
              <a:spLocks noChangeArrowheads="1"/>
            </p:cNvSpPr>
            <p:nvPr/>
          </p:nvSpPr>
          <p:spPr bwMode="auto">
            <a:xfrm>
              <a:off x="846" y="1775"/>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$2.50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30" name="Rectangle 27">
              <a:extLst>
                <a:ext uri="{FF2B5EF4-FFF2-40B4-BE49-F238E27FC236}">
                  <a16:creationId xmlns:a16="http://schemas.microsoft.com/office/drawing/2014/main" id="{BEC38505-0715-4831-BCC6-4B660ADF824C}"/>
                </a:ext>
              </a:extLst>
            </p:cNvPr>
            <p:cNvSpPr>
              <a:spLocks noChangeArrowheads="1"/>
            </p:cNvSpPr>
            <p:nvPr/>
          </p:nvSpPr>
          <p:spPr bwMode="auto">
            <a:xfrm>
              <a:off x="3258" y="3494"/>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31" name="Freeform 28">
              <a:extLst>
                <a:ext uri="{FF2B5EF4-FFF2-40B4-BE49-F238E27FC236}">
                  <a16:creationId xmlns:a16="http://schemas.microsoft.com/office/drawing/2014/main" id="{CCEE965D-C184-4A47-BE94-8ED41296965A}"/>
                </a:ext>
              </a:extLst>
            </p:cNvPr>
            <p:cNvSpPr>
              <a:spLocks/>
            </p:cNvSpPr>
            <p:nvPr/>
          </p:nvSpPr>
          <p:spPr bwMode="auto">
            <a:xfrm>
              <a:off x="1297" y="1866"/>
              <a:ext cx="2046" cy="1610"/>
            </a:xfrm>
            <a:custGeom>
              <a:avLst/>
              <a:gdLst>
                <a:gd name="T0" fmla="*/ 0 w 2046"/>
                <a:gd name="T1" fmla="*/ 0 h 1610"/>
                <a:gd name="T2" fmla="*/ 2046 w 2046"/>
                <a:gd name="T3" fmla="*/ 0 h 1610"/>
                <a:gd name="T4" fmla="*/ 2046 w 2046"/>
                <a:gd name="T5" fmla="*/ 1610 h 1610"/>
                <a:gd name="T6" fmla="*/ 0 60000 65536"/>
                <a:gd name="T7" fmla="*/ 0 60000 65536"/>
                <a:gd name="T8" fmla="*/ 0 60000 65536"/>
              </a:gdLst>
              <a:ahLst/>
              <a:cxnLst>
                <a:cxn ang="T6">
                  <a:pos x="T0" y="T1"/>
                </a:cxn>
                <a:cxn ang="T7">
                  <a:pos x="T2" y="T3"/>
                </a:cxn>
                <a:cxn ang="T8">
                  <a:pos x="T4" y="T5"/>
                </a:cxn>
              </a:cxnLst>
              <a:rect l="0" t="0" r="r" b="b"/>
              <a:pathLst>
                <a:path w="2046" h="1610">
                  <a:moveTo>
                    <a:pt x="0" y="0"/>
                  </a:moveTo>
                  <a:lnTo>
                    <a:pt x="2046" y="0"/>
                  </a:lnTo>
                  <a:lnTo>
                    <a:pt x="2046" y="1610"/>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0932" name="Oval 29">
              <a:extLst>
                <a:ext uri="{FF2B5EF4-FFF2-40B4-BE49-F238E27FC236}">
                  <a16:creationId xmlns:a16="http://schemas.microsoft.com/office/drawing/2014/main" id="{895F3DCC-4EA3-423F-96E5-A678BDB0DE91}"/>
                </a:ext>
              </a:extLst>
            </p:cNvPr>
            <p:cNvSpPr>
              <a:spLocks noChangeArrowheads="1"/>
            </p:cNvSpPr>
            <p:nvPr/>
          </p:nvSpPr>
          <p:spPr bwMode="auto">
            <a:xfrm>
              <a:off x="3316" y="1840"/>
              <a:ext cx="67"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62494" name="Group 30">
            <a:extLst>
              <a:ext uri="{FF2B5EF4-FFF2-40B4-BE49-F238E27FC236}">
                <a16:creationId xmlns:a16="http://schemas.microsoft.com/office/drawing/2014/main" id="{997C9BC3-F3B3-4BAF-8620-02C6666A8C79}"/>
              </a:ext>
            </a:extLst>
          </p:cNvPr>
          <p:cNvGrpSpPr>
            <a:grpSpLocks/>
          </p:cNvGrpSpPr>
          <p:nvPr/>
        </p:nvGrpSpPr>
        <p:grpSpPr bwMode="auto">
          <a:xfrm>
            <a:off x="2995614" y="3351214"/>
            <a:ext cx="2906713" cy="2457450"/>
            <a:chOff x="927" y="2111"/>
            <a:chExt cx="1831" cy="1548"/>
          </a:xfrm>
        </p:grpSpPr>
        <p:sp>
          <p:nvSpPr>
            <p:cNvPr id="80923" name="Rectangle 31">
              <a:extLst>
                <a:ext uri="{FF2B5EF4-FFF2-40B4-BE49-F238E27FC236}">
                  <a16:creationId xmlns:a16="http://schemas.microsoft.com/office/drawing/2014/main" id="{DEC4C14E-BAF1-40DD-A558-5E4A787542F1}"/>
                </a:ext>
              </a:extLst>
            </p:cNvPr>
            <p:cNvSpPr>
              <a:spLocks noChangeArrowheads="1"/>
            </p:cNvSpPr>
            <p:nvPr/>
          </p:nvSpPr>
          <p:spPr bwMode="auto">
            <a:xfrm>
              <a:off x="927" y="2111"/>
              <a:ext cx="2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2.00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0924" name="Rectangle 32">
              <a:extLst>
                <a:ext uri="{FF2B5EF4-FFF2-40B4-BE49-F238E27FC236}">
                  <a16:creationId xmlns:a16="http://schemas.microsoft.com/office/drawing/2014/main" id="{A2907A01-DFF6-4D5A-8B66-4DFDB7478F95}"/>
                </a:ext>
              </a:extLst>
            </p:cNvPr>
            <p:cNvSpPr>
              <a:spLocks noChangeArrowheads="1"/>
            </p:cNvSpPr>
            <p:nvPr/>
          </p:nvSpPr>
          <p:spPr bwMode="auto">
            <a:xfrm>
              <a:off x="2681"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7</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80925" name="Group 33">
              <a:extLst>
                <a:ext uri="{FF2B5EF4-FFF2-40B4-BE49-F238E27FC236}">
                  <a16:creationId xmlns:a16="http://schemas.microsoft.com/office/drawing/2014/main" id="{555277F4-CDD0-41F3-8106-E6B62129C98B}"/>
                </a:ext>
              </a:extLst>
            </p:cNvPr>
            <p:cNvGrpSpPr>
              <a:grpSpLocks/>
            </p:cNvGrpSpPr>
            <p:nvPr/>
          </p:nvGrpSpPr>
          <p:grpSpPr bwMode="auto">
            <a:xfrm>
              <a:off x="1297" y="2162"/>
              <a:ext cx="1454" cy="1314"/>
              <a:chOff x="1297" y="2162"/>
              <a:chExt cx="1454" cy="1314"/>
            </a:xfrm>
          </p:grpSpPr>
          <p:sp>
            <p:nvSpPr>
              <p:cNvPr id="80926" name="Freeform 34">
                <a:extLst>
                  <a:ext uri="{FF2B5EF4-FFF2-40B4-BE49-F238E27FC236}">
                    <a16:creationId xmlns:a16="http://schemas.microsoft.com/office/drawing/2014/main" id="{800E9B9F-7C7A-46D8-BDA1-F6842351D468}"/>
                  </a:ext>
                </a:extLst>
              </p:cNvPr>
              <p:cNvSpPr>
                <a:spLocks/>
              </p:cNvSpPr>
              <p:nvPr/>
            </p:nvSpPr>
            <p:spPr bwMode="auto">
              <a:xfrm>
                <a:off x="1297" y="2188"/>
                <a:ext cx="1423" cy="1288"/>
              </a:xfrm>
              <a:custGeom>
                <a:avLst/>
                <a:gdLst>
                  <a:gd name="T0" fmla="*/ 0 w 1431"/>
                  <a:gd name="T1" fmla="*/ 0 h 1288"/>
                  <a:gd name="T2" fmla="*/ 1359 w 1431"/>
                  <a:gd name="T3" fmla="*/ 0 h 1288"/>
                  <a:gd name="T4" fmla="*/ 1359 w 1431"/>
                  <a:gd name="T5" fmla="*/ 1288 h 1288"/>
                  <a:gd name="T6" fmla="*/ 0 60000 65536"/>
                  <a:gd name="T7" fmla="*/ 0 60000 65536"/>
                  <a:gd name="T8" fmla="*/ 0 60000 65536"/>
                </a:gdLst>
                <a:ahLst/>
                <a:cxnLst>
                  <a:cxn ang="T6">
                    <a:pos x="T0" y="T1"/>
                  </a:cxn>
                  <a:cxn ang="T7">
                    <a:pos x="T2" y="T3"/>
                  </a:cxn>
                  <a:cxn ang="T8">
                    <a:pos x="T4" y="T5"/>
                  </a:cxn>
                </a:cxnLst>
                <a:rect l="0" t="0" r="r" b="b"/>
                <a:pathLst>
                  <a:path w="1431" h="1288">
                    <a:moveTo>
                      <a:pt x="0" y="0"/>
                    </a:moveTo>
                    <a:lnTo>
                      <a:pt x="1431" y="0"/>
                    </a:lnTo>
                    <a:lnTo>
                      <a:pt x="1431" y="1288"/>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0927" name="Oval 35">
                <a:extLst>
                  <a:ext uri="{FF2B5EF4-FFF2-40B4-BE49-F238E27FC236}">
                    <a16:creationId xmlns:a16="http://schemas.microsoft.com/office/drawing/2014/main" id="{500117AF-608C-4121-8FE6-C478566F6A22}"/>
                  </a:ext>
                </a:extLst>
              </p:cNvPr>
              <p:cNvSpPr>
                <a:spLocks noChangeArrowheads="1"/>
              </p:cNvSpPr>
              <p:nvPr/>
            </p:nvSpPr>
            <p:spPr bwMode="auto">
              <a:xfrm>
                <a:off x="2688" y="2162"/>
                <a:ext cx="63"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0928" name="Line 36">
                <a:extLst>
                  <a:ext uri="{FF2B5EF4-FFF2-40B4-BE49-F238E27FC236}">
                    <a16:creationId xmlns:a16="http://schemas.microsoft.com/office/drawing/2014/main" id="{B61FB6F8-9A11-447A-8699-1B809EE44188}"/>
                  </a:ext>
                </a:extLst>
              </p:cNvPr>
              <p:cNvSpPr>
                <a:spLocks noChangeShapeType="1"/>
              </p:cNvSpPr>
              <p:nvPr/>
            </p:nvSpPr>
            <p:spPr bwMode="auto">
              <a:xfrm>
                <a:off x="1297" y="2188"/>
                <a:ext cx="1431"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grpSp>
      <p:sp>
        <p:nvSpPr>
          <p:cNvPr id="80911" name="Freeform 37">
            <a:extLst>
              <a:ext uri="{FF2B5EF4-FFF2-40B4-BE49-F238E27FC236}">
                <a16:creationId xmlns:a16="http://schemas.microsoft.com/office/drawing/2014/main" id="{336DDE58-5DEE-4BBF-97AD-37AB1B8B2DD2}"/>
              </a:ext>
            </a:extLst>
          </p:cNvPr>
          <p:cNvSpPr>
            <a:spLocks/>
          </p:cNvSpPr>
          <p:nvPr/>
        </p:nvSpPr>
        <p:spPr bwMode="auto">
          <a:xfrm>
            <a:off x="3562351" y="1836738"/>
            <a:ext cx="5199063" cy="3681412"/>
          </a:xfrm>
          <a:custGeom>
            <a:avLst/>
            <a:gdLst>
              <a:gd name="T0" fmla="*/ 0 w 3275"/>
              <a:gd name="T1" fmla="*/ 0 h 2319"/>
              <a:gd name="T2" fmla="*/ 0 w 3275"/>
              <a:gd name="T3" fmla="*/ 2147483646 h 2319"/>
              <a:gd name="T4" fmla="*/ 2147483646 w 3275"/>
              <a:gd name="T5" fmla="*/ 2147483646 h 2319"/>
              <a:gd name="T6" fmla="*/ 0 60000 65536"/>
              <a:gd name="T7" fmla="*/ 0 60000 65536"/>
              <a:gd name="T8" fmla="*/ 0 60000 65536"/>
            </a:gdLst>
            <a:ahLst/>
            <a:cxnLst>
              <a:cxn ang="T6">
                <a:pos x="T0" y="T1"/>
              </a:cxn>
              <a:cxn ang="T7">
                <a:pos x="T2" y="T3"/>
              </a:cxn>
              <a:cxn ang="T8">
                <a:pos x="T4" y="T5"/>
              </a:cxn>
            </a:cxnLst>
            <a:rect l="0" t="0" r="r" b="b"/>
            <a:pathLst>
              <a:path w="3275" h="2319">
                <a:moveTo>
                  <a:pt x="0" y="0"/>
                </a:moveTo>
                <a:lnTo>
                  <a:pt x="0" y="2319"/>
                </a:lnTo>
                <a:lnTo>
                  <a:pt x="3275" y="2319"/>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62502" name="Group 38">
            <a:extLst>
              <a:ext uri="{FF2B5EF4-FFF2-40B4-BE49-F238E27FC236}">
                <a16:creationId xmlns:a16="http://schemas.microsoft.com/office/drawing/2014/main" id="{4A67B337-7E68-4635-9C07-16BFD0E31A4B}"/>
              </a:ext>
            </a:extLst>
          </p:cNvPr>
          <p:cNvGrpSpPr>
            <a:grpSpLocks/>
          </p:cNvGrpSpPr>
          <p:nvPr/>
        </p:nvGrpSpPr>
        <p:grpSpPr bwMode="auto">
          <a:xfrm>
            <a:off x="4784737" y="2921002"/>
            <a:ext cx="134938" cy="2887663"/>
            <a:chOff x="2054" y="1840"/>
            <a:chExt cx="85" cy="1819"/>
          </a:xfrm>
        </p:grpSpPr>
        <p:sp>
          <p:nvSpPr>
            <p:cNvPr id="80919" name="Rectangle 39">
              <a:extLst>
                <a:ext uri="{FF2B5EF4-FFF2-40B4-BE49-F238E27FC236}">
                  <a16:creationId xmlns:a16="http://schemas.microsoft.com/office/drawing/2014/main" id="{395AECFB-1C88-4ECD-8042-5CF4F315767E}"/>
                </a:ext>
              </a:extLst>
            </p:cNvPr>
            <p:cNvSpPr>
              <a:spLocks noChangeArrowheads="1"/>
            </p:cNvSpPr>
            <p:nvPr/>
          </p:nvSpPr>
          <p:spPr bwMode="auto">
            <a:xfrm>
              <a:off x="2054"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4</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80920" name="Group 40">
              <a:extLst>
                <a:ext uri="{FF2B5EF4-FFF2-40B4-BE49-F238E27FC236}">
                  <a16:creationId xmlns:a16="http://schemas.microsoft.com/office/drawing/2014/main" id="{FB13856D-5822-4635-BAB3-E0CECB78266F}"/>
                </a:ext>
              </a:extLst>
            </p:cNvPr>
            <p:cNvGrpSpPr>
              <a:grpSpLocks/>
            </p:cNvGrpSpPr>
            <p:nvPr/>
          </p:nvGrpSpPr>
          <p:grpSpPr bwMode="auto">
            <a:xfrm>
              <a:off x="2073" y="1840"/>
              <a:ext cx="66" cy="1623"/>
              <a:chOff x="2073" y="1840"/>
              <a:chExt cx="66" cy="1623"/>
            </a:xfrm>
          </p:grpSpPr>
          <p:sp>
            <p:nvSpPr>
              <p:cNvPr id="80921" name="Line 41">
                <a:extLst>
                  <a:ext uri="{FF2B5EF4-FFF2-40B4-BE49-F238E27FC236}">
                    <a16:creationId xmlns:a16="http://schemas.microsoft.com/office/drawing/2014/main" id="{07CFFEEE-A0F1-47E8-948E-E6D0B6C5A6CE}"/>
                  </a:ext>
                </a:extLst>
              </p:cNvPr>
              <p:cNvSpPr>
                <a:spLocks noChangeShapeType="1"/>
              </p:cNvSpPr>
              <p:nvPr/>
            </p:nvSpPr>
            <p:spPr bwMode="auto">
              <a:xfrm>
                <a:off x="2105" y="1866"/>
                <a:ext cx="1" cy="1597"/>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0922" name="Oval 42">
                <a:extLst>
                  <a:ext uri="{FF2B5EF4-FFF2-40B4-BE49-F238E27FC236}">
                    <a16:creationId xmlns:a16="http://schemas.microsoft.com/office/drawing/2014/main" id="{6664CFCD-9D50-4131-8CE7-3EB03CB2FE8F}"/>
                  </a:ext>
                </a:extLst>
              </p:cNvPr>
              <p:cNvSpPr>
                <a:spLocks noChangeArrowheads="1"/>
              </p:cNvSpPr>
              <p:nvPr/>
            </p:nvSpPr>
            <p:spPr bwMode="auto">
              <a:xfrm>
                <a:off x="2073" y="1840"/>
                <a:ext cx="66"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grpSp>
        <p:nvGrpSpPr>
          <p:cNvPr id="62518" name="Group 54">
            <a:extLst>
              <a:ext uri="{FF2B5EF4-FFF2-40B4-BE49-F238E27FC236}">
                <a16:creationId xmlns:a16="http://schemas.microsoft.com/office/drawing/2014/main" id="{092CB3FA-863B-4AE2-A5DA-48B8341BB986}"/>
              </a:ext>
            </a:extLst>
          </p:cNvPr>
          <p:cNvGrpSpPr>
            <a:grpSpLocks/>
          </p:cNvGrpSpPr>
          <p:nvPr/>
        </p:nvGrpSpPr>
        <p:grpSpPr bwMode="auto">
          <a:xfrm>
            <a:off x="4878389" y="2347914"/>
            <a:ext cx="1952625" cy="511175"/>
            <a:chOff x="2113" y="1479"/>
            <a:chExt cx="1230" cy="322"/>
          </a:xfrm>
        </p:grpSpPr>
        <p:sp>
          <p:nvSpPr>
            <p:cNvPr id="80915" name="Freeform 55">
              <a:extLst>
                <a:ext uri="{FF2B5EF4-FFF2-40B4-BE49-F238E27FC236}">
                  <a16:creationId xmlns:a16="http://schemas.microsoft.com/office/drawing/2014/main" id="{3C6379E1-EF4B-4DF8-B706-B288AC2C99AC}"/>
                </a:ext>
              </a:extLst>
            </p:cNvPr>
            <p:cNvSpPr>
              <a:spLocks/>
            </p:cNvSpPr>
            <p:nvPr/>
          </p:nvSpPr>
          <p:spPr bwMode="auto">
            <a:xfrm>
              <a:off x="2113" y="1711"/>
              <a:ext cx="1230" cy="90"/>
            </a:xfrm>
            <a:custGeom>
              <a:avLst/>
              <a:gdLst>
                <a:gd name="T0" fmla="*/ 2147483646 w 92"/>
                <a:gd name="T1" fmla="*/ 2147483646 h 7"/>
                <a:gd name="T2" fmla="*/ 2147483646 w 92"/>
                <a:gd name="T3" fmla="*/ 2147483646 h 7"/>
                <a:gd name="T4" fmla="*/ 2147483646 w 92"/>
                <a:gd name="T5" fmla="*/ 2147483646 h 7"/>
                <a:gd name="T6" fmla="*/ 2147483646 w 92"/>
                <a:gd name="T7" fmla="*/ 0 h 7"/>
                <a:gd name="T8" fmla="*/ 2147483646 w 92"/>
                <a:gd name="T9" fmla="*/ 2147483646 h 7"/>
                <a:gd name="T10" fmla="*/ 2147483646 w 92"/>
                <a:gd name="T11" fmla="*/ 2147483646 h 7"/>
                <a:gd name="T12" fmla="*/ 0 w 92"/>
                <a:gd name="T13" fmla="*/ 214748364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2" h="7">
                  <a:moveTo>
                    <a:pt x="92" y="7"/>
                  </a:moveTo>
                  <a:cubicBezTo>
                    <a:pt x="92" y="5"/>
                    <a:pt x="89" y="4"/>
                    <a:pt x="87" y="4"/>
                  </a:cubicBezTo>
                  <a:cubicBezTo>
                    <a:pt x="49" y="4"/>
                    <a:pt x="49" y="4"/>
                    <a:pt x="49" y="4"/>
                  </a:cubicBezTo>
                  <a:cubicBezTo>
                    <a:pt x="47" y="4"/>
                    <a:pt x="45" y="2"/>
                    <a:pt x="45" y="0"/>
                  </a:cubicBezTo>
                  <a:cubicBezTo>
                    <a:pt x="45" y="2"/>
                    <a:pt x="44" y="4"/>
                    <a:pt x="42" y="4"/>
                  </a:cubicBezTo>
                  <a:cubicBezTo>
                    <a:pt x="4" y="4"/>
                    <a:pt x="4" y="4"/>
                    <a:pt x="4" y="4"/>
                  </a:cubicBezTo>
                  <a:cubicBezTo>
                    <a:pt x="2" y="4"/>
                    <a:pt x="0" y="5"/>
                    <a:pt x="0" y="7"/>
                  </a:cubicBezTo>
                </a:path>
              </a:pathLst>
            </a:custGeom>
            <a:noFill/>
            <a:ln w="20638">
              <a:solidFill>
                <a:srgbClr val="3F00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80916" name="Group 56">
              <a:extLst>
                <a:ext uri="{FF2B5EF4-FFF2-40B4-BE49-F238E27FC236}">
                  <a16:creationId xmlns:a16="http://schemas.microsoft.com/office/drawing/2014/main" id="{623C14FA-CFA7-4D55-92F8-58F85759E60E}"/>
                </a:ext>
              </a:extLst>
            </p:cNvPr>
            <p:cNvGrpSpPr>
              <a:grpSpLocks/>
            </p:cNvGrpSpPr>
            <p:nvPr/>
          </p:nvGrpSpPr>
          <p:grpSpPr bwMode="auto">
            <a:xfrm>
              <a:off x="2447" y="1479"/>
              <a:ext cx="561" cy="219"/>
              <a:chOff x="2447" y="1479"/>
              <a:chExt cx="561" cy="219"/>
            </a:xfrm>
          </p:grpSpPr>
          <p:sp>
            <p:nvSpPr>
              <p:cNvPr id="80917" name="Rectangle 57">
                <a:extLst>
                  <a:ext uri="{FF2B5EF4-FFF2-40B4-BE49-F238E27FC236}">
                    <a16:creationId xmlns:a16="http://schemas.microsoft.com/office/drawing/2014/main" id="{9A118005-BBDD-4919-B4EB-9E0BEB8AF38B}"/>
                  </a:ext>
                </a:extLst>
              </p:cNvPr>
              <p:cNvSpPr>
                <a:spLocks noChangeArrowheads="1"/>
              </p:cNvSpPr>
              <p:nvPr/>
            </p:nvSpPr>
            <p:spPr bwMode="auto">
              <a:xfrm>
                <a:off x="2447" y="1479"/>
                <a:ext cx="561" cy="219"/>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0918" name="Rectangle 58">
                <a:extLst>
                  <a:ext uri="{FF2B5EF4-FFF2-40B4-BE49-F238E27FC236}">
                    <a16:creationId xmlns:a16="http://schemas.microsoft.com/office/drawing/2014/main" id="{A8FBA103-7906-472B-BBD9-9288F139CF0A}"/>
                  </a:ext>
                </a:extLst>
              </p:cNvPr>
              <p:cNvSpPr>
                <a:spLocks noChangeArrowheads="1"/>
              </p:cNvSpPr>
              <p:nvPr/>
            </p:nvSpPr>
            <p:spPr bwMode="auto">
              <a:xfrm>
                <a:off x="2491" y="1507"/>
                <a:ext cx="4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Surplus</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
        <p:nvSpPr>
          <p:cNvPr id="80914" name="Text Box 59">
            <a:extLst>
              <a:ext uri="{FF2B5EF4-FFF2-40B4-BE49-F238E27FC236}">
                <a16:creationId xmlns:a16="http://schemas.microsoft.com/office/drawing/2014/main" id="{00FDD5C1-BD06-4F3E-AA9B-0B491E62D1D8}"/>
              </a:ext>
            </a:extLst>
          </p:cNvPr>
          <p:cNvSpPr txBox="1">
            <a:spLocks noChangeArrowheads="1"/>
          </p:cNvSpPr>
          <p:nvPr/>
        </p:nvSpPr>
        <p:spPr bwMode="auto">
          <a:xfrm>
            <a:off x="1524000" y="304801"/>
            <a:ext cx="9144000"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en-US" sz="3500" b="0" i="0" u="none" strike="noStrike" kern="1200" cap="none" spc="0" normalizeH="0" baseline="0" noProof="0">
                <a:ln>
                  <a:noFill/>
                </a:ln>
                <a:solidFill>
                  <a:srgbClr val="212121"/>
                </a:solidFill>
                <a:effectLst/>
                <a:uLnTx/>
                <a:uFillTx/>
                <a:latin typeface="Arial" panose="020B0604020202020204" pitchFamily="34" charset="0"/>
                <a:ea typeface="+mn-ea"/>
                <a:cs typeface="+mn-cs"/>
              </a:rPr>
              <a:t>Prices: Supply and Demand Combined cont.</a:t>
            </a:r>
          </a:p>
          <a:p>
            <a:pPr marL="0" marR="0" lvl="0" indent="0" algn="l" defTabSz="457200" rtl="0" eaLnBrk="1" fontAlgn="auto" latinLnBrk="0" hangingPunct="1">
              <a:lnSpc>
                <a:spcPct val="100000"/>
              </a:lnSpc>
              <a:spcBef>
                <a:spcPct val="50000"/>
              </a:spcBef>
              <a:spcAft>
                <a:spcPts val="0"/>
              </a:spcAft>
              <a:buClrTx/>
              <a:buSzTx/>
              <a:buFontTx/>
              <a:buNone/>
              <a:tabLst/>
              <a:defRPr/>
            </a:pPr>
            <a:endParaRPr kumimoji="0" lang="en-US" altLang="en-US" sz="35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3511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62472"/>
                                        </p:tgtEl>
                                        <p:attrNameLst>
                                          <p:attrName>style.visibility</p:attrName>
                                        </p:attrNameLst>
                                      </p:cBhvr>
                                      <p:to>
                                        <p:strVal val="visible"/>
                                      </p:to>
                                    </p:set>
                                    <p:animEffect transition="in" filter="strips(upRight)">
                                      <p:cBhvr>
                                        <p:cTn id="7" dur="500"/>
                                        <p:tgtEl>
                                          <p:spTgt spid="624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2475"/>
                                        </p:tgtEl>
                                        <p:attrNameLst>
                                          <p:attrName>style.visibility</p:attrName>
                                        </p:attrNameLst>
                                      </p:cBhvr>
                                      <p:to>
                                        <p:strVal val="visible"/>
                                      </p:to>
                                    </p:set>
                                    <p:animEffect transition="in" filter="strips(downRight)">
                                      <p:cBhvr>
                                        <p:cTn id="12" dur="500"/>
                                        <p:tgtEl>
                                          <p:spTgt spid="624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62494"/>
                                        </p:tgtEl>
                                        <p:attrNameLst>
                                          <p:attrName>style.visibility</p:attrName>
                                        </p:attrNameLst>
                                      </p:cBhvr>
                                      <p:to>
                                        <p:strVal val="visible"/>
                                      </p:to>
                                    </p:set>
                                    <p:animEffect transition="in" filter="strips(upRight)">
                                      <p:cBhvr>
                                        <p:cTn id="17" dur="500"/>
                                        <p:tgtEl>
                                          <p:spTgt spid="624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2489"/>
                                        </p:tgtEl>
                                        <p:attrNameLst>
                                          <p:attrName>style.visibility</p:attrName>
                                        </p:attrNameLst>
                                      </p:cBhvr>
                                      <p:to>
                                        <p:strVal val="visible"/>
                                      </p:to>
                                    </p:set>
                                    <p:animEffect transition="in" filter="strips(upRight)">
                                      <p:cBhvr>
                                        <p:cTn id="22" dur="500"/>
                                        <p:tgtEl>
                                          <p:spTgt spid="6248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2482"/>
                                        </p:tgtEl>
                                        <p:attrNameLst>
                                          <p:attrName>style.visibility</p:attrName>
                                        </p:attrNameLst>
                                      </p:cBhvr>
                                      <p:to>
                                        <p:strVal val="visible"/>
                                      </p:to>
                                    </p:set>
                                    <p:animEffect transition="in" filter="dissolve">
                                      <p:cBhvr>
                                        <p:cTn id="27" dur="500"/>
                                        <p:tgtEl>
                                          <p:spTgt spid="624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2502"/>
                                        </p:tgtEl>
                                        <p:attrNameLst>
                                          <p:attrName>style.visibility</p:attrName>
                                        </p:attrNameLst>
                                      </p:cBhvr>
                                      <p:to>
                                        <p:strVal val="visible"/>
                                      </p:to>
                                    </p:set>
                                    <p:animEffect transition="in" filter="wipe(down)">
                                      <p:cBhvr>
                                        <p:cTn id="32" dur="500"/>
                                        <p:tgtEl>
                                          <p:spTgt spid="6250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2478"/>
                                        </p:tgtEl>
                                        <p:attrNameLst>
                                          <p:attrName>style.visibility</p:attrName>
                                        </p:attrNameLst>
                                      </p:cBhvr>
                                      <p:to>
                                        <p:strVal val="visible"/>
                                      </p:to>
                                    </p:set>
                                    <p:animEffect transition="in" filter="dissolve">
                                      <p:cBhvr>
                                        <p:cTn id="37" dur="500"/>
                                        <p:tgtEl>
                                          <p:spTgt spid="6247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62518"/>
                                        </p:tgtEl>
                                        <p:attrNameLst>
                                          <p:attrName>style.visibility</p:attrName>
                                        </p:attrNameLst>
                                      </p:cBhvr>
                                      <p:to>
                                        <p:strVal val="visible"/>
                                      </p:to>
                                    </p:set>
                                    <p:animEffect transition="in" filter="wipe(down)">
                                      <p:cBhvr>
                                        <p:cTn id="42" dur="500"/>
                                        <p:tgtEl>
                                          <p:spTgt spid="6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22016EB-B888-4044-9FDA-97BC77A221A5}"/>
              </a:ext>
            </a:extLst>
          </p:cNvPr>
          <p:cNvSpPr>
            <a:spLocks noGrp="1" noChangeArrowheads="1"/>
          </p:cNvSpPr>
          <p:nvPr>
            <p:ph type="title"/>
          </p:nvPr>
        </p:nvSpPr>
        <p:spPr/>
        <p:txBody>
          <a:bodyPr/>
          <a:lstStyle/>
          <a:p>
            <a:pPr eaLnBrk="1" hangingPunct="1"/>
            <a:r>
              <a:rPr lang="en-US" altLang="en-US" sz="4000"/>
              <a:t>Prices: Supply and Demand Combined cont.</a:t>
            </a:r>
          </a:p>
        </p:txBody>
      </p:sp>
      <p:sp>
        <p:nvSpPr>
          <p:cNvPr id="63491" name="Rectangle 3">
            <a:extLst>
              <a:ext uri="{FF2B5EF4-FFF2-40B4-BE49-F238E27FC236}">
                <a16:creationId xmlns:a16="http://schemas.microsoft.com/office/drawing/2014/main" id="{E12B0A79-0FAD-4F1A-A9D8-4F86D8B17E94}"/>
              </a:ext>
            </a:extLst>
          </p:cNvPr>
          <p:cNvSpPr>
            <a:spLocks noGrp="1" noChangeArrowheads="1"/>
          </p:cNvSpPr>
          <p:nvPr>
            <p:ph type="body" idx="1"/>
          </p:nvPr>
        </p:nvSpPr>
        <p:spPr/>
        <p:txBody>
          <a:bodyPr/>
          <a:lstStyle/>
          <a:p>
            <a:pPr eaLnBrk="1" hangingPunct="1"/>
            <a:r>
              <a:rPr lang="en-US" altLang="en-US"/>
              <a:t>Shortage</a:t>
            </a:r>
          </a:p>
          <a:p>
            <a:pPr lvl="1" eaLnBrk="1" hangingPunct="1"/>
            <a:r>
              <a:rPr lang="en-US" altLang="en-US"/>
              <a:t>When price &lt; equilibrium price, then quantity demanded &gt; the quantity supplied.  </a:t>
            </a:r>
          </a:p>
          <a:p>
            <a:pPr lvl="2" eaLnBrk="1" hangingPunct="1"/>
            <a:r>
              <a:rPr lang="en-US" altLang="en-US"/>
              <a:t>There is excess demand or a shortage. </a:t>
            </a:r>
          </a:p>
          <a:p>
            <a:pPr lvl="2" eaLnBrk="1" hangingPunct="1"/>
            <a:r>
              <a:rPr lang="en-US" altLang="en-US"/>
              <a:t>Suppliers will raise the price due to too many buyers chasing too few goods, thereby moving toward equilibrium.</a:t>
            </a:r>
          </a:p>
        </p:txBody>
      </p:sp>
    </p:spTree>
    <p:extLst>
      <p:ext uri="{BB962C8B-B14F-4D97-AF65-F5344CB8AC3E}">
        <p14:creationId xmlns:p14="http://schemas.microsoft.com/office/powerpoint/2010/main" val="3793307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reeform 4">
            <a:extLst>
              <a:ext uri="{FF2B5EF4-FFF2-40B4-BE49-F238E27FC236}">
                <a16:creationId xmlns:a16="http://schemas.microsoft.com/office/drawing/2014/main" id="{AA9E31BA-A5BD-44AE-867A-F2B6526FC125}"/>
              </a:ext>
            </a:extLst>
          </p:cNvPr>
          <p:cNvSpPr>
            <a:spLocks/>
          </p:cNvSpPr>
          <p:nvPr/>
        </p:nvSpPr>
        <p:spPr bwMode="auto">
          <a:xfrm>
            <a:off x="3775076" y="1816100"/>
            <a:ext cx="5178425" cy="3702050"/>
          </a:xfrm>
          <a:custGeom>
            <a:avLst/>
            <a:gdLst>
              <a:gd name="T0" fmla="*/ 0 w 3262"/>
              <a:gd name="T1" fmla="*/ 0 h 2332"/>
              <a:gd name="T2" fmla="*/ 0 w 3262"/>
              <a:gd name="T3" fmla="*/ 2147483646 h 2332"/>
              <a:gd name="T4" fmla="*/ 2147483646 w 3262"/>
              <a:gd name="T5" fmla="*/ 2147483646 h 2332"/>
              <a:gd name="T6" fmla="*/ 0 60000 65536"/>
              <a:gd name="T7" fmla="*/ 0 60000 65536"/>
              <a:gd name="T8" fmla="*/ 0 60000 65536"/>
            </a:gdLst>
            <a:ahLst/>
            <a:cxnLst>
              <a:cxn ang="T6">
                <a:pos x="T0" y="T1"/>
              </a:cxn>
              <a:cxn ang="T7">
                <a:pos x="T2" y="T3"/>
              </a:cxn>
              <a:cxn ang="T8">
                <a:pos x="T4" y="T5"/>
              </a:cxn>
            </a:cxnLst>
            <a:rect l="0" t="0" r="r" b="b"/>
            <a:pathLst>
              <a:path w="3262" h="2332">
                <a:moveTo>
                  <a:pt x="0" y="0"/>
                </a:moveTo>
                <a:lnTo>
                  <a:pt x="0" y="2332"/>
                </a:lnTo>
                <a:lnTo>
                  <a:pt x="3262" y="2332"/>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47" name="Rectangle 5">
            <a:extLst>
              <a:ext uri="{FF2B5EF4-FFF2-40B4-BE49-F238E27FC236}">
                <a16:creationId xmlns:a16="http://schemas.microsoft.com/office/drawing/2014/main" id="{E3CBF191-C265-4C2F-99FA-726416D70245}"/>
              </a:ext>
            </a:extLst>
          </p:cNvPr>
          <p:cNvSpPr>
            <a:spLocks noChangeArrowheads="1"/>
          </p:cNvSpPr>
          <p:nvPr/>
        </p:nvSpPr>
        <p:spPr bwMode="auto">
          <a:xfrm>
            <a:off x="2838451" y="1809750"/>
            <a:ext cx="80150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Price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48" name="Rectangle 6">
            <a:extLst>
              <a:ext uri="{FF2B5EF4-FFF2-40B4-BE49-F238E27FC236}">
                <a16:creationId xmlns:a16="http://schemas.microsoft.com/office/drawing/2014/main" id="{005C2F23-6941-4936-A71A-4E719112AF0C}"/>
              </a:ext>
            </a:extLst>
          </p:cNvPr>
          <p:cNvSpPr>
            <a:spLocks noChangeArrowheads="1"/>
          </p:cNvSpPr>
          <p:nvPr/>
        </p:nvSpPr>
        <p:spPr bwMode="auto">
          <a:xfrm>
            <a:off x="2576514" y="2084388"/>
            <a:ext cx="10563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Ice-Cream</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49" name="Rectangle 7">
            <a:extLst>
              <a:ext uri="{FF2B5EF4-FFF2-40B4-BE49-F238E27FC236}">
                <a16:creationId xmlns:a16="http://schemas.microsoft.com/office/drawing/2014/main" id="{4B6935BA-5CD5-4F3C-8E35-8858D681BE23}"/>
              </a:ext>
            </a:extLst>
          </p:cNvPr>
          <p:cNvSpPr>
            <a:spLocks noChangeArrowheads="1"/>
          </p:cNvSpPr>
          <p:nvPr/>
        </p:nvSpPr>
        <p:spPr bwMode="auto">
          <a:xfrm>
            <a:off x="3101976" y="2357438"/>
            <a:ext cx="54502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Cone</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50" name="Rectangle 8">
            <a:extLst>
              <a:ext uri="{FF2B5EF4-FFF2-40B4-BE49-F238E27FC236}">
                <a16:creationId xmlns:a16="http://schemas.microsoft.com/office/drawing/2014/main" id="{38E44071-C7AA-4EF8-8BB0-67CE16864C66}"/>
              </a:ext>
            </a:extLst>
          </p:cNvPr>
          <p:cNvSpPr>
            <a:spLocks noChangeArrowheads="1"/>
          </p:cNvSpPr>
          <p:nvPr/>
        </p:nvSpPr>
        <p:spPr bwMode="auto">
          <a:xfrm>
            <a:off x="3690938" y="554672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51" name="Rectangle 9">
            <a:extLst>
              <a:ext uri="{FF2B5EF4-FFF2-40B4-BE49-F238E27FC236}">
                <a16:creationId xmlns:a16="http://schemas.microsoft.com/office/drawing/2014/main" id="{31C807C7-6E06-4CB4-80F9-78DD1EBF9D7B}"/>
              </a:ext>
            </a:extLst>
          </p:cNvPr>
          <p:cNvSpPr>
            <a:spLocks noChangeArrowheads="1"/>
          </p:cNvSpPr>
          <p:nvPr/>
        </p:nvSpPr>
        <p:spPr bwMode="auto">
          <a:xfrm>
            <a:off x="7762875" y="5595938"/>
            <a:ext cx="11509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52" name="Rectangle 10">
            <a:extLst>
              <a:ext uri="{FF2B5EF4-FFF2-40B4-BE49-F238E27FC236}">
                <a16:creationId xmlns:a16="http://schemas.microsoft.com/office/drawing/2014/main" id="{2B2B690F-2F3C-442A-A180-D30CFA13B64B}"/>
              </a:ext>
            </a:extLst>
          </p:cNvPr>
          <p:cNvSpPr>
            <a:spLocks noChangeArrowheads="1"/>
          </p:cNvSpPr>
          <p:nvPr/>
        </p:nvSpPr>
        <p:spPr bwMode="auto">
          <a:xfrm>
            <a:off x="7869239" y="5868988"/>
            <a:ext cx="10563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Ice-Cream</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53" name="Rectangle 11">
            <a:extLst>
              <a:ext uri="{FF2B5EF4-FFF2-40B4-BE49-F238E27FC236}">
                <a16:creationId xmlns:a16="http://schemas.microsoft.com/office/drawing/2014/main" id="{29875D77-DFC1-4039-9427-735ABE3B3675}"/>
              </a:ext>
            </a:extLst>
          </p:cNvPr>
          <p:cNvSpPr>
            <a:spLocks noChangeArrowheads="1"/>
          </p:cNvSpPr>
          <p:nvPr/>
        </p:nvSpPr>
        <p:spPr bwMode="auto">
          <a:xfrm>
            <a:off x="8274051" y="6143625"/>
            <a:ext cx="66684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Cones</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4524" name="Group 12">
            <a:extLst>
              <a:ext uri="{FF2B5EF4-FFF2-40B4-BE49-F238E27FC236}">
                <a16:creationId xmlns:a16="http://schemas.microsoft.com/office/drawing/2014/main" id="{EC8569BD-654D-4337-9EC1-25967D60AF2A}"/>
              </a:ext>
            </a:extLst>
          </p:cNvPr>
          <p:cNvGrpSpPr>
            <a:grpSpLocks/>
          </p:cNvGrpSpPr>
          <p:nvPr/>
        </p:nvGrpSpPr>
        <p:grpSpPr bwMode="auto">
          <a:xfrm>
            <a:off x="4008438" y="2132013"/>
            <a:ext cx="4678362" cy="2405062"/>
            <a:chOff x="1565" y="1343"/>
            <a:chExt cx="2947" cy="1515"/>
          </a:xfrm>
        </p:grpSpPr>
        <p:sp>
          <p:nvSpPr>
            <p:cNvPr id="82986" name="Line 13">
              <a:extLst>
                <a:ext uri="{FF2B5EF4-FFF2-40B4-BE49-F238E27FC236}">
                  <a16:creationId xmlns:a16="http://schemas.microsoft.com/office/drawing/2014/main" id="{FE96A8A9-77DE-4BA4-A7EE-20C1FA7F355E}"/>
                </a:ext>
              </a:extLst>
            </p:cNvPr>
            <p:cNvSpPr>
              <a:spLocks noChangeShapeType="1"/>
            </p:cNvSpPr>
            <p:nvPr/>
          </p:nvSpPr>
          <p:spPr bwMode="auto">
            <a:xfrm flipH="1">
              <a:off x="1565" y="1531"/>
              <a:ext cx="2567" cy="1327"/>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87" name="Rectangle 14">
              <a:extLst>
                <a:ext uri="{FF2B5EF4-FFF2-40B4-BE49-F238E27FC236}">
                  <a16:creationId xmlns:a16="http://schemas.microsoft.com/office/drawing/2014/main" id="{E6820532-5990-4667-916B-578CF1103B99}"/>
                </a:ext>
              </a:extLst>
            </p:cNvPr>
            <p:cNvSpPr>
              <a:spLocks noChangeArrowheads="1"/>
            </p:cNvSpPr>
            <p:nvPr/>
          </p:nvSpPr>
          <p:spPr bwMode="auto">
            <a:xfrm>
              <a:off x="4091" y="1343"/>
              <a:ext cx="4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27" name="Group 15">
            <a:extLst>
              <a:ext uri="{FF2B5EF4-FFF2-40B4-BE49-F238E27FC236}">
                <a16:creationId xmlns:a16="http://schemas.microsoft.com/office/drawing/2014/main" id="{32294FC8-F9DD-46A4-8453-146882E9106F}"/>
              </a:ext>
            </a:extLst>
          </p:cNvPr>
          <p:cNvGrpSpPr>
            <a:grpSpLocks/>
          </p:cNvGrpSpPr>
          <p:nvPr/>
        </p:nvGrpSpPr>
        <p:grpSpPr bwMode="auto">
          <a:xfrm>
            <a:off x="4071938" y="2430464"/>
            <a:ext cx="4764088" cy="2543175"/>
            <a:chOff x="1605" y="1531"/>
            <a:chExt cx="3001" cy="1602"/>
          </a:xfrm>
        </p:grpSpPr>
        <p:sp>
          <p:nvSpPr>
            <p:cNvPr id="82984" name="Line 16">
              <a:extLst>
                <a:ext uri="{FF2B5EF4-FFF2-40B4-BE49-F238E27FC236}">
                  <a16:creationId xmlns:a16="http://schemas.microsoft.com/office/drawing/2014/main" id="{7D7BB047-6BF4-4055-81AA-38EADAB307E6}"/>
                </a:ext>
              </a:extLst>
            </p:cNvPr>
            <p:cNvSpPr>
              <a:spLocks noChangeShapeType="1"/>
            </p:cNvSpPr>
            <p:nvPr/>
          </p:nvSpPr>
          <p:spPr bwMode="auto">
            <a:xfrm>
              <a:off x="1605" y="1531"/>
              <a:ext cx="2607" cy="1353"/>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85" name="Rectangle 17">
              <a:extLst>
                <a:ext uri="{FF2B5EF4-FFF2-40B4-BE49-F238E27FC236}">
                  <a16:creationId xmlns:a16="http://schemas.microsoft.com/office/drawing/2014/main" id="{2694077F-1F7C-4998-B8A4-687A716F93F7}"/>
                </a:ext>
              </a:extLst>
            </p:cNvPr>
            <p:cNvSpPr>
              <a:spLocks noChangeArrowheads="1"/>
            </p:cNvSpPr>
            <p:nvPr/>
          </p:nvSpPr>
          <p:spPr bwMode="auto">
            <a:xfrm>
              <a:off x="4086" y="2968"/>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30" name="Group 18">
            <a:extLst>
              <a:ext uri="{FF2B5EF4-FFF2-40B4-BE49-F238E27FC236}">
                <a16:creationId xmlns:a16="http://schemas.microsoft.com/office/drawing/2014/main" id="{0238EDEB-5130-4147-92C5-E806F2F40C2E}"/>
              </a:ext>
            </a:extLst>
          </p:cNvPr>
          <p:cNvGrpSpPr>
            <a:grpSpLocks/>
          </p:cNvGrpSpPr>
          <p:nvPr/>
        </p:nvGrpSpPr>
        <p:grpSpPr bwMode="auto">
          <a:xfrm>
            <a:off x="4581526" y="5805489"/>
            <a:ext cx="976313" cy="592137"/>
            <a:chOff x="1926" y="3657"/>
            <a:chExt cx="615" cy="373"/>
          </a:xfrm>
        </p:grpSpPr>
        <p:sp>
          <p:nvSpPr>
            <p:cNvPr id="82981" name="Rectangle 19">
              <a:extLst>
                <a:ext uri="{FF2B5EF4-FFF2-40B4-BE49-F238E27FC236}">
                  <a16:creationId xmlns:a16="http://schemas.microsoft.com/office/drawing/2014/main" id="{87CAC2A1-429F-4E05-837C-5CD5119C532A}"/>
                </a:ext>
              </a:extLst>
            </p:cNvPr>
            <p:cNvSpPr>
              <a:spLocks noChangeArrowheads="1"/>
            </p:cNvSpPr>
            <p:nvPr/>
          </p:nvSpPr>
          <p:spPr bwMode="auto">
            <a:xfrm>
              <a:off x="1926" y="3657"/>
              <a:ext cx="615" cy="373"/>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82" name="Rectangle 20">
              <a:extLst>
                <a:ext uri="{FF2B5EF4-FFF2-40B4-BE49-F238E27FC236}">
                  <a16:creationId xmlns:a16="http://schemas.microsoft.com/office/drawing/2014/main" id="{CCF63C2C-2F0D-4593-8129-1FFD8D0DEA79}"/>
                </a:ext>
              </a:extLst>
            </p:cNvPr>
            <p:cNvSpPr>
              <a:spLocks noChangeArrowheads="1"/>
            </p:cNvSpPr>
            <p:nvPr/>
          </p:nvSpPr>
          <p:spPr bwMode="auto">
            <a:xfrm>
              <a:off x="1979" y="3674"/>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83" name="Rectangle 21">
              <a:extLst>
                <a:ext uri="{FF2B5EF4-FFF2-40B4-BE49-F238E27FC236}">
                  <a16:creationId xmlns:a16="http://schemas.microsoft.com/office/drawing/2014/main" id="{2DD7FF05-1CFD-4960-BAC2-22BC265F69A4}"/>
                </a:ext>
              </a:extLst>
            </p:cNvPr>
            <p:cNvSpPr>
              <a:spLocks noChangeArrowheads="1"/>
            </p:cNvSpPr>
            <p:nvPr/>
          </p:nvSpPr>
          <p:spPr bwMode="auto">
            <a:xfrm>
              <a:off x="1979" y="3846"/>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supplied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34" name="Group 22">
            <a:extLst>
              <a:ext uri="{FF2B5EF4-FFF2-40B4-BE49-F238E27FC236}">
                <a16:creationId xmlns:a16="http://schemas.microsoft.com/office/drawing/2014/main" id="{E6D89944-F5A1-443F-9E66-5CF483F940ED}"/>
              </a:ext>
            </a:extLst>
          </p:cNvPr>
          <p:cNvGrpSpPr>
            <a:grpSpLocks/>
          </p:cNvGrpSpPr>
          <p:nvPr/>
        </p:nvGrpSpPr>
        <p:grpSpPr bwMode="auto">
          <a:xfrm>
            <a:off x="6450013" y="5805489"/>
            <a:ext cx="1187450" cy="592137"/>
            <a:chOff x="3103" y="3657"/>
            <a:chExt cx="748" cy="373"/>
          </a:xfrm>
        </p:grpSpPr>
        <p:sp>
          <p:nvSpPr>
            <p:cNvPr id="82978" name="Rectangle 23">
              <a:extLst>
                <a:ext uri="{FF2B5EF4-FFF2-40B4-BE49-F238E27FC236}">
                  <a16:creationId xmlns:a16="http://schemas.microsoft.com/office/drawing/2014/main" id="{2B9C100F-9535-4177-AE96-8E991C38ACC7}"/>
                </a:ext>
              </a:extLst>
            </p:cNvPr>
            <p:cNvSpPr>
              <a:spLocks noChangeArrowheads="1"/>
            </p:cNvSpPr>
            <p:nvPr/>
          </p:nvSpPr>
          <p:spPr bwMode="auto">
            <a:xfrm>
              <a:off x="3103" y="3657"/>
              <a:ext cx="748" cy="373"/>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79" name="Rectangle 24">
              <a:extLst>
                <a:ext uri="{FF2B5EF4-FFF2-40B4-BE49-F238E27FC236}">
                  <a16:creationId xmlns:a16="http://schemas.microsoft.com/office/drawing/2014/main" id="{51E1BE48-FFDC-44D5-AA75-971F128971D8}"/>
                </a:ext>
              </a:extLst>
            </p:cNvPr>
            <p:cNvSpPr>
              <a:spLocks noChangeArrowheads="1"/>
            </p:cNvSpPr>
            <p:nvPr/>
          </p:nvSpPr>
          <p:spPr bwMode="auto">
            <a:xfrm>
              <a:off x="3156" y="3678"/>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80" name="Rectangle 25">
              <a:extLst>
                <a:ext uri="{FF2B5EF4-FFF2-40B4-BE49-F238E27FC236}">
                  <a16:creationId xmlns:a16="http://schemas.microsoft.com/office/drawing/2014/main" id="{A7108816-3776-45A1-8E18-2CEF61B7E0D3}"/>
                </a:ext>
              </a:extLst>
            </p:cNvPr>
            <p:cNvSpPr>
              <a:spLocks noChangeArrowheads="1"/>
            </p:cNvSpPr>
            <p:nvPr/>
          </p:nvSpPr>
          <p:spPr bwMode="auto">
            <a:xfrm>
              <a:off x="3156" y="3851"/>
              <a:ext cx="6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38" name="Group 26">
            <a:extLst>
              <a:ext uri="{FF2B5EF4-FFF2-40B4-BE49-F238E27FC236}">
                <a16:creationId xmlns:a16="http://schemas.microsoft.com/office/drawing/2014/main" id="{115E1984-3D9B-486C-8B6B-533D2D580DCD}"/>
              </a:ext>
            </a:extLst>
          </p:cNvPr>
          <p:cNvGrpSpPr>
            <a:grpSpLocks/>
          </p:cNvGrpSpPr>
          <p:nvPr/>
        </p:nvGrpSpPr>
        <p:grpSpPr bwMode="auto">
          <a:xfrm>
            <a:off x="3244851" y="3876675"/>
            <a:ext cx="3943351" cy="1931988"/>
            <a:chOff x="1084" y="2442"/>
            <a:chExt cx="2484" cy="1217"/>
          </a:xfrm>
        </p:grpSpPr>
        <p:sp>
          <p:nvSpPr>
            <p:cNvPr id="82974" name="Freeform 27">
              <a:extLst>
                <a:ext uri="{FF2B5EF4-FFF2-40B4-BE49-F238E27FC236}">
                  <a16:creationId xmlns:a16="http://schemas.microsoft.com/office/drawing/2014/main" id="{86A2B9AE-FE3A-4191-A2DE-5E7B13EC9611}"/>
                </a:ext>
              </a:extLst>
            </p:cNvPr>
            <p:cNvSpPr>
              <a:spLocks/>
            </p:cNvSpPr>
            <p:nvPr/>
          </p:nvSpPr>
          <p:spPr bwMode="auto">
            <a:xfrm>
              <a:off x="1432" y="2510"/>
              <a:ext cx="2058" cy="966"/>
            </a:xfrm>
            <a:custGeom>
              <a:avLst/>
              <a:gdLst>
                <a:gd name="T0" fmla="*/ 0 w 2058"/>
                <a:gd name="T1" fmla="*/ 0 h 966"/>
                <a:gd name="T2" fmla="*/ 2058 w 2058"/>
                <a:gd name="T3" fmla="*/ 0 h 966"/>
                <a:gd name="T4" fmla="*/ 2058 w 2058"/>
                <a:gd name="T5" fmla="*/ 966 h 966"/>
                <a:gd name="T6" fmla="*/ 0 60000 65536"/>
                <a:gd name="T7" fmla="*/ 0 60000 65536"/>
                <a:gd name="T8" fmla="*/ 0 60000 65536"/>
              </a:gdLst>
              <a:ahLst/>
              <a:cxnLst>
                <a:cxn ang="T6">
                  <a:pos x="T0" y="T1"/>
                </a:cxn>
                <a:cxn ang="T7">
                  <a:pos x="T2" y="T3"/>
                </a:cxn>
                <a:cxn ang="T8">
                  <a:pos x="T4" y="T5"/>
                </a:cxn>
              </a:cxnLst>
              <a:rect l="0" t="0" r="r" b="b"/>
              <a:pathLst>
                <a:path w="2058" h="966">
                  <a:moveTo>
                    <a:pt x="0" y="0"/>
                  </a:moveTo>
                  <a:lnTo>
                    <a:pt x="2058" y="0"/>
                  </a:lnTo>
                  <a:lnTo>
                    <a:pt x="2058" y="966"/>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75" name="Oval 28">
              <a:extLst>
                <a:ext uri="{FF2B5EF4-FFF2-40B4-BE49-F238E27FC236}">
                  <a16:creationId xmlns:a16="http://schemas.microsoft.com/office/drawing/2014/main" id="{C481A525-9D40-46AB-98A1-0D77AA096222}"/>
                </a:ext>
              </a:extLst>
            </p:cNvPr>
            <p:cNvSpPr>
              <a:spLocks noChangeArrowheads="1"/>
            </p:cNvSpPr>
            <p:nvPr/>
          </p:nvSpPr>
          <p:spPr bwMode="auto">
            <a:xfrm>
              <a:off x="3450" y="2471"/>
              <a:ext cx="81" cy="78"/>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76" name="Rectangle 29">
              <a:extLst>
                <a:ext uri="{FF2B5EF4-FFF2-40B4-BE49-F238E27FC236}">
                  <a16:creationId xmlns:a16="http://schemas.microsoft.com/office/drawing/2014/main" id="{345D55A7-912A-417C-9A24-578BE53930BD}"/>
                </a:ext>
              </a:extLst>
            </p:cNvPr>
            <p:cNvSpPr>
              <a:spLocks noChangeArrowheads="1"/>
            </p:cNvSpPr>
            <p:nvPr/>
          </p:nvSpPr>
          <p:spPr bwMode="auto">
            <a:xfrm>
              <a:off x="1084" y="2442"/>
              <a:ext cx="2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1.50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77" name="Rectangle 30">
              <a:extLst>
                <a:ext uri="{FF2B5EF4-FFF2-40B4-BE49-F238E27FC236}">
                  <a16:creationId xmlns:a16="http://schemas.microsoft.com/office/drawing/2014/main" id="{29795C50-8E48-4AC6-99F3-A533F834555B}"/>
                </a:ext>
              </a:extLst>
            </p:cNvPr>
            <p:cNvSpPr>
              <a:spLocks noChangeArrowheads="1"/>
            </p:cNvSpPr>
            <p:nvPr/>
          </p:nvSpPr>
          <p:spPr bwMode="auto">
            <a:xfrm>
              <a:off x="3415" y="3494"/>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43" name="Group 31">
            <a:extLst>
              <a:ext uri="{FF2B5EF4-FFF2-40B4-BE49-F238E27FC236}">
                <a16:creationId xmlns:a16="http://schemas.microsoft.com/office/drawing/2014/main" id="{E1543D7C-4A14-4F37-94B1-87D6BC95DD8C}"/>
              </a:ext>
            </a:extLst>
          </p:cNvPr>
          <p:cNvGrpSpPr>
            <a:grpSpLocks/>
          </p:cNvGrpSpPr>
          <p:nvPr/>
        </p:nvGrpSpPr>
        <p:grpSpPr bwMode="auto">
          <a:xfrm>
            <a:off x="3116264" y="3376613"/>
            <a:ext cx="3035299" cy="2432050"/>
            <a:chOff x="1003" y="2127"/>
            <a:chExt cx="1912" cy="1532"/>
          </a:xfrm>
        </p:grpSpPr>
        <p:sp>
          <p:nvSpPr>
            <p:cNvPr id="82970" name="Freeform 32">
              <a:extLst>
                <a:ext uri="{FF2B5EF4-FFF2-40B4-BE49-F238E27FC236}">
                  <a16:creationId xmlns:a16="http://schemas.microsoft.com/office/drawing/2014/main" id="{CFFF03C6-F8C3-4271-9258-C9FC77BE66E8}"/>
                </a:ext>
              </a:extLst>
            </p:cNvPr>
            <p:cNvSpPr>
              <a:spLocks/>
            </p:cNvSpPr>
            <p:nvPr/>
          </p:nvSpPr>
          <p:spPr bwMode="auto">
            <a:xfrm>
              <a:off x="1432" y="2188"/>
              <a:ext cx="1430" cy="1288"/>
            </a:xfrm>
            <a:custGeom>
              <a:avLst/>
              <a:gdLst>
                <a:gd name="T0" fmla="*/ 0 w 1430"/>
                <a:gd name="T1" fmla="*/ 0 h 1288"/>
                <a:gd name="T2" fmla="*/ 1430 w 1430"/>
                <a:gd name="T3" fmla="*/ 0 h 1288"/>
                <a:gd name="T4" fmla="*/ 1430 w 1430"/>
                <a:gd name="T5" fmla="*/ 1288 h 1288"/>
                <a:gd name="T6" fmla="*/ 0 60000 65536"/>
                <a:gd name="T7" fmla="*/ 0 60000 65536"/>
                <a:gd name="T8" fmla="*/ 0 60000 65536"/>
              </a:gdLst>
              <a:ahLst/>
              <a:cxnLst>
                <a:cxn ang="T6">
                  <a:pos x="T0" y="T1"/>
                </a:cxn>
                <a:cxn ang="T7">
                  <a:pos x="T2" y="T3"/>
                </a:cxn>
                <a:cxn ang="T8">
                  <a:pos x="T4" y="T5"/>
                </a:cxn>
              </a:cxnLst>
              <a:rect l="0" t="0" r="r" b="b"/>
              <a:pathLst>
                <a:path w="1430" h="1288">
                  <a:moveTo>
                    <a:pt x="0" y="0"/>
                  </a:moveTo>
                  <a:lnTo>
                    <a:pt x="1430" y="0"/>
                  </a:lnTo>
                  <a:lnTo>
                    <a:pt x="1430" y="1288"/>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71" name="Oval 33">
              <a:extLst>
                <a:ext uri="{FF2B5EF4-FFF2-40B4-BE49-F238E27FC236}">
                  <a16:creationId xmlns:a16="http://schemas.microsoft.com/office/drawing/2014/main" id="{89AFAA3F-0836-4C1B-A2A5-991C85D0FE4F}"/>
                </a:ext>
              </a:extLst>
            </p:cNvPr>
            <p:cNvSpPr>
              <a:spLocks noChangeArrowheads="1"/>
            </p:cNvSpPr>
            <p:nvPr/>
          </p:nvSpPr>
          <p:spPr bwMode="auto">
            <a:xfrm>
              <a:off x="2835" y="2149"/>
              <a:ext cx="67"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72" name="Rectangle 34">
              <a:extLst>
                <a:ext uri="{FF2B5EF4-FFF2-40B4-BE49-F238E27FC236}">
                  <a16:creationId xmlns:a16="http://schemas.microsoft.com/office/drawing/2014/main" id="{D8301010-31BE-4835-9386-6AC6E197FC5A}"/>
                </a:ext>
              </a:extLst>
            </p:cNvPr>
            <p:cNvSpPr>
              <a:spLocks noChangeArrowheads="1"/>
            </p:cNvSpPr>
            <p:nvPr/>
          </p:nvSpPr>
          <p:spPr bwMode="auto">
            <a:xfrm>
              <a:off x="1003" y="2127"/>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$2.00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973" name="Rectangle 35">
              <a:extLst>
                <a:ext uri="{FF2B5EF4-FFF2-40B4-BE49-F238E27FC236}">
                  <a16:creationId xmlns:a16="http://schemas.microsoft.com/office/drawing/2014/main" id="{BA2A8164-5D9C-4AE9-8D6A-DC3FEB8335EF}"/>
                </a:ext>
              </a:extLst>
            </p:cNvPr>
            <p:cNvSpPr>
              <a:spLocks noChangeArrowheads="1"/>
            </p:cNvSpPr>
            <p:nvPr/>
          </p:nvSpPr>
          <p:spPr bwMode="auto">
            <a:xfrm>
              <a:off x="2838"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7</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4548" name="Group 36">
            <a:extLst>
              <a:ext uri="{FF2B5EF4-FFF2-40B4-BE49-F238E27FC236}">
                <a16:creationId xmlns:a16="http://schemas.microsoft.com/office/drawing/2014/main" id="{8036ACA4-E74A-46EF-9649-D9155D4336C2}"/>
              </a:ext>
            </a:extLst>
          </p:cNvPr>
          <p:cNvGrpSpPr>
            <a:grpSpLocks/>
          </p:cNvGrpSpPr>
          <p:nvPr/>
        </p:nvGrpSpPr>
        <p:grpSpPr bwMode="auto">
          <a:xfrm>
            <a:off x="5027627" y="3922713"/>
            <a:ext cx="128588" cy="1885950"/>
            <a:chOff x="2207" y="2471"/>
            <a:chExt cx="81" cy="1188"/>
          </a:xfrm>
        </p:grpSpPr>
        <p:sp>
          <p:nvSpPr>
            <p:cNvPr id="82967" name="Line 37">
              <a:extLst>
                <a:ext uri="{FF2B5EF4-FFF2-40B4-BE49-F238E27FC236}">
                  <a16:creationId xmlns:a16="http://schemas.microsoft.com/office/drawing/2014/main" id="{61FA21D6-F1A8-487B-B7FA-CFF1D4DCCBD7}"/>
                </a:ext>
              </a:extLst>
            </p:cNvPr>
            <p:cNvSpPr>
              <a:spLocks noChangeShapeType="1"/>
            </p:cNvSpPr>
            <p:nvPr/>
          </p:nvSpPr>
          <p:spPr bwMode="auto">
            <a:xfrm>
              <a:off x="2247" y="2510"/>
              <a:ext cx="1" cy="953"/>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2968" name="Oval 38">
              <a:extLst>
                <a:ext uri="{FF2B5EF4-FFF2-40B4-BE49-F238E27FC236}">
                  <a16:creationId xmlns:a16="http://schemas.microsoft.com/office/drawing/2014/main" id="{E131DDE9-B04E-42D8-8063-E5F1D633A305}"/>
                </a:ext>
              </a:extLst>
            </p:cNvPr>
            <p:cNvSpPr>
              <a:spLocks noChangeArrowheads="1"/>
            </p:cNvSpPr>
            <p:nvPr/>
          </p:nvSpPr>
          <p:spPr bwMode="auto">
            <a:xfrm>
              <a:off x="2207" y="2471"/>
              <a:ext cx="80" cy="78"/>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69" name="Rectangle 39">
              <a:extLst>
                <a:ext uri="{FF2B5EF4-FFF2-40B4-BE49-F238E27FC236}">
                  <a16:creationId xmlns:a16="http://schemas.microsoft.com/office/drawing/2014/main" id="{775E2DBD-BA9F-47B4-A2F5-EE57E553C265}"/>
                </a:ext>
              </a:extLst>
            </p:cNvPr>
            <p:cNvSpPr>
              <a:spLocks noChangeArrowheads="1"/>
            </p:cNvSpPr>
            <p:nvPr/>
          </p:nvSpPr>
          <p:spPr bwMode="auto">
            <a:xfrm>
              <a:off x="2211"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4</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82961" name="Rectangle 76">
            <a:extLst>
              <a:ext uri="{FF2B5EF4-FFF2-40B4-BE49-F238E27FC236}">
                <a16:creationId xmlns:a16="http://schemas.microsoft.com/office/drawing/2014/main" id="{45E25F46-0A5C-4F69-A457-CD310A4996D7}"/>
              </a:ext>
            </a:extLst>
          </p:cNvPr>
          <p:cNvSpPr>
            <a:spLocks noChangeArrowheads="1"/>
          </p:cNvSpPr>
          <p:nvPr/>
        </p:nvSpPr>
        <p:spPr bwMode="auto">
          <a:xfrm>
            <a:off x="1524000" y="533401"/>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3500" b="0" i="0" u="none" strike="noStrike" kern="1200" cap="none" spc="0" normalizeH="0" baseline="0" noProof="0">
                <a:ln>
                  <a:noFill/>
                </a:ln>
                <a:solidFill>
                  <a:srgbClr val="212121"/>
                </a:solidFill>
                <a:effectLst/>
                <a:uLnTx/>
                <a:uFillTx/>
                <a:latin typeface="Arial" panose="020B0604020202020204" pitchFamily="34" charset="0"/>
                <a:ea typeface="+mn-ea"/>
                <a:cs typeface="+mn-cs"/>
              </a:rPr>
              <a:t>Prices: Supply and Demand Combined cont.</a:t>
            </a:r>
          </a:p>
        </p:txBody>
      </p:sp>
      <p:grpSp>
        <p:nvGrpSpPr>
          <p:cNvPr id="64589" name="Group 77">
            <a:extLst>
              <a:ext uri="{FF2B5EF4-FFF2-40B4-BE49-F238E27FC236}">
                <a16:creationId xmlns:a16="http://schemas.microsoft.com/office/drawing/2014/main" id="{89160ED1-0B95-4352-93DA-92D26E93531C}"/>
              </a:ext>
            </a:extLst>
          </p:cNvPr>
          <p:cNvGrpSpPr>
            <a:grpSpLocks/>
          </p:cNvGrpSpPr>
          <p:nvPr/>
        </p:nvGrpSpPr>
        <p:grpSpPr bwMode="auto">
          <a:xfrm>
            <a:off x="5091114" y="4086226"/>
            <a:ext cx="1952625" cy="492125"/>
            <a:chOff x="2247" y="2574"/>
            <a:chExt cx="1230" cy="310"/>
          </a:xfrm>
        </p:grpSpPr>
        <p:sp>
          <p:nvSpPr>
            <p:cNvPr id="82963" name="Freeform 78">
              <a:extLst>
                <a:ext uri="{FF2B5EF4-FFF2-40B4-BE49-F238E27FC236}">
                  <a16:creationId xmlns:a16="http://schemas.microsoft.com/office/drawing/2014/main" id="{EBA8B810-DA3E-484D-AA5A-38740A59D9A6}"/>
                </a:ext>
              </a:extLst>
            </p:cNvPr>
            <p:cNvSpPr>
              <a:spLocks/>
            </p:cNvSpPr>
            <p:nvPr/>
          </p:nvSpPr>
          <p:spPr bwMode="auto">
            <a:xfrm>
              <a:off x="2247" y="2574"/>
              <a:ext cx="1230" cy="91"/>
            </a:xfrm>
            <a:custGeom>
              <a:avLst/>
              <a:gdLst>
                <a:gd name="T0" fmla="*/ 0 w 92"/>
                <a:gd name="T1" fmla="*/ 0 h 7"/>
                <a:gd name="T2" fmla="*/ 2147483646 w 92"/>
                <a:gd name="T3" fmla="*/ 2147483646 h 7"/>
                <a:gd name="T4" fmla="*/ 2147483646 w 92"/>
                <a:gd name="T5" fmla="*/ 2147483646 h 7"/>
                <a:gd name="T6" fmla="*/ 2147483646 w 92"/>
                <a:gd name="T7" fmla="*/ 2147483646 h 7"/>
                <a:gd name="T8" fmla="*/ 2147483646 w 92"/>
                <a:gd name="T9" fmla="*/ 2147483646 h 7"/>
                <a:gd name="T10" fmla="*/ 2147483646 w 92"/>
                <a:gd name="T11" fmla="*/ 2147483646 h 7"/>
                <a:gd name="T12" fmla="*/ 2147483646 w 92"/>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2" h="7">
                  <a:moveTo>
                    <a:pt x="0" y="0"/>
                  </a:moveTo>
                  <a:cubicBezTo>
                    <a:pt x="0" y="2"/>
                    <a:pt x="2" y="3"/>
                    <a:pt x="4" y="3"/>
                  </a:cubicBezTo>
                  <a:cubicBezTo>
                    <a:pt x="43" y="3"/>
                    <a:pt x="43" y="3"/>
                    <a:pt x="43" y="3"/>
                  </a:cubicBezTo>
                  <a:cubicBezTo>
                    <a:pt x="44" y="3"/>
                    <a:pt x="46" y="5"/>
                    <a:pt x="46" y="7"/>
                  </a:cubicBezTo>
                  <a:cubicBezTo>
                    <a:pt x="46" y="5"/>
                    <a:pt x="48" y="3"/>
                    <a:pt x="49" y="3"/>
                  </a:cubicBezTo>
                  <a:cubicBezTo>
                    <a:pt x="87" y="3"/>
                    <a:pt x="87" y="3"/>
                    <a:pt x="87" y="3"/>
                  </a:cubicBezTo>
                  <a:cubicBezTo>
                    <a:pt x="89" y="3"/>
                    <a:pt x="92" y="2"/>
                    <a:pt x="92" y="0"/>
                  </a:cubicBezTo>
                </a:path>
              </a:pathLst>
            </a:custGeom>
            <a:noFill/>
            <a:ln w="20638">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82964" name="Group 79">
              <a:extLst>
                <a:ext uri="{FF2B5EF4-FFF2-40B4-BE49-F238E27FC236}">
                  <a16:creationId xmlns:a16="http://schemas.microsoft.com/office/drawing/2014/main" id="{65C8AFBC-24EE-4126-8167-810BA2B0AE4F}"/>
                </a:ext>
              </a:extLst>
            </p:cNvPr>
            <p:cNvGrpSpPr>
              <a:grpSpLocks/>
            </p:cNvGrpSpPr>
            <p:nvPr/>
          </p:nvGrpSpPr>
          <p:grpSpPr bwMode="auto">
            <a:xfrm>
              <a:off x="2555" y="2677"/>
              <a:ext cx="628" cy="207"/>
              <a:chOff x="2555" y="2677"/>
              <a:chExt cx="628" cy="207"/>
            </a:xfrm>
          </p:grpSpPr>
          <p:sp>
            <p:nvSpPr>
              <p:cNvPr id="82965" name="Rectangle 80">
                <a:extLst>
                  <a:ext uri="{FF2B5EF4-FFF2-40B4-BE49-F238E27FC236}">
                    <a16:creationId xmlns:a16="http://schemas.microsoft.com/office/drawing/2014/main" id="{41C41D3A-E8A5-4664-A24B-ACDCB34A9D4A}"/>
                  </a:ext>
                </a:extLst>
              </p:cNvPr>
              <p:cNvSpPr>
                <a:spLocks noChangeArrowheads="1"/>
              </p:cNvSpPr>
              <p:nvPr/>
            </p:nvSpPr>
            <p:spPr bwMode="auto">
              <a:xfrm>
                <a:off x="2555" y="2677"/>
                <a:ext cx="628" cy="207"/>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2966" name="Rectangle 81">
                <a:extLst>
                  <a:ext uri="{FF2B5EF4-FFF2-40B4-BE49-F238E27FC236}">
                    <a16:creationId xmlns:a16="http://schemas.microsoft.com/office/drawing/2014/main" id="{A7D9F07B-D112-479D-9C17-10AD8BE496BF}"/>
                  </a:ext>
                </a:extLst>
              </p:cNvPr>
              <p:cNvSpPr>
                <a:spLocks noChangeArrowheads="1"/>
              </p:cNvSpPr>
              <p:nvPr/>
            </p:nvSpPr>
            <p:spPr bwMode="auto">
              <a:xfrm>
                <a:off x="2601" y="2694"/>
                <a:ext cx="55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Shortage</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Tree>
    <p:extLst>
      <p:ext uri="{BB962C8B-B14F-4D97-AF65-F5344CB8AC3E}">
        <p14:creationId xmlns:p14="http://schemas.microsoft.com/office/powerpoint/2010/main" val="2905212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64524"/>
                                        </p:tgtEl>
                                        <p:attrNameLst>
                                          <p:attrName>style.visibility</p:attrName>
                                        </p:attrNameLst>
                                      </p:cBhvr>
                                      <p:to>
                                        <p:strVal val="visible"/>
                                      </p:to>
                                    </p:set>
                                    <p:animEffect transition="in" filter="strips(upRight)">
                                      <p:cBhvr>
                                        <p:cTn id="7" dur="500"/>
                                        <p:tgtEl>
                                          <p:spTgt spid="64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4527"/>
                                        </p:tgtEl>
                                        <p:attrNameLst>
                                          <p:attrName>style.visibility</p:attrName>
                                        </p:attrNameLst>
                                      </p:cBhvr>
                                      <p:to>
                                        <p:strVal val="visible"/>
                                      </p:to>
                                    </p:set>
                                    <p:animEffect transition="in" filter="strips(downRight)">
                                      <p:cBhvr>
                                        <p:cTn id="12" dur="500"/>
                                        <p:tgtEl>
                                          <p:spTgt spid="645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64543"/>
                                        </p:tgtEl>
                                        <p:attrNameLst>
                                          <p:attrName>style.visibility</p:attrName>
                                        </p:attrNameLst>
                                      </p:cBhvr>
                                      <p:to>
                                        <p:strVal val="visible"/>
                                      </p:to>
                                    </p:set>
                                    <p:animEffect transition="in" filter="strips(upRight)">
                                      <p:cBhvr>
                                        <p:cTn id="17" dur="500"/>
                                        <p:tgtEl>
                                          <p:spTgt spid="645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4538"/>
                                        </p:tgtEl>
                                        <p:attrNameLst>
                                          <p:attrName>style.visibility</p:attrName>
                                        </p:attrNameLst>
                                      </p:cBhvr>
                                      <p:to>
                                        <p:strVal val="visible"/>
                                      </p:to>
                                    </p:set>
                                    <p:animEffect transition="in" filter="strips(upRight)">
                                      <p:cBhvr>
                                        <p:cTn id="22" dur="500"/>
                                        <p:tgtEl>
                                          <p:spTgt spid="645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4534"/>
                                        </p:tgtEl>
                                        <p:attrNameLst>
                                          <p:attrName>style.visibility</p:attrName>
                                        </p:attrNameLst>
                                      </p:cBhvr>
                                      <p:to>
                                        <p:strVal val="visible"/>
                                      </p:to>
                                    </p:set>
                                    <p:animEffect transition="in" filter="dissolve">
                                      <p:cBhvr>
                                        <p:cTn id="27" dur="500"/>
                                        <p:tgtEl>
                                          <p:spTgt spid="645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4548"/>
                                        </p:tgtEl>
                                        <p:attrNameLst>
                                          <p:attrName>style.visibility</p:attrName>
                                        </p:attrNameLst>
                                      </p:cBhvr>
                                      <p:to>
                                        <p:strVal val="visible"/>
                                      </p:to>
                                    </p:set>
                                    <p:animEffect transition="in" filter="wipe(down)">
                                      <p:cBhvr>
                                        <p:cTn id="32" dur="500"/>
                                        <p:tgtEl>
                                          <p:spTgt spid="645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4530"/>
                                        </p:tgtEl>
                                        <p:attrNameLst>
                                          <p:attrName>style.visibility</p:attrName>
                                        </p:attrNameLst>
                                      </p:cBhvr>
                                      <p:to>
                                        <p:strVal val="visible"/>
                                      </p:to>
                                    </p:set>
                                    <p:animEffect transition="in" filter="dissolve">
                                      <p:cBhvr>
                                        <p:cTn id="37" dur="500"/>
                                        <p:tgtEl>
                                          <p:spTgt spid="645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64589"/>
                                        </p:tgtEl>
                                        <p:attrNameLst>
                                          <p:attrName>style.visibility</p:attrName>
                                        </p:attrNameLst>
                                      </p:cBhvr>
                                      <p:to>
                                        <p:strVal val="visible"/>
                                      </p:to>
                                    </p:set>
                                    <p:animEffect transition="in" filter="wipe(up)">
                                      <p:cBhvr>
                                        <p:cTn id="42" dur="500"/>
                                        <p:tgtEl>
                                          <p:spTgt spid="6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DC3005F1-8AC3-431F-8BD5-9C6CDCC6BBB5}"/>
              </a:ext>
            </a:extLst>
          </p:cNvPr>
          <p:cNvSpPr>
            <a:spLocks noGrp="1" noChangeArrowheads="1"/>
          </p:cNvSpPr>
          <p:nvPr>
            <p:ph type="title"/>
          </p:nvPr>
        </p:nvSpPr>
        <p:spPr/>
        <p:txBody>
          <a:bodyPr/>
          <a:lstStyle/>
          <a:p>
            <a:pPr eaLnBrk="1" hangingPunct="1"/>
            <a:r>
              <a:rPr lang="en-US" altLang="en-US"/>
              <a:t>Essential Question 5</a:t>
            </a:r>
          </a:p>
        </p:txBody>
      </p:sp>
      <p:sp>
        <p:nvSpPr>
          <p:cNvPr id="88067" name="Rectangle 3">
            <a:extLst>
              <a:ext uri="{FF2B5EF4-FFF2-40B4-BE49-F238E27FC236}">
                <a16:creationId xmlns:a16="http://schemas.microsoft.com/office/drawing/2014/main" id="{819A555B-5941-4664-994B-547CD37E1960}"/>
              </a:ext>
            </a:extLst>
          </p:cNvPr>
          <p:cNvSpPr>
            <a:spLocks noGrp="1" noChangeArrowheads="1"/>
          </p:cNvSpPr>
          <p:nvPr>
            <p:ph type="body" idx="1"/>
          </p:nvPr>
        </p:nvSpPr>
        <p:spPr>
          <a:xfrm>
            <a:off x="1295402" y="2451736"/>
            <a:ext cx="9601196" cy="3318936"/>
          </a:xfrm>
        </p:spPr>
        <p:txBody>
          <a:bodyPr/>
          <a:lstStyle/>
          <a:p>
            <a:pPr eaLnBrk="1" hangingPunct="1"/>
            <a:r>
              <a:rPr lang="en-US" altLang="en-US" dirty="0"/>
              <a:t>How do price floors and ceilings alter price and quantity?</a:t>
            </a:r>
          </a:p>
          <a:p>
            <a:pPr eaLnBrk="1" hangingPunct="1"/>
            <a:endParaRPr lang="en-US" altLang="en-US" dirty="0"/>
          </a:p>
        </p:txBody>
      </p:sp>
      <p:pic>
        <p:nvPicPr>
          <p:cNvPr id="88068" name="Picture 5" descr="image?id=78642&amp;rendTypeId=4">
            <a:extLst>
              <a:ext uri="{FF2B5EF4-FFF2-40B4-BE49-F238E27FC236}">
                <a16:creationId xmlns:a16="http://schemas.microsoft.com/office/drawing/2014/main" id="{34EBF10F-F638-4099-8AB6-A231468762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381" y="2981332"/>
            <a:ext cx="4558514" cy="303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166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2F9AF1E-8CE9-4C89-AFE3-84DC0A321BA1}"/>
              </a:ext>
            </a:extLst>
          </p:cNvPr>
          <p:cNvSpPr>
            <a:spLocks noGrp="1" noChangeArrowheads="1"/>
          </p:cNvSpPr>
          <p:nvPr>
            <p:ph type="title"/>
          </p:nvPr>
        </p:nvSpPr>
        <p:spPr/>
        <p:txBody>
          <a:bodyPr>
            <a:normAutofit fontScale="90000"/>
          </a:bodyPr>
          <a:lstStyle/>
          <a:p>
            <a:pPr eaLnBrk="1" hangingPunct="1"/>
            <a:r>
              <a:rPr lang="en-US" altLang="en-US" sz="4000"/>
              <a:t>Price Ceilings and Floors</a:t>
            </a:r>
            <a:br>
              <a:rPr lang="en-US" altLang="en-US" sz="4000"/>
            </a:br>
            <a:r>
              <a:rPr lang="en-US" altLang="en-US" sz="4000"/>
              <a:t>Tampering with the Laws of Economics</a:t>
            </a:r>
          </a:p>
        </p:txBody>
      </p:sp>
      <p:sp>
        <p:nvSpPr>
          <p:cNvPr id="66563" name="Rectangle 3">
            <a:extLst>
              <a:ext uri="{FF2B5EF4-FFF2-40B4-BE49-F238E27FC236}">
                <a16:creationId xmlns:a16="http://schemas.microsoft.com/office/drawing/2014/main" id="{FF3A4EDA-FE6F-4EC4-90FF-BCC632479001}"/>
              </a:ext>
            </a:extLst>
          </p:cNvPr>
          <p:cNvSpPr>
            <a:spLocks noGrp="1" noChangeArrowheads="1"/>
          </p:cNvSpPr>
          <p:nvPr>
            <p:ph type="body" idx="1"/>
          </p:nvPr>
        </p:nvSpPr>
        <p:spPr>
          <a:xfrm>
            <a:off x="1463309" y="2528087"/>
            <a:ext cx="8229600" cy="4648200"/>
          </a:xfrm>
        </p:spPr>
        <p:txBody>
          <a:bodyPr/>
          <a:lstStyle/>
          <a:p>
            <a:pPr eaLnBrk="1" hangingPunct="1">
              <a:lnSpc>
                <a:spcPct val="90000"/>
              </a:lnSpc>
            </a:pPr>
            <a:r>
              <a:rPr lang="en-US" altLang="en-US" dirty="0"/>
              <a:t>Price Ceiling</a:t>
            </a:r>
          </a:p>
          <a:p>
            <a:pPr lvl="1" eaLnBrk="1" hangingPunct="1">
              <a:lnSpc>
                <a:spcPct val="90000"/>
              </a:lnSpc>
            </a:pPr>
            <a:r>
              <a:rPr lang="en-US" altLang="en-US" dirty="0"/>
              <a:t>Maximum legal price that can be charged</a:t>
            </a:r>
          </a:p>
          <a:p>
            <a:pPr lvl="1" eaLnBrk="1" hangingPunct="1">
              <a:lnSpc>
                <a:spcPct val="90000"/>
              </a:lnSpc>
            </a:pPr>
            <a:r>
              <a:rPr lang="en-US" altLang="en-US" dirty="0"/>
              <a:t>Causes a Black Market to form</a:t>
            </a:r>
          </a:p>
          <a:p>
            <a:pPr lvl="2" eaLnBrk="1" hangingPunct="1">
              <a:lnSpc>
                <a:spcPct val="90000"/>
              </a:lnSpc>
            </a:pPr>
            <a:r>
              <a:rPr lang="en-US" altLang="en-US" dirty="0"/>
              <a:t>Why are scalpers able to make money at a football game?</a:t>
            </a:r>
          </a:p>
          <a:p>
            <a:pPr eaLnBrk="1" hangingPunct="1">
              <a:lnSpc>
                <a:spcPct val="90000"/>
              </a:lnSpc>
            </a:pPr>
            <a:r>
              <a:rPr lang="en-US" altLang="en-US" dirty="0"/>
              <a:t>Price Floor</a:t>
            </a:r>
          </a:p>
          <a:p>
            <a:pPr lvl="1" eaLnBrk="1" hangingPunct="1">
              <a:lnSpc>
                <a:spcPct val="90000"/>
              </a:lnSpc>
            </a:pPr>
            <a:r>
              <a:rPr lang="en-US" altLang="en-US" dirty="0"/>
              <a:t>Lowest legal price to be paid for a good</a:t>
            </a:r>
          </a:p>
          <a:p>
            <a:pPr lvl="2" eaLnBrk="1" hangingPunct="1">
              <a:lnSpc>
                <a:spcPct val="90000"/>
              </a:lnSpc>
            </a:pPr>
            <a:r>
              <a:rPr lang="en-US" altLang="en-US" dirty="0"/>
              <a:t>Why could the minimum wage be considered a bad thing? </a:t>
            </a:r>
          </a:p>
        </p:txBody>
      </p:sp>
    </p:spTree>
    <p:extLst>
      <p:ext uri="{BB962C8B-B14F-4D97-AF65-F5344CB8AC3E}">
        <p14:creationId xmlns:p14="http://schemas.microsoft.com/office/powerpoint/2010/main" val="268747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65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reeform 4">
            <a:extLst>
              <a:ext uri="{FF2B5EF4-FFF2-40B4-BE49-F238E27FC236}">
                <a16:creationId xmlns:a16="http://schemas.microsoft.com/office/drawing/2014/main" id="{EDAFE2FC-4C94-40FE-9835-15ACDC82B8F5}"/>
              </a:ext>
            </a:extLst>
          </p:cNvPr>
          <p:cNvSpPr>
            <a:spLocks/>
          </p:cNvSpPr>
          <p:nvPr/>
        </p:nvSpPr>
        <p:spPr bwMode="auto">
          <a:xfrm>
            <a:off x="3775076" y="1816100"/>
            <a:ext cx="5178425" cy="3702050"/>
          </a:xfrm>
          <a:custGeom>
            <a:avLst/>
            <a:gdLst>
              <a:gd name="T0" fmla="*/ 0 w 3262"/>
              <a:gd name="T1" fmla="*/ 0 h 2332"/>
              <a:gd name="T2" fmla="*/ 0 w 3262"/>
              <a:gd name="T3" fmla="*/ 2147483646 h 2332"/>
              <a:gd name="T4" fmla="*/ 2147483646 w 3262"/>
              <a:gd name="T5" fmla="*/ 2147483646 h 2332"/>
              <a:gd name="T6" fmla="*/ 0 60000 65536"/>
              <a:gd name="T7" fmla="*/ 0 60000 65536"/>
              <a:gd name="T8" fmla="*/ 0 60000 65536"/>
            </a:gdLst>
            <a:ahLst/>
            <a:cxnLst>
              <a:cxn ang="T6">
                <a:pos x="T0" y="T1"/>
              </a:cxn>
              <a:cxn ang="T7">
                <a:pos x="T2" y="T3"/>
              </a:cxn>
              <a:cxn ang="T8">
                <a:pos x="T4" y="T5"/>
              </a:cxn>
            </a:cxnLst>
            <a:rect l="0" t="0" r="r" b="b"/>
            <a:pathLst>
              <a:path w="3262" h="2332">
                <a:moveTo>
                  <a:pt x="0" y="0"/>
                </a:moveTo>
                <a:lnTo>
                  <a:pt x="0" y="2332"/>
                </a:lnTo>
                <a:lnTo>
                  <a:pt x="3262" y="2332"/>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15" name="Rectangle 5">
            <a:extLst>
              <a:ext uri="{FF2B5EF4-FFF2-40B4-BE49-F238E27FC236}">
                <a16:creationId xmlns:a16="http://schemas.microsoft.com/office/drawing/2014/main" id="{863D6047-9C5C-4AC7-B687-9B7BA013EF30}"/>
              </a:ext>
            </a:extLst>
          </p:cNvPr>
          <p:cNvSpPr>
            <a:spLocks noChangeArrowheads="1"/>
          </p:cNvSpPr>
          <p:nvPr/>
        </p:nvSpPr>
        <p:spPr bwMode="auto">
          <a:xfrm>
            <a:off x="2838451" y="1809750"/>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Price</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16" name="Rectangle 8">
            <a:extLst>
              <a:ext uri="{FF2B5EF4-FFF2-40B4-BE49-F238E27FC236}">
                <a16:creationId xmlns:a16="http://schemas.microsoft.com/office/drawing/2014/main" id="{98A9DC85-9329-40BC-932E-9D8CAD14BAA8}"/>
              </a:ext>
            </a:extLst>
          </p:cNvPr>
          <p:cNvSpPr>
            <a:spLocks noChangeArrowheads="1"/>
          </p:cNvSpPr>
          <p:nvPr/>
        </p:nvSpPr>
        <p:spPr bwMode="auto">
          <a:xfrm>
            <a:off x="3690938" y="554672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17" name="Rectangle 9">
            <a:extLst>
              <a:ext uri="{FF2B5EF4-FFF2-40B4-BE49-F238E27FC236}">
                <a16:creationId xmlns:a16="http://schemas.microsoft.com/office/drawing/2014/main" id="{589B7FB4-A787-4B2F-A337-5EB6C7EC1530}"/>
              </a:ext>
            </a:extLst>
          </p:cNvPr>
          <p:cNvSpPr>
            <a:spLocks noChangeArrowheads="1"/>
          </p:cNvSpPr>
          <p:nvPr/>
        </p:nvSpPr>
        <p:spPr bwMode="auto">
          <a:xfrm>
            <a:off x="7762875" y="5595938"/>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7596" name="Group 12">
            <a:extLst>
              <a:ext uri="{FF2B5EF4-FFF2-40B4-BE49-F238E27FC236}">
                <a16:creationId xmlns:a16="http://schemas.microsoft.com/office/drawing/2014/main" id="{24FA2B8C-F568-4291-B7D0-9F70892E11A3}"/>
              </a:ext>
            </a:extLst>
          </p:cNvPr>
          <p:cNvGrpSpPr>
            <a:grpSpLocks/>
          </p:cNvGrpSpPr>
          <p:nvPr/>
        </p:nvGrpSpPr>
        <p:grpSpPr bwMode="auto">
          <a:xfrm>
            <a:off x="4008438" y="2132013"/>
            <a:ext cx="4678362" cy="2405062"/>
            <a:chOff x="1565" y="1343"/>
            <a:chExt cx="2947" cy="1515"/>
          </a:xfrm>
        </p:grpSpPr>
        <p:sp>
          <p:nvSpPr>
            <p:cNvPr id="90150" name="Line 13">
              <a:extLst>
                <a:ext uri="{FF2B5EF4-FFF2-40B4-BE49-F238E27FC236}">
                  <a16:creationId xmlns:a16="http://schemas.microsoft.com/office/drawing/2014/main" id="{119B395A-E405-4FC4-B8E9-AB63DDC7179D}"/>
                </a:ext>
              </a:extLst>
            </p:cNvPr>
            <p:cNvSpPr>
              <a:spLocks noChangeShapeType="1"/>
            </p:cNvSpPr>
            <p:nvPr/>
          </p:nvSpPr>
          <p:spPr bwMode="auto">
            <a:xfrm flipH="1">
              <a:off x="1565" y="1531"/>
              <a:ext cx="2567" cy="1327"/>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51" name="Rectangle 14">
              <a:extLst>
                <a:ext uri="{FF2B5EF4-FFF2-40B4-BE49-F238E27FC236}">
                  <a16:creationId xmlns:a16="http://schemas.microsoft.com/office/drawing/2014/main" id="{24EAD0FB-FDDD-4393-A75D-5069605E51FD}"/>
                </a:ext>
              </a:extLst>
            </p:cNvPr>
            <p:cNvSpPr>
              <a:spLocks noChangeArrowheads="1"/>
            </p:cNvSpPr>
            <p:nvPr/>
          </p:nvSpPr>
          <p:spPr bwMode="auto">
            <a:xfrm>
              <a:off x="4091" y="1343"/>
              <a:ext cx="4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599" name="Group 15">
            <a:extLst>
              <a:ext uri="{FF2B5EF4-FFF2-40B4-BE49-F238E27FC236}">
                <a16:creationId xmlns:a16="http://schemas.microsoft.com/office/drawing/2014/main" id="{479B3EA7-519D-47D4-8DF8-B9EA78F60944}"/>
              </a:ext>
            </a:extLst>
          </p:cNvPr>
          <p:cNvGrpSpPr>
            <a:grpSpLocks/>
          </p:cNvGrpSpPr>
          <p:nvPr/>
        </p:nvGrpSpPr>
        <p:grpSpPr bwMode="auto">
          <a:xfrm>
            <a:off x="4071938" y="2430464"/>
            <a:ext cx="4764088" cy="2543175"/>
            <a:chOff x="1605" y="1531"/>
            <a:chExt cx="3001" cy="1602"/>
          </a:xfrm>
        </p:grpSpPr>
        <p:sp>
          <p:nvSpPr>
            <p:cNvPr id="90148" name="Line 16">
              <a:extLst>
                <a:ext uri="{FF2B5EF4-FFF2-40B4-BE49-F238E27FC236}">
                  <a16:creationId xmlns:a16="http://schemas.microsoft.com/office/drawing/2014/main" id="{72EF6C0F-46FA-424F-86CC-D11E94525C9E}"/>
                </a:ext>
              </a:extLst>
            </p:cNvPr>
            <p:cNvSpPr>
              <a:spLocks noChangeShapeType="1"/>
            </p:cNvSpPr>
            <p:nvPr/>
          </p:nvSpPr>
          <p:spPr bwMode="auto">
            <a:xfrm>
              <a:off x="1605" y="1531"/>
              <a:ext cx="2607" cy="1353"/>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49" name="Rectangle 17">
              <a:extLst>
                <a:ext uri="{FF2B5EF4-FFF2-40B4-BE49-F238E27FC236}">
                  <a16:creationId xmlns:a16="http://schemas.microsoft.com/office/drawing/2014/main" id="{289C4420-3925-46C9-A474-B98D8F135158}"/>
                </a:ext>
              </a:extLst>
            </p:cNvPr>
            <p:cNvSpPr>
              <a:spLocks noChangeArrowheads="1"/>
            </p:cNvSpPr>
            <p:nvPr/>
          </p:nvSpPr>
          <p:spPr bwMode="auto">
            <a:xfrm>
              <a:off x="4086" y="2968"/>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602" name="Group 18">
            <a:extLst>
              <a:ext uri="{FF2B5EF4-FFF2-40B4-BE49-F238E27FC236}">
                <a16:creationId xmlns:a16="http://schemas.microsoft.com/office/drawing/2014/main" id="{9DCFF613-1C17-4CDB-9CF9-30D69485488F}"/>
              </a:ext>
            </a:extLst>
          </p:cNvPr>
          <p:cNvGrpSpPr>
            <a:grpSpLocks/>
          </p:cNvGrpSpPr>
          <p:nvPr/>
        </p:nvGrpSpPr>
        <p:grpSpPr bwMode="auto">
          <a:xfrm>
            <a:off x="4581526" y="5805489"/>
            <a:ext cx="976313" cy="592137"/>
            <a:chOff x="1926" y="3657"/>
            <a:chExt cx="615" cy="373"/>
          </a:xfrm>
        </p:grpSpPr>
        <p:sp>
          <p:nvSpPr>
            <p:cNvPr id="90145" name="Rectangle 19">
              <a:extLst>
                <a:ext uri="{FF2B5EF4-FFF2-40B4-BE49-F238E27FC236}">
                  <a16:creationId xmlns:a16="http://schemas.microsoft.com/office/drawing/2014/main" id="{2FDEFF79-F3BB-42E8-81B4-C030E41A9F9C}"/>
                </a:ext>
              </a:extLst>
            </p:cNvPr>
            <p:cNvSpPr>
              <a:spLocks noChangeArrowheads="1"/>
            </p:cNvSpPr>
            <p:nvPr/>
          </p:nvSpPr>
          <p:spPr bwMode="auto">
            <a:xfrm>
              <a:off x="1926" y="3657"/>
              <a:ext cx="615" cy="373"/>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46" name="Rectangle 20">
              <a:extLst>
                <a:ext uri="{FF2B5EF4-FFF2-40B4-BE49-F238E27FC236}">
                  <a16:creationId xmlns:a16="http://schemas.microsoft.com/office/drawing/2014/main" id="{B1693A48-0983-42F2-94F1-F25F2E690B8E}"/>
                </a:ext>
              </a:extLst>
            </p:cNvPr>
            <p:cNvSpPr>
              <a:spLocks noChangeArrowheads="1"/>
            </p:cNvSpPr>
            <p:nvPr/>
          </p:nvSpPr>
          <p:spPr bwMode="auto">
            <a:xfrm>
              <a:off x="1979" y="3674"/>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47" name="Rectangle 21">
              <a:extLst>
                <a:ext uri="{FF2B5EF4-FFF2-40B4-BE49-F238E27FC236}">
                  <a16:creationId xmlns:a16="http://schemas.microsoft.com/office/drawing/2014/main" id="{82BAFEF5-2554-42B8-9BAD-1BFD58363A84}"/>
                </a:ext>
              </a:extLst>
            </p:cNvPr>
            <p:cNvSpPr>
              <a:spLocks noChangeArrowheads="1"/>
            </p:cNvSpPr>
            <p:nvPr/>
          </p:nvSpPr>
          <p:spPr bwMode="auto">
            <a:xfrm>
              <a:off x="1979" y="3846"/>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supplied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606" name="Group 22">
            <a:extLst>
              <a:ext uri="{FF2B5EF4-FFF2-40B4-BE49-F238E27FC236}">
                <a16:creationId xmlns:a16="http://schemas.microsoft.com/office/drawing/2014/main" id="{C3B56E6F-F92A-41BA-9605-0EA0B36AA41E}"/>
              </a:ext>
            </a:extLst>
          </p:cNvPr>
          <p:cNvGrpSpPr>
            <a:grpSpLocks/>
          </p:cNvGrpSpPr>
          <p:nvPr/>
        </p:nvGrpSpPr>
        <p:grpSpPr bwMode="auto">
          <a:xfrm>
            <a:off x="6450013" y="5805489"/>
            <a:ext cx="1187450" cy="592137"/>
            <a:chOff x="3103" y="3657"/>
            <a:chExt cx="748" cy="373"/>
          </a:xfrm>
        </p:grpSpPr>
        <p:sp>
          <p:nvSpPr>
            <p:cNvPr id="90142" name="Rectangle 23">
              <a:extLst>
                <a:ext uri="{FF2B5EF4-FFF2-40B4-BE49-F238E27FC236}">
                  <a16:creationId xmlns:a16="http://schemas.microsoft.com/office/drawing/2014/main" id="{0E0EE0E4-29D0-4E6C-8D15-07FBD3E0CFBC}"/>
                </a:ext>
              </a:extLst>
            </p:cNvPr>
            <p:cNvSpPr>
              <a:spLocks noChangeArrowheads="1"/>
            </p:cNvSpPr>
            <p:nvPr/>
          </p:nvSpPr>
          <p:spPr bwMode="auto">
            <a:xfrm>
              <a:off x="3103" y="3657"/>
              <a:ext cx="748" cy="373"/>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43" name="Rectangle 24">
              <a:extLst>
                <a:ext uri="{FF2B5EF4-FFF2-40B4-BE49-F238E27FC236}">
                  <a16:creationId xmlns:a16="http://schemas.microsoft.com/office/drawing/2014/main" id="{8CBF8E54-50DA-44AD-B911-BDABAE593511}"/>
                </a:ext>
              </a:extLst>
            </p:cNvPr>
            <p:cNvSpPr>
              <a:spLocks noChangeArrowheads="1"/>
            </p:cNvSpPr>
            <p:nvPr/>
          </p:nvSpPr>
          <p:spPr bwMode="auto">
            <a:xfrm>
              <a:off x="3156" y="3678"/>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44" name="Rectangle 25">
              <a:extLst>
                <a:ext uri="{FF2B5EF4-FFF2-40B4-BE49-F238E27FC236}">
                  <a16:creationId xmlns:a16="http://schemas.microsoft.com/office/drawing/2014/main" id="{30804811-B3BB-45C8-91C7-821A883E4961}"/>
                </a:ext>
              </a:extLst>
            </p:cNvPr>
            <p:cNvSpPr>
              <a:spLocks noChangeArrowheads="1"/>
            </p:cNvSpPr>
            <p:nvPr/>
          </p:nvSpPr>
          <p:spPr bwMode="auto">
            <a:xfrm>
              <a:off x="3156" y="3851"/>
              <a:ext cx="6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610" name="Group 26">
            <a:extLst>
              <a:ext uri="{FF2B5EF4-FFF2-40B4-BE49-F238E27FC236}">
                <a16:creationId xmlns:a16="http://schemas.microsoft.com/office/drawing/2014/main" id="{DF7F9893-3545-4711-9F91-414780C6E5D5}"/>
              </a:ext>
            </a:extLst>
          </p:cNvPr>
          <p:cNvGrpSpPr>
            <a:grpSpLocks/>
          </p:cNvGrpSpPr>
          <p:nvPr/>
        </p:nvGrpSpPr>
        <p:grpSpPr bwMode="auto">
          <a:xfrm>
            <a:off x="3244851" y="3876675"/>
            <a:ext cx="3943351" cy="1931988"/>
            <a:chOff x="1084" y="2442"/>
            <a:chExt cx="2484" cy="1217"/>
          </a:xfrm>
        </p:grpSpPr>
        <p:sp>
          <p:nvSpPr>
            <p:cNvPr id="90138" name="Freeform 27">
              <a:extLst>
                <a:ext uri="{FF2B5EF4-FFF2-40B4-BE49-F238E27FC236}">
                  <a16:creationId xmlns:a16="http://schemas.microsoft.com/office/drawing/2014/main" id="{69FA502C-CC41-48D2-8C8A-655D28EBB889}"/>
                </a:ext>
              </a:extLst>
            </p:cNvPr>
            <p:cNvSpPr>
              <a:spLocks/>
            </p:cNvSpPr>
            <p:nvPr/>
          </p:nvSpPr>
          <p:spPr bwMode="auto">
            <a:xfrm>
              <a:off x="1432" y="2510"/>
              <a:ext cx="2058" cy="966"/>
            </a:xfrm>
            <a:custGeom>
              <a:avLst/>
              <a:gdLst>
                <a:gd name="T0" fmla="*/ 0 w 2058"/>
                <a:gd name="T1" fmla="*/ 0 h 966"/>
                <a:gd name="T2" fmla="*/ 2058 w 2058"/>
                <a:gd name="T3" fmla="*/ 0 h 966"/>
                <a:gd name="T4" fmla="*/ 2058 w 2058"/>
                <a:gd name="T5" fmla="*/ 966 h 966"/>
                <a:gd name="T6" fmla="*/ 0 60000 65536"/>
                <a:gd name="T7" fmla="*/ 0 60000 65536"/>
                <a:gd name="T8" fmla="*/ 0 60000 65536"/>
              </a:gdLst>
              <a:ahLst/>
              <a:cxnLst>
                <a:cxn ang="T6">
                  <a:pos x="T0" y="T1"/>
                </a:cxn>
                <a:cxn ang="T7">
                  <a:pos x="T2" y="T3"/>
                </a:cxn>
                <a:cxn ang="T8">
                  <a:pos x="T4" y="T5"/>
                </a:cxn>
              </a:cxnLst>
              <a:rect l="0" t="0" r="r" b="b"/>
              <a:pathLst>
                <a:path w="2058" h="966">
                  <a:moveTo>
                    <a:pt x="0" y="0"/>
                  </a:moveTo>
                  <a:lnTo>
                    <a:pt x="2058" y="0"/>
                  </a:lnTo>
                  <a:lnTo>
                    <a:pt x="2058" y="966"/>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39" name="Oval 28">
              <a:extLst>
                <a:ext uri="{FF2B5EF4-FFF2-40B4-BE49-F238E27FC236}">
                  <a16:creationId xmlns:a16="http://schemas.microsoft.com/office/drawing/2014/main" id="{105AF641-EE41-4ACC-8343-D97CBD359E5E}"/>
                </a:ext>
              </a:extLst>
            </p:cNvPr>
            <p:cNvSpPr>
              <a:spLocks noChangeArrowheads="1"/>
            </p:cNvSpPr>
            <p:nvPr/>
          </p:nvSpPr>
          <p:spPr bwMode="auto">
            <a:xfrm>
              <a:off x="3450" y="2471"/>
              <a:ext cx="81" cy="78"/>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40" name="Rectangle 29">
              <a:extLst>
                <a:ext uri="{FF2B5EF4-FFF2-40B4-BE49-F238E27FC236}">
                  <a16:creationId xmlns:a16="http://schemas.microsoft.com/office/drawing/2014/main" id="{A68AE98D-4516-45F0-B612-532069BEEB27}"/>
                </a:ext>
              </a:extLst>
            </p:cNvPr>
            <p:cNvSpPr>
              <a:spLocks noChangeArrowheads="1"/>
            </p:cNvSpPr>
            <p:nvPr/>
          </p:nvSpPr>
          <p:spPr bwMode="auto">
            <a:xfrm>
              <a:off x="1084" y="2442"/>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$5</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41" name="Rectangle 30">
              <a:extLst>
                <a:ext uri="{FF2B5EF4-FFF2-40B4-BE49-F238E27FC236}">
                  <a16:creationId xmlns:a16="http://schemas.microsoft.com/office/drawing/2014/main" id="{D2B8ACA9-8FED-4A64-AB64-605A6A817D0F}"/>
                </a:ext>
              </a:extLst>
            </p:cNvPr>
            <p:cNvSpPr>
              <a:spLocks noChangeArrowheads="1"/>
            </p:cNvSpPr>
            <p:nvPr/>
          </p:nvSpPr>
          <p:spPr bwMode="auto">
            <a:xfrm>
              <a:off x="3415" y="3494"/>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615" name="Group 31">
            <a:extLst>
              <a:ext uri="{FF2B5EF4-FFF2-40B4-BE49-F238E27FC236}">
                <a16:creationId xmlns:a16="http://schemas.microsoft.com/office/drawing/2014/main" id="{EA3E555F-096F-4652-8C26-4089E917B6D8}"/>
              </a:ext>
            </a:extLst>
          </p:cNvPr>
          <p:cNvGrpSpPr>
            <a:grpSpLocks/>
          </p:cNvGrpSpPr>
          <p:nvPr/>
        </p:nvGrpSpPr>
        <p:grpSpPr bwMode="auto">
          <a:xfrm>
            <a:off x="3124201" y="3352800"/>
            <a:ext cx="3035301" cy="2432050"/>
            <a:chOff x="1003" y="2127"/>
            <a:chExt cx="1912" cy="1532"/>
          </a:xfrm>
        </p:grpSpPr>
        <p:sp>
          <p:nvSpPr>
            <p:cNvPr id="90134" name="Freeform 32">
              <a:extLst>
                <a:ext uri="{FF2B5EF4-FFF2-40B4-BE49-F238E27FC236}">
                  <a16:creationId xmlns:a16="http://schemas.microsoft.com/office/drawing/2014/main" id="{BBA003D2-CCB6-4447-8380-05A9CEE27AD4}"/>
                </a:ext>
              </a:extLst>
            </p:cNvPr>
            <p:cNvSpPr>
              <a:spLocks/>
            </p:cNvSpPr>
            <p:nvPr/>
          </p:nvSpPr>
          <p:spPr bwMode="auto">
            <a:xfrm>
              <a:off x="1432" y="2188"/>
              <a:ext cx="1430" cy="1288"/>
            </a:xfrm>
            <a:custGeom>
              <a:avLst/>
              <a:gdLst>
                <a:gd name="T0" fmla="*/ 0 w 1430"/>
                <a:gd name="T1" fmla="*/ 0 h 1288"/>
                <a:gd name="T2" fmla="*/ 1430 w 1430"/>
                <a:gd name="T3" fmla="*/ 0 h 1288"/>
                <a:gd name="T4" fmla="*/ 1430 w 1430"/>
                <a:gd name="T5" fmla="*/ 1288 h 1288"/>
                <a:gd name="T6" fmla="*/ 0 60000 65536"/>
                <a:gd name="T7" fmla="*/ 0 60000 65536"/>
                <a:gd name="T8" fmla="*/ 0 60000 65536"/>
              </a:gdLst>
              <a:ahLst/>
              <a:cxnLst>
                <a:cxn ang="T6">
                  <a:pos x="T0" y="T1"/>
                </a:cxn>
                <a:cxn ang="T7">
                  <a:pos x="T2" y="T3"/>
                </a:cxn>
                <a:cxn ang="T8">
                  <a:pos x="T4" y="T5"/>
                </a:cxn>
              </a:cxnLst>
              <a:rect l="0" t="0" r="r" b="b"/>
              <a:pathLst>
                <a:path w="1430" h="1288">
                  <a:moveTo>
                    <a:pt x="0" y="0"/>
                  </a:moveTo>
                  <a:lnTo>
                    <a:pt x="1430" y="0"/>
                  </a:lnTo>
                  <a:lnTo>
                    <a:pt x="1430" y="1288"/>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35" name="Oval 33">
              <a:extLst>
                <a:ext uri="{FF2B5EF4-FFF2-40B4-BE49-F238E27FC236}">
                  <a16:creationId xmlns:a16="http://schemas.microsoft.com/office/drawing/2014/main" id="{E41335BF-AC18-418E-BFE4-636E7B27625C}"/>
                </a:ext>
              </a:extLst>
            </p:cNvPr>
            <p:cNvSpPr>
              <a:spLocks noChangeArrowheads="1"/>
            </p:cNvSpPr>
            <p:nvPr/>
          </p:nvSpPr>
          <p:spPr bwMode="auto">
            <a:xfrm>
              <a:off x="2835" y="2149"/>
              <a:ext cx="67" cy="7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36" name="Rectangle 34">
              <a:extLst>
                <a:ext uri="{FF2B5EF4-FFF2-40B4-BE49-F238E27FC236}">
                  <a16:creationId xmlns:a16="http://schemas.microsoft.com/office/drawing/2014/main" id="{7FD33DFC-EF4C-4858-B2A7-835974B6477A}"/>
                </a:ext>
              </a:extLst>
            </p:cNvPr>
            <p:cNvSpPr>
              <a:spLocks noChangeArrowheads="1"/>
            </p:cNvSpPr>
            <p:nvPr/>
          </p:nvSpPr>
          <p:spPr bwMode="auto">
            <a:xfrm>
              <a:off x="1003" y="2127"/>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$7</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0137" name="Rectangle 35">
              <a:extLst>
                <a:ext uri="{FF2B5EF4-FFF2-40B4-BE49-F238E27FC236}">
                  <a16:creationId xmlns:a16="http://schemas.microsoft.com/office/drawing/2014/main" id="{E8B43FE9-50CE-46FF-A6DA-C4894E3943E7}"/>
                </a:ext>
              </a:extLst>
            </p:cNvPr>
            <p:cNvSpPr>
              <a:spLocks noChangeArrowheads="1"/>
            </p:cNvSpPr>
            <p:nvPr/>
          </p:nvSpPr>
          <p:spPr bwMode="auto">
            <a:xfrm>
              <a:off x="2838"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7</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7620" name="Group 36">
            <a:extLst>
              <a:ext uri="{FF2B5EF4-FFF2-40B4-BE49-F238E27FC236}">
                <a16:creationId xmlns:a16="http://schemas.microsoft.com/office/drawing/2014/main" id="{1CDBC8E5-BC91-47DA-94EA-71BAE8742C82}"/>
              </a:ext>
            </a:extLst>
          </p:cNvPr>
          <p:cNvGrpSpPr>
            <a:grpSpLocks/>
          </p:cNvGrpSpPr>
          <p:nvPr/>
        </p:nvGrpSpPr>
        <p:grpSpPr bwMode="auto">
          <a:xfrm>
            <a:off x="5027627" y="3922713"/>
            <a:ext cx="128588" cy="1885950"/>
            <a:chOff x="2207" y="2471"/>
            <a:chExt cx="81" cy="1188"/>
          </a:xfrm>
        </p:grpSpPr>
        <p:sp>
          <p:nvSpPr>
            <p:cNvPr id="90131" name="Line 37">
              <a:extLst>
                <a:ext uri="{FF2B5EF4-FFF2-40B4-BE49-F238E27FC236}">
                  <a16:creationId xmlns:a16="http://schemas.microsoft.com/office/drawing/2014/main" id="{B3A9D755-D141-4D97-B405-8F74B5491016}"/>
                </a:ext>
              </a:extLst>
            </p:cNvPr>
            <p:cNvSpPr>
              <a:spLocks noChangeShapeType="1"/>
            </p:cNvSpPr>
            <p:nvPr/>
          </p:nvSpPr>
          <p:spPr bwMode="auto">
            <a:xfrm>
              <a:off x="2247" y="2510"/>
              <a:ext cx="1" cy="953"/>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0132" name="Oval 38">
              <a:extLst>
                <a:ext uri="{FF2B5EF4-FFF2-40B4-BE49-F238E27FC236}">
                  <a16:creationId xmlns:a16="http://schemas.microsoft.com/office/drawing/2014/main" id="{C8AC34BD-C582-42FD-AF7D-797F7C75D1E3}"/>
                </a:ext>
              </a:extLst>
            </p:cNvPr>
            <p:cNvSpPr>
              <a:spLocks noChangeArrowheads="1"/>
            </p:cNvSpPr>
            <p:nvPr/>
          </p:nvSpPr>
          <p:spPr bwMode="auto">
            <a:xfrm>
              <a:off x="2207" y="2471"/>
              <a:ext cx="80" cy="78"/>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33" name="Rectangle 39">
              <a:extLst>
                <a:ext uri="{FF2B5EF4-FFF2-40B4-BE49-F238E27FC236}">
                  <a16:creationId xmlns:a16="http://schemas.microsoft.com/office/drawing/2014/main" id="{D86123AB-1792-47C1-9BA9-797BE3D93087}"/>
                </a:ext>
              </a:extLst>
            </p:cNvPr>
            <p:cNvSpPr>
              <a:spLocks noChangeArrowheads="1"/>
            </p:cNvSpPr>
            <p:nvPr/>
          </p:nvSpPr>
          <p:spPr bwMode="auto">
            <a:xfrm>
              <a:off x="2211"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4</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90125" name="Rectangle 40">
            <a:extLst>
              <a:ext uri="{FF2B5EF4-FFF2-40B4-BE49-F238E27FC236}">
                <a16:creationId xmlns:a16="http://schemas.microsoft.com/office/drawing/2014/main" id="{3878A36B-821F-466E-B5B7-DD3A20C203CE}"/>
              </a:ext>
            </a:extLst>
          </p:cNvPr>
          <p:cNvSpPr>
            <a:spLocks noChangeArrowheads="1"/>
          </p:cNvSpPr>
          <p:nvPr/>
        </p:nvSpPr>
        <p:spPr bwMode="auto">
          <a:xfrm>
            <a:off x="1524000" y="533401"/>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3500" b="0" i="0" u="none" strike="noStrike" kern="1200" cap="none" spc="0" normalizeH="0" baseline="0" noProof="0">
                <a:ln>
                  <a:noFill/>
                </a:ln>
                <a:solidFill>
                  <a:srgbClr val="212121"/>
                </a:solidFill>
                <a:effectLst/>
                <a:uLnTx/>
                <a:uFillTx/>
                <a:latin typeface="Arial" panose="020B0604020202020204" pitchFamily="34" charset="0"/>
                <a:ea typeface="+mn-ea"/>
                <a:cs typeface="+mn-cs"/>
              </a:rPr>
              <a:t>Effects of a Price Ceiling</a:t>
            </a:r>
          </a:p>
        </p:txBody>
      </p:sp>
      <p:grpSp>
        <p:nvGrpSpPr>
          <p:cNvPr id="67625" name="Group 41">
            <a:extLst>
              <a:ext uri="{FF2B5EF4-FFF2-40B4-BE49-F238E27FC236}">
                <a16:creationId xmlns:a16="http://schemas.microsoft.com/office/drawing/2014/main" id="{D9438863-E7FE-4E42-9A77-CC74629E935D}"/>
              </a:ext>
            </a:extLst>
          </p:cNvPr>
          <p:cNvGrpSpPr>
            <a:grpSpLocks/>
          </p:cNvGrpSpPr>
          <p:nvPr/>
        </p:nvGrpSpPr>
        <p:grpSpPr bwMode="auto">
          <a:xfrm>
            <a:off x="5091114" y="4086226"/>
            <a:ext cx="1952625" cy="492125"/>
            <a:chOff x="2247" y="2574"/>
            <a:chExt cx="1230" cy="310"/>
          </a:xfrm>
        </p:grpSpPr>
        <p:sp>
          <p:nvSpPr>
            <p:cNvPr id="90127" name="Freeform 42">
              <a:extLst>
                <a:ext uri="{FF2B5EF4-FFF2-40B4-BE49-F238E27FC236}">
                  <a16:creationId xmlns:a16="http://schemas.microsoft.com/office/drawing/2014/main" id="{7DF4952B-F612-4CD3-A83A-8671F056B2B1}"/>
                </a:ext>
              </a:extLst>
            </p:cNvPr>
            <p:cNvSpPr>
              <a:spLocks/>
            </p:cNvSpPr>
            <p:nvPr/>
          </p:nvSpPr>
          <p:spPr bwMode="auto">
            <a:xfrm>
              <a:off x="2247" y="2574"/>
              <a:ext cx="1230" cy="91"/>
            </a:xfrm>
            <a:custGeom>
              <a:avLst/>
              <a:gdLst>
                <a:gd name="T0" fmla="*/ 0 w 92"/>
                <a:gd name="T1" fmla="*/ 0 h 7"/>
                <a:gd name="T2" fmla="*/ 2147483646 w 92"/>
                <a:gd name="T3" fmla="*/ 2147483646 h 7"/>
                <a:gd name="T4" fmla="*/ 2147483646 w 92"/>
                <a:gd name="T5" fmla="*/ 2147483646 h 7"/>
                <a:gd name="T6" fmla="*/ 2147483646 w 92"/>
                <a:gd name="T7" fmla="*/ 2147483646 h 7"/>
                <a:gd name="T8" fmla="*/ 2147483646 w 92"/>
                <a:gd name="T9" fmla="*/ 2147483646 h 7"/>
                <a:gd name="T10" fmla="*/ 2147483646 w 92"/>
                <a:gd name="T11" fmla="*/ 2147483646 h 7"/>
                <a:gd name="T12" fmla="*/ 2147483646 w 92"/>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2" h="7">
                  <a:moveTo>
                    <a:pt x="0" y="0"/>
                  </a:moveTo>
                  <a:cubicBezTo>
                    <a:pt x="0" y="2"/>
                    <a:pt x="2" y="3"/>
                    <a:pt x="4" y="3"/>
                  </a:cubicBezTo>
                  <a:cubicBezTo>
                    <a:pt x="43" y="3"/>
                    <a:pt x="43" y="3"/>
                    <a:pt x="43" y="3"/>
                  </a:cubicBezTo>
                  <a:cubicBezTo>
                    <a:pt x="44" y="3"/>
                    <a:pt x="46" y="5"/>
                    <a:pt x="46" y="7"/>
                  </a:cubicBezTo>
                  <a:cubicBezTo>
                    <a:pt x="46" y="5"/>
                    <a:pt x="48" y="3"/>
                    <a:pt x="49" y="3"/>
                  </a:cubicBezTo>
                  <a:cubicBezTo>
                    <a:pt x="87" y="3"/>
                    <a:pt x="87" y="3"/>
                    <a:pt x="87" y="3"/>
                  </a:cubicBezTo>
                  <a:cubicBezTo>
                    <a:pt x="89" y="3"/>
                    <a:pt x="92" y="2"/>
                    <a:pt x="92" y="0"/>
                  </a:cubicBezTo>
                </a:path>
              </a:pathLst>
            </a:custGeom>
            <a:noFill/>
            <a:ln w="20638">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90128" name="Group 43">
              <a:extLst>
                <a:ext uri="{FF2B5EF4-FFF2-40B4-BE49-F238E27FC236}">
                  <a16:creationId xmlns:a16="http://schemas.microsoft.com/office/drawing/2014/main" id="{0FA8A689-E214-4031-8E4D-CBCBF80936EB}"/>
                </a:ext>
              </a:extLst>
            </p:cNvPr>
            <p:cNvGrpSpPr>
              <a:grpSpLocks/>
            </p:cNvGrpSpPr>
            <p:nvPr/>
          </p:nvGrpSpPr>
          <p:grpSpPr bwMode="auto">
            <a:xfrm>
              <a:off x="2555" y="2677"/>
              <a:ext cx="628" cy="207"/>
              <a:chOff x="2555" y="2677"/>
              <a:chExt cx="628" cy="207"/>
            </a:xfrm>
          </p:grpSpPr>
          <p:sp>
            <p:nvSpPr>
              <p:cNvPr id="90129" name="Rectangle 44">
                <a:extLst>
                  <a:ext uri="{FF2B5EF4-FFF2-40B4-BE49-F238E27FC236}">
                    <a16:creationId xmlns:a16="http://schemas.microsoft.com/office/drawing/2014/main" id="{CCD122F3-6CB7-4F16-9E04-AE09F0D777B3}"/>
                  </a:ext>
                </a:extLst>
              </p:cNvPr>
              <p:cNvSpPr>
                <a:spLocks noChangeArrowheads="1"/>
              </p:cNvSpPr>
              <p:nvPr/>
            </p:nvSpPr>
            <p:spPr bwMode="auto">
              <a:xfrm>
                <a:off x="2555" y="2677"/>
                <a:ext cx="628" cy="207"/>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0130" name="Rectangle 45">
                <a:extLst>
                  <a:ext uri="{FF2B5EF4-FFF2-40B4-BE49-F238E27FC236}">
                    <a16:creationId xmlns:a16="http://schemas.microsoft.com/office/drawing/2014/main" id="{64459A40-86CB-458C-897D-CDAF4227B3C1}"/>
                  </a:ext>
                </a:extLst>
              </p:cNvPr>
              <p:cNvSpPr>
                <a:spLocks noChangeArrowheads="1"/>
              </p:cNvSpPr>
              <p:nvPr/>
            </p:nvSpPr>
            <p:spPr bwMode="auto">
              <a:xfrm>
                <a:off x="2601" y="2694"/>
                <a:ext cx="55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Shortage</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Tree>
    <p:extLst>
      <p:ext uri="{BB962C8B-B14F-4D97-AF65-F5344CB8AC3E}">
        <p14:creationId xmlns:p14="http://schemas.microsoft.com/office/powerpoint/2010/main" val="675465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67596"/>
                                        </p:tgtEl>
                                        <p:attrNameLst>
                                          <p:attrName>style.visibility</p:attrName>
                                        </p:attrNameLst>
                                      </p:cBhvr>
                                      <p:to>
                                        <p:strVal val="visible"/>
                                      </p:to>
                                    </p:set>
                                    <p:animEffect transition="in" filter="strips(upRight)">
                                      <p:cBhvr>
                                        <p:cTn id="7" dur="500"/>
                                        <p:tgtEl>
                                          <p:spTgt spid="67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strips(downRight)">
                                      <p:cBhvr>
                                        <p:cTn id="12" dur="500"/>
                                        <p:tgtEl>
                                          <p:spTgt spid="675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67615"/>
                                        </p:tgtEl>
                                        <p:attrNameLst>
                                          <p:attrName>style.visibility</p:attrName>
                                        </p:attrNameLst>
                                      </p:cBhvr>
                                      <p:to>
                                        <p:strVal val="visible"/>
                                      </p:to>
                                    </p:set>
                                    <p:animEffect transition="in" filter="strips(upRight)">
                                      <p:cBhvr>
                                        <p:cTn id="17" dur="500"/>
                                        <p:tgtEl>
                                          <p:spTgt spid="676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7610"/>
                                        </p:tgtEl>
                                        <p:attrNameLst>
                                          <p:attrName>style.visibility</p:attrName>
                                        </p:attrNameLst>
                                      </p:cBhvr>
                                      <p:to>
                                        <p:strVal val="visible"/>
                                      </p:to>
                                    </p:set>
                                    <p:animEffect transition="in" filter="strips(upRight)">
                                      <p:cBhvr>
                                        <p:cTn id="22" dur="500"/>
                                        <p:tgtEl>
                                          <p:spTgt spid="676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7606"/>
                                        </p:tgtEl>
                                        <p:attrNameLst>
                                          <p:attrName>style.visibility</p:attrName>
                                        </p:attrNameLst>
                                      </p:cBhvr>
                                      <p:to>
                                        <p:strVal val="visible"/>
                                      </p:to>
                                    </p:set>
                                    <p:animEffect transition="in" filter="dissolve">
                                      <p:cBhvr>
                                        <p:cTn id="27" dur="500"/>
                                        <p:tgtEl>
                                          <p:spTgt spid="676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7620"/>
                                        </p:tgtEl>
                                        <p:attrNameLst>
                                          <p:attrName>style.visibility</p:attrName>
                                        </p:attrNameLst>
                                      </p:cBhvr>
                                      <p:to>
                                        <p:strVal val="visible"/>
                                      </p:to>
                                    </p:set>
                                    <p:animEffect transition="in" filter="wipe(down)">
                                      <p:cBhvr>
                                        <p:cTn id="32" dur="500"/>
                                        <p:tgtEl>
                                          <p:spTgt spid="676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7602"/>
                                        </p:tgtEl>
                                        <p:attrNameLst>
                                          <p:attrName>style.visibility</p:attrName>
                                        </p:attrNameLst>
                                      </p:cBhvr>
                                      <p:to>
                                        <p:strVal val="visible"/>
                                      </p:to>
                                    </p:set>
                                    <p:animEffect transition="in" filter="dissolve">
                                      <p:cBhvr>
                                        <p:cTn id="37" dur="500"/>
                                        <p:tgtEl>
                                          <p:spTgt spid="676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67625"/>
                                        </p:tgtEl>
                                        <p:attrNameLst>
                                          <p:attrName>style.visibility</p:attrName>
                                        </p:attrNameLst>
                                      </p:cBhvr>
                                      <p:to>
                                        <p:strVal val="visible"/>
                                      </p:to>
                                    </p:set>
                                    <p:animEffect transition="in" filter="wipe(up)">
                                      <p:cBhvr>
                                        <p:cTn id="42" dur="500"/>
                                        <p:tgtEl>
                                          <p:spTgt spid="67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a:extLst>
              <a:ext uri="{FF2B5EF4-FFF2-40B4-BE49-F238E27FC236}">
                <a16:creationId xmlns:a16="http://schemas.microsoft.com/office/drawing/2014/main" id="{AAC0AAA8-A13F-41EC-8894-D4818D90543F}"/>
              </a:ext>
            </a:extLst>
          </p:cNvPr>
          <p:cNvSpPr>
            <a:spLocks noChangeArrowheads="1"/>
          </p:cNvSpPr>
          <p:nvPr/>
        </p:nvSpPr>
        <p:spPr bwMode="auto">
          <a:xfrm>
            <a:off x="2605089" y="1809750"/>
            <a:ext cx="80150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Price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39" name="Rectangle 5">
            <a:extLst>
              <a:ext uri="{FF2B5EF4-FFF2-40B4-BE49-F238E27FC236}">
                <a16:creationId xmlns:a16="http://schemas.microsoft.com/office/drawing/2014/main" id="{1D1C4C20-3F4A-4BB6-9D20-2417B23E291E}"/>
              </a:ext>
            </a:extLst>
          </p:cNvPr>
          <p:cNvSpPr>
            <a:spLocks noChangeArrowheads="1"/>
          </p:cNvSpPr>
          <p:nvPr/>
        </p:nvSpPr>
        <p:spPr bwMode="auto">
          <a:xfrm>
            <a:off x="2667000" y="2057400"/>
            <a:ext cx="5081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Corn</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40" name="Rectangle 7">
            <a:extLst>
              <a:ext uri="{FF2B5EF4-FFF2-40B4-BE49-F238E27FC236}">
                <a16:creationId xmlns:a16="http://schemas.microsoft.com/office/drawing/2014/main" id="{A742863A-A893-46D7-8B78-73F50969A3AB}"/>
              </a:ext>
            </a:extLst>
          </p:cNvPr>
          <p:cNvSpPr>
            <a:spLocks noChangeArrowheads="1"/>
          </p:cNvSpPr>
          <p:nvPr/>
        </p:nvSpPr>
        <p:spPr bwMode="auto">
          <a:xfrm>
            <a:off x="3468688" y="554672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8616" name="Group 8">
            <a:extLst>
              <a:ext uri="{FF2B5EF4-FFF2-40B4-BE49-F238E27FC236}">
                <a16:creationId xmlns:a16="http://schemas.microsoft.com/office/drawing/2014/main" id="{77125BA9-3046-4D1F-B30F-252F19D35AD8}"/>
              </a:ext>
            </a:extLst>
          </p:cNvPr>
          <p:cNvGrpSpPr>
            <a:grpSpLocks/>
          </p:cNvGrpSpPr>
          <p:nvPr/>
        </p:nvGrpSpPr>
        <p:grpSpPr bwMode="auto">
          <a:xfrm>
            <a:off x="3775076" y="2097089"/>
            <a:ext cx="4570413" cy="2460625"/>
            <a:chOff x="1418" y="1321"/>
            <a:chExt cx="2879" cy="1550"/>
          </a:xfrm>
        </p:grpSpPr>
        <p:sp>
          <p:nvSpPr>
            <p:cNvPr id="91179" name="Line 9">
              <a:extLst>
                <a:ext uri="{FF2B5EF4-FFF2-40B4-BE49-F238E27FC236}">
                  <a16:creationId xmlns:a16="http://schemas.microsoft.com/office/drawing/2014/main" id="{F62A3B1E-4283-4CAC-AA13-3E19FB0F02DF}"/>
                </a:ext>
              </a:extLst>
            </p:cNvPr>
            <p:cNvSpPr>
              <a:spLocks noChangeShapeType="1"/>
            </p:cNvSpPr>
            <p:nvPr/>
          </p:nvSpPr>
          <p:spPr bwMode="auto">
            <a:xfrm flipH="1">
              <a:off x="1418" y="1543"/>
              <a:ext cx="2566" cy="1328"/>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1180" name="Rectangle 10">
              <a:extLst>
                <a:ext uri="{FF2B5EF4-FFF2-40B4-BE49-F238E27FC236}">
                  <a16:creationId xmlns:a16="http://schemas.microsoft.com/office/drawing/2014/main" id="{D77C4DA0-207F-4B5F-9217-EF402C507872}"/>
                </a:ext>
              </a:extLst>
            </p:cNvPr>
            <p:cNvSpPr>
              <a:spLocks noChangeArrowheads="1"/>
            </p:cNvSpPr>
            <p:nvPr/>
          </p:nvSpPr>
          <p:spPr bwMode="auto">
            <a:xfrm>
              <a:off x="3876" y="1321"/>
              <a:ext cx="4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8619" name="Group 11">
            <a:extLst>
              <a:ext uri="{FF2B5EF4-FFF2-40B4-BE49-F238E27FC236}">
                <a16:creationId xmlns:a16="http://schemas.microsoft.com/office/drawing/2014/main" id="{A6C9C86F-A854-49E9-B394-B29D4A63B340}"/>
              </a:ext>
            </a:extLst>
          </p:cNvPr>
          <p:cNvGrpSpPr>
            <a:grpSpLocks/>
          </p:cNvGrpSpPr>
          <p:nvPr/>
        </p:nvGrpSpPr>
        <p:grpSpPr bwMode="auto">
          <a:xfrm>
            <a:off x="3838575" y="2449514"/>
            <a:ext cx="4762500" cy="2544763"/>
            <a:chOff x="1458" y="1543"/>
            <a:chExt cx="3000" cy="1603"/>
          </a:xfrm>
        </p:grpSpPr>
        <p:sp>
          <p:nvSpPr>
            <p:cNvPr id="91177" name="Line 12">
              <a:extLst>
                <a:ext uri="{FF2B5EF4-FFF2-40B4-BE49-F238E27FC236}">
                  <a16:creationId xmlns:a16="http://schemas.microsoft.com/office/drawing/2014/main" id="{44FED183-2A66-4A64-8C7C-8C21A2607754}"/>
                </a:ext>
              </a:extLst>
            </p:cNvPr>
            <p:cNvSpPr>
              <a:spLocks noChangeShapeType="1"/>
            </p:cNvSpPr>
            <p:nvPr/>
          </p:nvSpPr>
          <p:spPr bwMode="auto">
            <a:xfrm>
              <a:off x="1458" y="1543"/>
              <a:ext cx="2607" cy="1341"/>
            </a:xfrm>
            <a:prstGeom prst="line">
              <a:avLst/>
            </a:prstGeom>
            <a:noFill/>
            <a:ln w="63500">
              <a:solidFill>
                <a:srgbClr val="004C9F"/>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1178" name="Rectangle 13">
              <a:extLst>
                <a:ext uri="{FF2B5EF4-FFF2-40B4-BE49-F238E27FC236}">
                  <a16:creationId xmlns:a16="http://schemas.microsoft.com/office/drawing/2014/main" id="{83CDB941-E039-4C38-9D0A-57119F5016CF}"/>
                </a:ext>
              </a:extLst>
            </p:cNvPr>
            <p:cNvSpPr>
              <a:spLocks noChangeArrowheads="1"/>
            </p:cNvSpPr>
            <p:nvPr/>
          </p:nvSpPr>
          <p:spPr bwMode="auto">
            <a:xfrm>
              <a:off x="3938" y="2981"/>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8622" name="Group 14">
            <a:extLst>
              <a:ext uri="{FF2B5EF4-FFF2-40B4-BE49-F238E27FC236}">
                <a16:creationId xmlns:a16="http://schemas.microsoft.com/office/drawing/2014/main" id="{DF1B0704-5281-4E69-99A0-A331F3DEF9D4}"/>
              </a:ext>
            </a:extLst>
          </p:cNvPr>
          <p:cNvGrpSpPr>
            <a:grpSpLocks/>
          </p:cNvGrpSpPr>
          <p:nvPr/>
        </p:nvGrpSpPr>
        <p:grpSpPr bwMode="auto">
          <a:xfrm>
            <a:off x="4262439" y="5826125"/>
            <a:ext cx="1189037" cy="571500"/>
            <a:chOff x="1725" y="3670"/>
            <a:chExt cx="749" cy="360"/>
          </a:xfrm>
        </p:grpSpPr>
        <p:sp>
          <p:nvSpPr>
            <p:cNvPr id="91174" name="Rectangle 15">
              <a:extLst>
                <a:ext uri="{FF2B5EF4-FFF2-40B4-BE49-F238E27FC236}">
                  <a16:creationId xmlns:a16="http://schemas.microsoft.com/office/drawing/2014/main" id="{80EA7DAB-C01F-4BE1-A6D0-3F68017E10AE}"/>
                </a:ext>
              </a:extLst>
            </p:cNvPr>
            <p:cNvSpPr>
              <a:spLocks noChangeArrowheads="1"/>
            </p:cNvSpPr>
            <p:nvPr/>
          </p:nvSpPr>
          <p:spPr bwMode="auto">
            <a:xfrm>
              <a:off x="1725" y="3670"/>
              <a:ext cx="749" cy="36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1175" name="Rectangle 16">
              <a:extLst>
                <a:ext uri="{FF2B5EF4-FFF2-40B4-BE49-F238E27FC236}">
                  <a16:creationId xmlns:a16="http://schemas.microsoft.com/office/drawing/2014/main" id="{C307CA5E-E6E8-4081-B886-51D14E396915}"/>
                </a:ext>
              </a:extLst>
            </p:cNvPr>
            <p:cNvSpPr>
              <a:spLocks noChangeArrowheads="1"/>
            </p:cNvSpPr>
            <p:nvPr/>
          </p:nvSpPr>
          <p:spPr bwMode="auto">
            <a:xfrm>
              <a:off x="1750" y="3682"/>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76" name="Rectangle 17">
              <a:extLst>
                <a:ext uri="{FF2B5EF4-FFF2-40B4-BE49-F238E27FC236}">
                  <a16:creationId xmlns:a16="http://schemas.microsoft.com/office/drawing/2014/main" id="{6411C0CD-E528-4CD0-A213-A5642B9A3FF8}"/>
                </a:ext>
              </a:extLst>
            </p:cNvPr>
            <p:cNvSpPr>
              <a:spLocks noChangeArrowheads="1"/>
            </p:cNvSpPr>
            <p:nvPr/>
          </p:nvSpPr>
          <p:spPr bwMode="auto">
            <a:xfrm>
              <a:off x="1750" y="3855"/>
              <a:ext cx="6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demanded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68626" name="Group 18">
            <a:extLst>
              <a:ext uri="{FF2B5EF4-FFF2-40B4-BE49-F238E27FC236}">
                <a16:creationId xmlns:a16="http://schemas.microsoft.com/office/drawing/2014/main" id="{6CC6004F-8AA0-4D17-89A6-2B82742597E0}"/>
              </a:ext>
            </a:extLst>
          </p:cNvPr>
          <p:cNvGrpSpPr>
            <a:grpSpLocks/>
          </p:cNvGrpSpPr>
          <p:nvPr/>
        </p:nvGrpSpPr>
        <p:grpSpPr bwMode="auto">
          <a:xfrm>
            <a:off x="6342063" y="5826125"/>
            <a:ext cx="976312" cy="571500"/>
            <a:chOff x="3035" y="3670"/>
            <a:chExt cx="615" cy="360"/>
          </a:xfrm>
        </p:grpSpPr>
        <p:sp>
          <p:nvSpPr>
            <p:cNvPr id="91171" name="Rectangle 19">
              <a:extLst>
                <a:ext uri="{FF2B5EF4-FFF2-40B4-BE49-F238E27FC236}">
                  <a16:creationId xmlns:a16="http://schemas.microsoft.com/office/drawing/2014/main" id="{0ED70CCF-64D6-417F-9C06-E9C3EFE1B542}"/>
                </a:ext>
              </a:extLst>
            </p:cNvPr>
            <p:cNvSpPr>
              <a:spLocks noChangeArrowheads="1"/>
            </p:cNvSpPr>
            <p:nvPr/>
          </p:nvSpPr>
          <p:spPr bwMode="auto">
            <a:xfrm>
              <a:off x="3035" y="3670"/>
              <a:ext cx="615" cy="36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1172" name="Rectangle 20">
              <a:extLst>
                <a:ext uri="{FF2B5EF4-FFF2-40B4-BE49-F238E27FC236}">
                  <a16:creationId xmlns:a16="http://schemas.microsoft.com/office/drawing/2014/main" id="{D116CFBB-1E22-455B-B505-B07E540FED62}"/>
                </a:ext>
              </a:extLst>
            </p:cNvPr>
            <p:cNvSpPr>
              <a:spLocks noChangeArrowheads="1"/>
            </p:cNvSpPr>
            <p:nvPr/>
          </p:nvSpPr>
          <p:spPr bwMode="auto">
            <a:xfrm>
              <a:off x="3070" y="3686"/>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73" name="Rectangle 21">
              <a:extLst>
                <a:ext uri="{FF2B5EF4-FFF2-40B4-BE49-F238E27FC236}">
                  <a16:creationId xmlns:a16="http://schemas.microsoft.com/office/drawing/2014/main" id="{5B7F801E-625C-4CB2-B4C3-4A85DDCFFB9F}"/>
                </a:ext>
              </a:extLst>
            </p:cNvPr>
            <p:cNvSpPr>
              <a:spLocks noChangeArrowheads="1"/>
            </p:cNvSpPr>
            <p:nvPr/>
          </p:nvSpPr>
          <p:spPr bwMode="auto">
            <a:xfrm>
              <a:off x="3070" y="3859"/>
              <a:ext cx="5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supplied</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91145" name="Rectangle 22">
            <a:extLst>
              <a:ext uri="{FF2B5EF4-FFF2-40B4-BE49-F238E27FC236}">
                <a16:creationId xmlns:a16="http://schemas.microsoft.com/office/drawing/2014/main" id="{D649A608-C918-4F95-9CC2-2FFAEB4BC6C0}"/>
              </a:ext>
            </a:extLst>
          </p:cNvPr>
          <p:cNvSpPr>
            <a:spLocks noChangeArrowheads="1"/>
          </p:cNvSpPr>
          <p:nvPr/>
        </p:nvSpPr>
        <p:spPr bwMode="auto">
          <a:xfrm>
            <a:off x="7491413" y="5595938"/>
            <a:ext cx="11509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Quantity of</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46" name="Rectangle 23">
            <a:extLst>
              <a:ext uri="{FF2B5EF4-FFF2-40B4-BE49-F238E27FC236}">
                <a16:creationId xmlns:a16="http://schemas.microsoft.com/office/drawing/2014/main" id="{70B1031D-F1D1-48A6-B4DA-19C3ABE013E3}"/>
              </a:ext>
            </a:extLst>
          </p:cNvPr>
          <p:cNvSpPr>
            <a:spLocks noChangeArrowheads="1"/>
          </p:cNvSpPr>
          <p:nvPr/>
        </p:nvSpPr>
        <p:spPr bwMode="auto">
          <a:xfrm>
            <a:off x="7599363" y="5868988"/>
            <a:ext cx="5081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Corn</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68633" name="Group 25">
            <a:extLst>
              <a:ext uri="{FF2B5EF4-FFF2-40B4-BE49-F238E27FC236}">
                <a16:creationId xmlns:a16="http://schemas.microsoft.com/office/drawing/2014/main" id="{21474F75-E70F-4918-BDBE-CA1061EA7614}"/>
              </a:ext>
            </a:extLst>
          </p:cNvPr>
          <p:cNvGrpSpPr>
            <a:grpSpLocks/>
          </p:cNvGrpSpPr>
          <p:nvPr/>
        </p:nvGrpSpPr>
        <p:grpSpPr bwMode="auto">
          <a:xfrm>
            <a:off x="2971800" y="2819400"/>
            <a:ext cx="4071938" cy="2990850"/>
            <a:chOff x="846" y="1775"/>
            <a:chExt cx="2565" cy="1884"/>
          </a:xfrm>
        </p:grpSpPr>
        <p:sp>
          <p:nvSpPr>
            <p:cNvPr id="91167" name="Rectangle 26">
              <a:extLst>
                <a:ext uri="{FF2B5EF4-FFF2-40B4-BE49-F238E27FC236}">
                  <a16:creationId xmlns:a16="http://schemas.microsoft.com/office/drawing/2014/main" id="{A96A8CC5-9EED-4D9C-B5E4-DF349622E2DD}"/>
                </a:ext>
              </a:extLst>
            </p:cNvPr>
            <p:cNvSpPr>
              <a:spLocks noChangeArrowheads="1"/>
            </p:cNvSpPr>
            <p:nvPr/>
          </p:nvSpPr>
          <p:spPr bwMode="auto">
            <a:xfrm>
              <a:off x="846" y="1775"/>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$3</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68" name="Rectangle 27">
              <a:extLst>
                <a:ext uri="{FF2B5EF4-FFF2-40B4-BE49-F238E27FC236}">
                  <a16:creationId xmlns:a16="http://schemas.microsoft.com/office/drawing/2014/main" id="{D1001D8B-55D2-469E-BE0E-3272D35FC597}"/>
                </a:ext>
              </a:extLst>
            </p:cNvPr>
            <p:cNvSpPr>
              <a:spLocks noChangeArrowheads="1"/>
            </p:cNvSpPr>
            <p:nvPr/>
          </p:nvSpPr>
          <p:spPr bwMode="auto">
            <a:xfrm>
              <a:off x="3258" y="3494"/>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10</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69" name="Freeform 28">
              <a:extLst>
                <a:ext uri="{FF2B5EF4-FFF2-40B4-BE49-F238E27FC236}">
                  <a16:creationId xmlns:a16="http://schemas.microsoft.com/office/drawing/2014/main" id="{2169E4BD-6D2F-4D00-9EEB-E911E8F014A3}"/>
                </a:ext>
              </a:extLst>
            </p:cNvPr>
            <p:cNvSpPr>
              <a:spLocks/>
            </p:cNvSpPr>
            <p:nvPr/>
          </p:nvSpPr>
          <p:spPr bwMode="auto">
            <a:xfrm>
              <a:off x="1297" y="1866"/>
              <a:ext cx="2046" cy="1610"/>
            </a:xfrm>
            <a:custGeom>
              <a:avLst/>
              <a:gdLst>
                <a:gd name="T0" fmla="*/ 0 w 2046"/>
                <a:gd name="T1" fmla="*/ 0 h 1610"/>
                <a:gd name="T2" fmla="*/ 2046 w 2046"/>
                <a:gd name="T3" fmla="*/ 0 h 1610"/>
                <a:gd name="T4" fmla="*/ 2046 w 2046"/>
                <a:gd name="T5" fmla="*/ 1610 h 1610"/>
                <a:gd name="T6" fmla="*/ 0 60000 65536"/>
                <a:gd name="T7" fmla="*/ 0 60000 65536"/>
                <a:gd name="T8" fmla="*/ 0 60000 65536"/>
              </a:gdLst>
              <a:ahLst/>
              <a:cxnLst>
                <a:cxn ang="T6">
                  <a:pos x="T0" y="T1"/>
                </a:cxn>
                <a:cxn ang="T7">
                  <a:pos x="T2" y="T3"/>
                </a:cxn>
                <a:cxn ang="T8">
                  <a:pos x="T4" y="T5"/>
                </a:cxn>
              </a:cxnLst>
              <a:rect l="0" t="0" r="r" b="b"/>
              <a:pathLst>
                <a:path w="2046" h="1610">
                  <a:moveTo>
                    <a:pt x="0" y="0"/>
                  </a:moveTo>
                  <a:lnTo>
                    <a:pt x="2046" y="0"/>
                  </a:lnTo>
                  <a:lnTo>
                    <a:pt x="2046" y="1610"/>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1170" name="Oval 29">
              <a:extLst>
                <a:ext uri="{FF2B5EF4-FFF2-40B4-BE49-F238E27FC236}">
                  <a16:creationId xmlns:a16="http://schemas.microsoft.com/office/drawing/2014/main" id="{CB28F613-A242-42D1-8E35-C6EB53C11D47}"/>
                </a:ext>
              </a:extLst>
            </p:cNvPr>
            <p:cNvSpPr>
              <a:spLocks noChangeArrowheads="1"/>
            </p:cNvSpPr>
            <p:nvPr/>
          </p:nvSpPr>
          <p:spPr bwMode="auto">
            <a:xfrm>
              <a:off x="3316" y="1840"/>
              <a:ext cx="67"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68638" name="Group 30">
            <a:extLst>
              <a:ext uri="{FF2B5EF4-FFF2-40B4-BE49-F238E27FC236}">
                <a16:creationId xmlns:a16="http://schemas.microsoft.com/office/drawing/2014/main" id="{6E4E74A0-3222-4468-979C-2C6285E33A34}"/>
              </a:ext>
            </a:extLst>
          </p:cNvPr>
          <p:cNvGrpSpPr>
            <a:grpSpLocks/>
          </p:cNvGrpSpPr>
          <p:nvPr/>
        </p:nvGrpSpPr>
        <p:grpSpPr bwMode="auto">
          <a:xfrm>
            <a:off x="2995614" y="3351214"/>
            <a:ext cx="2906713" cy="2457450"/>
            <a:chOff x="927" y="2111"/>
            <a:chExt cx="1831" cy="1548"/>
          </a:xfrm>
        </p:grpSpPr>
        <p:sp>
          <p:nvSpPr>
            <p:cNvPr id="91161" name="Rectangle 31">
              <a:extLst>
                <a:ext uri="{FF2B5EF4-FFF2-40B4-BE49-F238E27FC236}">
                  <a16:creationId xmlns:a16="http://schemas.microsoft.com/office/drawing/2014/main" id="{2CB7AF4A-9724-469C-A98F-D0052078A36F}"/>
                </a:ext>
              </a:extLst>
            </p:cNvPr>
            <p:cNvSpPr>
              <a:spLocks noChangeArrowheads="1"/>
            </p:cNvSpPr>
            <p:nvPr/>
          </p:nvSpPr>
          <p:spPr bwMode="auto">
            <a:xfrm>
              <a:off x="927" y="2111"/>
              <a:ext cx="1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1162" name="Rectangle 32">
              <a:extLst>
                <a:ext uri="{FF2B5EF4-FFF2-40B4-BE49-F238E27FC236}">
                  <a16:creationId xmlns:a16="http://schemas.microsoft.com/office/drawing/2014/main" id="{B00904FF-D963-47ED-A07A-48E4DF2F8AC3}"/>
                </a:ext>
              </a:extLst>
            </p:cNvPr>
            <p:cNvSpPr>
              <a:spLocks noChangeArrowheads="1"/>
            </p:cNvSpPr>
            <p:nvPr/>
          </p:nvSpPr>
          <p:spPr bwMode="auto">
            <a:xfrm>
              <a:off x="2681"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7</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91163" name="Group 33">
              <a:extLst>
                <a:ext uri="{FF2B5EF4-FFF2-40B4-BE49-F238E27FC236}">
                  <a16:creationId xmlns:a16="http://schemas.microsoft.com/office/drawing/2014/main" id="{2B436087-B897-4F0C-B8CF-A31CE25ACB0A}"/>
                </a:ext>
              </a:extLst>
            </p:cNvPr>
            <p:cNvGrpSpPr>
              <a:grpSpLocks/>
            </p:cNvGrpSpPr>
            <p:nvPr/>
          </p:nvGrpSpPr>
          <p:grpSpPr bwMode="auto">
            <a:xfrm>
              <a:off x="1297" y="2162"/>
              <a:ext cx="1454" cy="1314"/>
              <a:chOff x="1297" y="2162"/>
              <a:chExt cx="1454" cy="1314"/>
            </a:xfrm>
          </p:grpSpPr>
          <p:sp>
            <p:nvSpPr>
              <p:cNvPr id="91164" name="Freeform 34">
                <a:extLst>
                  <a:ext uri="{FF2B5EF4-FFF2-40B4-BE49-F238E27FC236}">
                    <a16:creationId xmlns:a16="http://schemas.microsoft.com/office/drawing/2014/main" id="{3D262A3A-0B0A-4F47-9543-AF12917220C4}"/>
                  </a:ext>
                </a:extLst>
              </p:cNvPr>
              <p:cNvSpPr>
                <a:spLocks/>
              </p:cNvSpPr>
              <p:nvPr/>
            </p:nvSpPr>
            <p:spPr bwMode="auto">
              <a:xfrm>
                <a:off x="1297" y="2188"/>
                <a:ext cx="1423" cy="1288"/>
              </a:xfrm>
              <a:custGeom>
                <a:avLst/>
                <a:gdLst>
                  <a:gd name="T0" fmla="*/ 0 w 1431"/>
                  <a:gd name="T1" fmla="*/ 0 h 1288"/>
                  <a:gd name="T2" fmla="*/ 1359 w 1431"/>
                  <a:gd name="T3" fmla="*/ 0 h 1288"/>
                  <a:gd name="T4" fmla="*/ 1359 w 1431"/>
                  <a:gd name="T5" fmla="*/ 1288 h 1288"/>
                  <a:gd name="T6" fmla="*/ 0 60000 65536"/>
                  <a:gd name="T7" fmla="*/ 0 60000 65536"/>
                  <a:gd name="T8" fmla="*/ 0 60000 65536"/>
                </a:gdLst>
                <a:ahLst/>
                <a:cxnLst>
                  <a:cxn ang="T6">
                    <a:pos x="T0" y="T1"/>
                  </a:cxn>
                  <a:cxn ang="T7">
                    <a:pos x="T2" y="T3"/>
                  </a:cxn>
                  <a:cxn ang="T8">
                    <a:pos x="T4" y="T5"/>
                  </a:cxn>
                </a:cxnLst>
                <a:rect l="0" t="0" r="r" b="b"/>
                <a:pathLst>
                  <a:path w="1431" h="1288">
                    <a:moveTo>
                      <a:pt x="0" y="0"/>
                    </a:moveTo>
                    <a:lnTo>
                      <a:pt x="1431" y="0"/>
                    </a:lnTo>
                    <a:lnTo>
                      <a:pt x="1431" y="1288"/>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1165" name="Oval 35">
                <a:extLst>
                  <a:ext uri="{FF2B5EF4-FFF2-40B4-BE49-F238E27FC236}">
                    <a16:creationId xmlns:a16="http://schemas.microsoft.com/office/drawing/2014/main" id="{39263C69-F150-48DF-820F-D89B3F96D6B2}"/>
                  </a:ext>
                </a:extLst>
              </p:cNvPr>
              <p:cNvSpPr>
                <a:spLocks noChangeArrowheads="1"/>
              </p:cNvSpPr>
              <p:nvPr/>
            </p:nvSpPr>
            <p:spPr bwMode="auto">
              <a:xfrm>
                <a:off x="2688" y="2162"/>
                <a:ext cx="63"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1166" name="Line 36">
                <a:extLst>
                  <a:ext uri="{FF2B5EF4-FFF2-40B4-BE49-F238E27FC236}">
                    <a16:creationId xmlns:a16="http://schemas.microsoft.com/office/drawing/2014/main" id="{5354686F-1E94-4457-8F1A-C91916D362B1}"/>
                  </a:ext>
                </a:extLst>
              </p:cNvPr>
              <p:cNvSpPr>
                <a:spLocks noChangeShapeType="1"/>
              </p:cNvSpPr>
              <p:nvPr/>
            </p:nvSpPr>
            <p:spPr bwMode="auto">
              <a:xfrm>
                <a:off x="1297" y="2188"/>
                <a:ext cx="1431"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grpSp>
      <p:sp>
        <p:nvSpPr>
          <p:cNvPr id="91149" name="Freeform 37">
            <a:extLst>
              <a:ext uri="{FF2B5EF4-FFF2-40B4-BE49-F238E27FC236}">
                <a16:creationId xmlns:a16="http://schemas.microsoft.com/office/drawing/2014/main" id="{FCCC7E61-B269-425E-8E74-DB8C8CDB4F76}"/>
              </a:ext>
            </a:extLst>
          </p:cNvPr>
          <p:cNvSpPr>
            <a:spLocks/>
          </p:cNvSpPr>
          <p:nvPr/>
        </p:nvSpPr>
        <p:spPr bwMode="auto">
          <a:xfrm>
            <a:off x="3562351" y="1836738"/>
            <a:ext cx="5199063" cy="3681412"/>
          </a:xfrm>
          <a:custGeom>
            <a:avLst/>
            <a:gdLst>
              <a:gd name="T0" fmla="*/ 0 w 3275"/>
              <a:gd name="T1" fmla="*/ 0 h 2319"/>
              <a:gd name="T2" fmla="*/ 0 w 3275"/>
              <a:gd name="T3" fmla="*/ 2147483646 h 2319"/>
              <a:gd name="T4" fmla="*/ 2147483646 w 3275"/>
              <a:gd name="T5" fmla="*/ 2147483646 h 2319"/>
              <a:gd name="T6" fmla="*/ 0 60000 65536"/>
              <a:gd name="T7" fmla="*/ 0 60000 65536"/>
              <a:gd name="T8" fmla="*/ 0 60000 65536"/>
            </a:gdLst>
            <a:ahLst/>
            <a:cxnLst>
              <a:cxn ang="T6">
                <a:pos x="T0" y="T1"/>
              </a:cxn>
              <a:cxn ang="T7">
                <a:pos x="T2" y="T3"/>
              </a:cxn>
              <a:cxn ang="T8">
                <a:pos x="T4" y="T5"/>
              </a:cxn>
            </a:cxnLst>
            <a:rect l="0" t="0" r="r" b="b"/>
            <a:pathLst>
              <a:path w="3275" h="2319">
                <a:moveTo>
                  <a:pt x="0" y="0"/>
                </a:moveTo>
                <a:lnTo>
                  <a:pt x="0" y="2319"/>
                </a:lnTo>
                <a:lnTo>
                  <a:pt x="3275" y="2319"/>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68646" name="Group 38">
            <a:extLst>
              <a:ext uri="{FF2B5EF4-FFF2-40B4-BE49-F238E27FC236}">
                <a16:creationId xmlns:a16="http://schemas.microsoft.com/office/drawing/2014/main" id="{F0BB60BD-4634-4C7B-AC17-C416022EE2BC}"/>
              </a:ext>
            </a:extLst>
          </p:cNvPr>
          <p:cNvGrpSpPr>
            <a:grpSpLocks/>
          </p:cNvGrpSpPr>
          <p:nvPr/>
        </p:nvGrpSpPr>
        <p:grpSpPr bwMode="auto">
          <a:xfrm>
            <a:off x="4784737" y="2921002"/>
            <a:ext cx="134938" cy="2887663"/>
            <a:chOff x="2054" y="1840"/>
            <a:chExt cx="85" cy="1819"/>
          </a:xfrm>
        </p:grpSpPr>
        <p:sp>
          <p:nvSpPr>
            <p:cNvPr id="91157" name="Rectangle 39">
              <a:extLst>
                <a:ext uri="{FF2B5EF4-FFF2-40B4-BE49-F238E27FC236}">
                  <a16:creationId xmlns:a16="http://schemas.microsoft.com/office/drawing/2014/main" id="{81268D1C-E0C0-4646-8C60-0B2DA7CE7A66}"/>
                </a:ext>
              </a:extLst>
            </p:cNvPr>
            <p:cNvSpPr>
              <a:spLocks noChangeArrowheads="1"/>
            </p:cNvSpPr>
            <p:nvPr/>
          </p:nvSpPr>
          <p:spPr bwMode="auto">
            <a:xfrm>
              <a:off x="2054" y="3494"/>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4</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91158" name="Group 40">
              <a:extLst>
                <a:ext uri="{FF2B5EF4-FFF2-40B4-BE49-F238E27FC236}">
                  <a16:creationId xmlns:a16="http://schemas.microsoft.com/office/drawing/2014/main" id="{0F3F09C0-58F1-4BEE-B68E-630376B9691B}"/>
                </a:ext>
              </a:extLst>
            </p:cNvPr>
            <p:cNvGrpSpPr>
              <a:grpSpLocks/>
            </p:cNvGrpSpPr>
            <p:nvPr/>
          </p:nvGrpSpPr>
          <p:grpSpPr bwMode="auto">
            <a:xfrm>
              <a:off x="2073" y="1840"/>
              <a:ext cx="66" cy="1623"/>
              <a:chOff x="2073" y="1840"/>
              <a:chExt cx="66" cy="1623"/>
            </a:xfrm>
          </p:grpSpPr>
          <p:sp>
            <p:nvSpPr>
              <p:cNvPr id="91159" name="Line 41">
                <a:extLst>
                  <a:ext uri="{FF2B5EF4-FFF2-40B4-BE49-F238E27FC236}">
                    <a16:creationId xmlns:a16="http://schemas.microsoft.com/office/drawing/2014/main" id="{7776A148-E6C2-4729-842C-3BBC5A33BC9F}"/>
                  </a:ext>
                </a:extLst>
              </p:cNvPr>
              <p:cNvSpPr>
                <a:spLocks noChangeShapeType="1"/>
              </p:cNvSpPr>
              <p:nvPr/>
            </p:nvSpPr>
            <p:spPr bwMode="auto">
              <a:xfrm>
                <a:off x="2105" y="1866"/>
                <a:ext cx="1" cy="1597"/>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1160" name="Oval 42">
                <a:extLst>
                  <a:ext uri="{FF2B5EF4-FFF2-40B4-BE49-F238E27FC236}">
                    <a16:creationId xmlns:a16="http://schemas.microsoft.com/office/drawing/2014/main" id="{C1272F1F-4363-4698-9D8A-2DC822E89B5D}"/>
                  </a:ext>
                </a:extLst>
              </p:cNvPr>
              <p:cNvSpPr>
                <a:spLocks noChangeArrowheads="1"/>
              </p:cNvSpPr>
              <p:nvPr/>
            </p:nvSpPr>
            <p:spPr bwMode="auto">
              <a:xfrm>
                <a:off x="2073" y="1840"/>
                <a:ext cx="66"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grpSp>
        <p:nvGrpSpPr>
          <p:cNvPr id="68651" name="Group 43">
            <a:extLst>
              <a:ext uri="{FF2B5EF4-FFF2-40B4-BE49-F238E27FC236}">
                <a16:creationId xmlns:a16="http://schemas.microsoft.com/office/drawing/2014/main" id="{7822925B-91F9-4FE8-8646-1300C7116D1C}"/>
              </a:ext>
            </a:extLst>
          </p:cNvPr>
          <p:cNvGrpSpPr>
            <a:grpSpLocks/>
          </p:cNvGrpSpPr>
          <p:nvPr/>
        </p:nvGrpSpPr>
        <p:grpSpPr bwMode="auto">
          <a:xfrm>
            <a:off x="4878389" y="2347914"/>
            <a:ext cx="1952625" cy="511175"/>
            <a:chOff x="2113" y="1479"/>
            <a:chExt cx="1230" cy="322"/>
          </a:xfrm>
        </p:grpSpPr>
        <p:sp>
          <p:nvSpPr>
            <p:cNvPr id="91153" name="Freeform 44">
              <a:extLst>
                <a:ext uri="{FF2B5EF4-FFF2-40B4-BE49-F238E27FC236}">
                  <a16:creationId xmlns:a16="http://schemas.microsoft.com/office/drawing/2014/main" id="{419E42BB-E97B-472D-AE92-37F7E3DFBB8C}"/>
                </a:ext>
              </a:extLst>
            </p:cNvPr>
            <p:cNvSpPr>
              <a:spLocks/>
            </p:cNvSpPr>
            <p:nvPr/>
          </p:nvSpPr>
          <p:spPr bwMode="auto">
            <a:xfrm>
              <a:off x="2113" y="1711"/>
              <a:ext cx="1230" cy="90"/>
            </a:xfrm>
            <a:custGeom>
              <a:avLst/>
              <a:gdLst>
                <a:gd name="T0" fmla="*/ 2147483646 w 92"/>
                <a:gd name="T1" fmla="*/ 2147483646 h 7"/>
                <a:gd name="T2" fmla="*/ 2147483646 w 92"/>
                <a:gd name="T3" fmla="*/ 2147483646 h 7"/>
                <a:gd name="T4" fmla="*/ 2147483646 w 92"/>
                <a:gd name="T5" fmla="*/ 2147483646 h 7"/>
                <a:gd name="T6" fmla="*/ 2147483646 w 92"/>
                <a:gd name="T7" fmla="*/ 0 h 7"/>
                <a:gd name="T8" fmla="*/ 2147483646 w 92"/>
                <a:gd name="T9" fmla="*/ 2147483646 h 7"/>
                <a:gd name="T10" fmla="*/ 2147483646 w 92"/>
                <a:gd name="T11" fmla="*/ 2147483646 h 7"/>
                <a:gd name="T12" fmla="*/ 0 w 92"/>
                <a:gd name="T13" fmla="*/ 214748364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2" h="7">
                  <a:moveTo>
                    <a:pt x="92" y="7"/>
                  </a:moveTo>
                  <a:cubicBezTo>
                    <a:pt x="92" y="5"/>
                    <a:pt x="89" y="4"/>
                    <a:pt x="87" y="4"/>
                  </a:cubicBezTo>
                  <a:cubicBezTo>
                    <a:pt x="49" y="4"/>
                    <a:pt x="49" y="4"/>
                    <a:pt x="49" y="4"/>
                  </a:cubicBezTo>
                  <a:cubicBezTo>
                    <a:pt x="47" y="4"/>
                    <a:pt x="45" y="2"/>
                    <a:pt x="45" y="0"/>
                  </a:cubicBezTo>
                  <a:cubicBezTo>
                    <a:pt x="45" y="2"/>
                    <a:pt x="44" y="4"/>
                    <a:pt x="42" y="4"/>
                  </a:cubicBezTo>
                  <a:cubicBezTo>
                    <a:pt x="4" y="4"/>
                    <a:pt x="4" y="4"/>
                    <a:pt x="4" y="4"/>
                  </a:cubicBezTo>
                  <a:cubicBezTo>
                    <a:pt x="2" y="4"/>
                    <a:pt x="0" y="5"/>
                    <a:pt x="0" y="7"/>
                  </a:cubicBezTo>
                </a:path>
              </a:pathLst>
            </a:custGeom>
            <a:noFill/>
            <a:ln w="20638">
              <a:solidFill>
                <a:srgbClr val="3F00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a:ea typeface="+mn-ea"/>
                <a:cs typeface="+mn-cs"/>
              </a:endParaRPr>
            </a:p>
          </p:txBody>
        </p:sp>
        <p:grpSp>
          <p:nvGrpSpPr>
            <p:cNvPr id="91154" name="Group 45">
              <a:extLst>
                <a:ext uri="{FF2B5EF4-FFF2-40B4-BE49-F238E27FC236}">
                  <a16:creationId xmlns:a16="http://schemas.microsoft.com/office/drawing/2014/main" id="{8483143B-4407-47CB-9201-4AFA42D02C74}"/>
                </a:ext>
              </a:extLst>
            </p:cNvPr>
            <p:cNvGrpSpPr>
              <a:grpSpLocks/>
            </p:cNvGrpSpPr>
            <p:nvPr/>
          </p:nvGrpSpPr>
          <p:grpSpPr bwMode="auto">
            <a:xfrm>
              <a:off x="2447" y="1479"/>
              <a:ext cx="561" cy="219"/>
              <a:chOff x="2447" y="1479"/>
              <a:chExt cx="561" cy="219"/>
            </a:xfrm>
          </p:grpSpPr>
          <p:sp>
            <p:nvSpPr>
              <p:cNvPr id="91155" name="Rectangle 46">
                <a:extLst>
                  <a:ext uri="{FF2B5EF4-FFF2-40B4-BE49-F238E27FC236}">
                    <a16:creationId xmlns:a16="http://schemas.microsoft.com/office/drawing/2014/main" id="{D598AA9B-1E73-455A-8E7A-C7476258F97C}"/>
                  </a:ext>
                </a:extLst>
              </p:cNvPr>
              <p:cNvSpPr>
                <a:spLocks noChangeArrowheads="1"/>
              </p:cNvSpPr>
              <p:nvPr/>
            </p:nvSpPr>
            <p:spPr bwMode="auto">
              <a:xfrm>
                <a:off x="2447" y="1479"/>
                <a:ext cx="561" cy="219"/>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1156" name="Rectangle 47">
                <a:extLst>
                  <a:ext uri="{FF2B5EF4-FFF2-40B4-BE49-F238E27FC236}">
                    <a16:creationId xmlns:a16="http://schemas.microsoft.com/office/drawing/2014/main" id="{13CCBB70-F9A0-49D6-A644-0352E9CC64E5}"/>
                  </a:ext>
                </a:extLst>
              </p:cNvPr>
              <p:cNvSpPr>
                <a:spLocks noChangeArrowheads="1"/>
              </p:cNvSpPr>
              <p:nvPr/>
            </p:nvSpPr>
            <p:spPr bwMode="auto">
              <a:xfrm>
                <a:off x="2491" y="1507"/>
                <a:ext cx="4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Surplus</a:t>
                </a: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
        <p:nvSpPr>
          <p:cNvPr id="91152" name="Text Box 48">
            <a:extLst>
              <a:ext uri="{FF2B5EF4-FFF2-40B4-BE49-F238E27FC236}">
                <a16:creationId xmlns:a16="http://schemas.microsoft.com/office/drawing/2014/main" id="{D3BF9388-8418-453E-ABB0-38DCF2335BC6}"/>
              </a:ext>
            </a:extLst>
          </p:cNvPr>
          <p:cNvSpPr txBox="1">
            <a:spLocks noChangeArrowheads="1"/>
          </p:cNvSpPr>
          <p:nvPr/>
        </p:nvSpPr>
        <p:spPr bwMode="auto">
          <a:xfrm>
            <a:off x="1524000" y="304801"/>
            <a:ext cx="9144000"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en-US" sz="3500" b="0" i="0" u="none" strike="noStrike" kern="1200" cap="none" spc="0" normalizeH="0" baseline="0" noProof="0">
                <a:ln>
                  <a:noFill/>
                </a:ln>
                <a:solidFill>
                  <a:srgbClr val="212121"/>
                </a:solidFill>
                <a:effectLst/>
                <a:uLnTx/>
                <a:uFillTx/>
                <a:latin typeface="Arial" panose="020B0604020202020204" pitchFamily="34" charset="0"/>
                <a:ea typeface="+mn-ea"/>
                <a:cs typeface="+mn-cs"/>
              </a:rPr>
              <a:t>Effects of a Price Floor</a:t>
            </a:r>
          </a:p>
          <a:p>
            <a:pPr marL="0" marR="0" lvl="0" indent="0" algn="l" defTabSz="457200" rtl="0" eaLnBrk="1" fontAlgn="auto" latinLnBrk="0" hangingPunct="1">
              <a:lnSpc>
                <a:spcPct val="100000"/>
              </a:lnSpc>
              <a:spcBef>
                <a:spcPct val="50000"/>
              </a:spcBef>
              <a:spcAft>
                <a:spcPts val="0"/>
              </a:spcAft>
              <a:buClrTx/>
              <a:buSzTx/>
              <a:buFontTx/>
              <a:buNone/>
              <a:tabLst/>
              <a:defRPr/>
            </a:pPr>
            <a:endParaRPr kumimoji="0" lang="en-US" altLang="en-US" sz="35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60327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68616"/>
                                        </p:tgtEl>
                                        <p:attrNameLst>
                                          <p:attrName>style.visibility</p:attrName>
                                        </p:attrNameLst>
                                      </p:cBhvr>
                                      <p:to>
                                        <p:strVal val="visible"/>
                                      </p:to>
                                    </p:set>
                                    <p:animEffect transition="in" filter="strips(upRight)">
                                      <p:cBhvr>
                                        <p:cTn id="7" dur="500"/>
                                        <p:tgtEl>
                                          <p:spTgt spid="686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8619"/>
                                        </p:tgtEl>
                                        <p:attrNameLst>
                                          <p:attrName>style.visibility</p:attrName>
                                        </p:attrNameLst>
                                      </p:cBhvr>
                                      <p:to>
                                        <p:strVal val="visible"/>
                                      </p:to>
                                    </p:set>
                                    <p:animEffect transition="in" filter="strips(downRight)">
                                      <p:cBhvr>
                                        <p:cTn id="12" dur="500"/>
                                        <p:tgtEl>
                                          <p:spTgt spid="686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68638"/>
                                        </p:tgtEl>
                                        <p:attrNameLst>
                                          <p:attrName>style.visibility</p:attrName>
                                        </p:attrNameLst>
                                      </p:cBhvr>
                                      <p:to>
                                        <p:strVal val="visible"/>
                                      </p:to>
                                    </p:set>
                                    <p:animEffect transition="in" filter="strips(upRight)">
                                      <p:cBhvr>
                                        <p:cTn id="17" dur="500"/>
                                        <p:tgtEl>
                                          <p:spTgt spid="686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8633"/>
                                        </p:tgtEl>
                                        <p:attrNameLst>
                                          <p:attrName>style.visibility</p:attrName>
                                        </p:attrNameLst>
                                      </p:cBhvr>
                                      <p:to>
                                        <p:strVal val="visible"/>
                                      </p:to>
                                    </p:set>
                                    <p:animEffect transition="in" filter="strips(upRight)">
                                      <p:cBhvr>
                                        <p:cTn id="22" dur="500"/>
                                        <p:tgtEl>
                                          <p:spTgt spid="686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8626"/>
                                        </p:tgtEl>
                                        <p:attrNameLst>
                                          <p:attrName>style.visibility</p:attrName>
                                        </p:attrNameLst>
                                      </p:cBhvr>
                                      <p:to>
                                        <p:strVal val="visible"/>
                                      </p:to>
                                    </p:set>
                                    <p:animEffect transition="in" filter="dissolve">
                                      <p:cBhvr>
                                        <p:cTn id="27" dur="500"/>
                                        <p:tgtEl>
                                          <p:spTgt spid="686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8646"/>
                                        </p:tgtEl>
                                        <p:attrNameLst>
                                          <p:attrName>style.visibility</p:attrName>
                                        </p:attrNameLst>
                                      </p:cBhvr>
                                      <p:to>
                                        <p:strVal val="visible"/>
                                      </p:to>
                                    </p:set>
                                    <p:animEffect transition="in" filter="wipe(down)">
                                      <p:cBhvr>
                                        <p:cTn id="32" dur="500"/>
                                        <p:tgtEl>
                                          <p:spTgt spid="686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8622"/>
                                        </p:tgtEl>
                                        <p:attrNameLst>
                                          <p:attrName>style.visibility</p:attrName>
                                        </p:attrNameLst>
                                      </p:cBhvr>
                                      <p:to>
                                        <p:strVal val="visible"/>
                                      </p:to>
                                    </p:set>
                                    <p:animEffect transition="in" filter="dissolve">
                                      <p:cBhvr>
                                        <p:cTn id="37" dur="500"/>
                                        <p:tgtEl>
                                          <p:spTgt spid="686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68651"/>
                                        </p:tgtEl>
                                        <p:attrNameLst>
                                          <p:attrName>style.visibility</p:attrName>
                                        </p:attrNameLst>
                                      </p:cBhvr>
                                      <p:to>
                                        <p:strVal val="visible"/>
                                      </p:to>
                                    </p:set>
                                    <p:animEffect transition="in" filter="wipe(down)">
                                      <p:cBhvr>
                                        <p:cTn id="42" dur="500"/>
                                        <p:tgtEl>
                                          <p:spTgt spid="68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Widescreen</PresentationFormat>
  <Paragraphs>97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Garamond</vt:lpstr>
      <vt:lpstr>Times New Roman</vt:lpstr>
      <vt:lpstr>Organic</vt:lpstr>
      <vt:lpstr>Prices: Supply and Demand Combined cont.</vt:lpstr>
      <vt:lpstr>PowerPoint Presentation</vt:lpstr>
      <vt:lpstr>Prices: Supply and Demand Combined cont.</vt:lpstr>
      <vt:lpstr>PowerPoint Presentation</vt:lpstr>
      <vt:lpstr>Essential Question 5</vt:lpstr>
      <vt:lpstr>Price Ceilings and Floors Tampering with the Laws of Economics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Prices: Supply and Demand Combined cont.</dc:title>
  <dc:creator>Samer Kaddah</dc:creator>
  <cp:lastModifiedBy>Samer Kaddah</cp:lastModifiedBy>
  <cp:revision>1</cp:revision>
  <dcterms:created xsi:type="dcterms:W3CDTF">2018-09-11T17:19:26Z</dcterms:created>
  <dcterms:modified xsi:type="dcterms:W3CDTF">2018-09-11T17:19:40Z</dcterms:modified>
</cp:coreProperties>
</file>