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64" r:id="rId3"/>
    <p:sldId id="257" r:id="rId4"/>
    <p:sldId id="265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6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9BDBE-3BC7-4A43-9FB3-E176252B0ECF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331F2-EE5E-4CAB-B2BD-A1277189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24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69F0A2-E6B1-4AB6-A2E8-3F35931C116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0899" name="Rectangle 2"/>
          <p:cNvSpPr>
            <a:spLocks noChangeArrowheads="1"/>
          </p:cNvSpPr>
          <p:nvPr/>
        </p:nvSpPr>
        <p:spPr bwMode="auto">
          <a:xfrm>
            <a:off x="3884614" y="0"/>
            <a:ext cx="2973387" cy="463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0900" name="Rectangle 3"/>
          <p:cNvSpPr>
            <a:spLocks noChangeArrowheads="1"/>
          </p:cNvSpPr>
          <p:nvPr/>
        </p:nvSpPr>
        <p:spPr bwMode="auto">
          <a:xfrm>
            <a:off x="3884614" y="8829967"/>
            <a:ext cx="2973387" cy="466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14</a:t>
            </a:r>
          </a:p>
        </p:txBody>
      </p:sp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-1588" y="8829967"/>
            <a:ext cx="2971801" cy="466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0902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63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09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4425" y="703263"/>
            <a:ext cx="4630738" cy="347345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790"/>
            <a:ext cx="502920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17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5F4946-FED7-4039-B62F-21AC5F5BD34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1923" name="Rectangle 2"/>
          <p:cNvSpPr>
            <a:spLocks noChangeArrowheads="1"/>
          </p:cNvSpPr>
          <p:nvPr/>
        </p:nvSpPr>
        <p:spPr bwMode="auto">
          <a:xfrm>
            <a:off x="3884614" y="0"/>
            <a:ext cx="2973387" cy="463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1924" name="Rectangle 3"/>
          <p:cNvSpPr>
            <a:spLocks noChangeArrowheads="1"/>
          </p:cNvSpPr>
          <p:nvPr/>
        </p:nvSpPr>
        <p:spPr bwMode="auto">
          <a:xfrm>
            <a:off x="3884614" y="8829967"/>
            <a:ext cx="2973387" cy="466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</a:t>
            </a:r>
          </a:p>
        </p:txBody>
      </p:sp>
      <p:sp>
        <p:nvSpPr>
          <p:cNvPr id="81925" name="Rectangle 4"/>
          <p:cNvSpPr>
            <a:spLocks noChangeArrowheads="1"/>
          </p:cNvSpPr>
          <p:nvPr/>
        </p:nvSpPr>
        <p:spPr bwMode="auto">
          <a:xfrm>
            <a:off x="-1588" y="8829967"/>
            <a:ext cx="2971801" cy="466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1926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63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19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4425" y="703263"/>
            <a:ext cx="4630738" cy="347345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790"/>
            <a:ext cx="502920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10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5093" y="802300"/>
            <a:ext cx="7491353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093" y="3531206"/>
            <a:ext cx="7491353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95092" y="329309"/>
            <a:ext cx="4115056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12938" y="798973"/>
            <a:ext cx="1069340" cy="503578"/>
          </a:xfrm>
        </p:spPr>
        <p:txBody>
          <a:bodyPr/>
          <a:lstStyle/>
          <a:p>
            <a:fld id="{5CF37833-AA58-40F9-9A32-73AABC21F43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195093" y="3528542"/>
            <a:ext cx="749135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84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924655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897F-13EA-4DBC-8F25-6E1A80EF74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8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24038" y="798975"/>
            <a:ext cx="1470703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4655" y="798975"/>
            <a:ext cx="7068127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50CC-3C88-463F-BC10-A5BD1D238F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224037" y="798975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439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18D4CCA-7916-4DE5-ACC0-1A8517C025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49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71440C2-C02B-42C2-B24B-D7524C7AFB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40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DA7D8-EE99-444C-BF0B-0A930E3FA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73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24300"/>
            <a:ext cx="109728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3060F-3C61-4124-BDE6-F40C48C65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7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5E90-FC8C-4409-B62A-03F14E822A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924655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56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655" y="1756130"/>
            <a:ext cx="7489336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656" y="3806197"/>
            <a:ext cx="748933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B5A6-02C3-4092-AF00-C3552E38B51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24655" y="3804985"/>
            <a:ext cx="748933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22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655" y="804891"/>
            <a:ext cx="8761791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4654" y="2013936"/>
            <a:ext cx="4167828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8909" y="2013937"/>
            <a:ext cx="4167536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A86C-CFCE-40AF-8D23-DADA491AB34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924655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35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924655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655" y="804165"/>
            <a:ext cx="8761792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655" y="2019551"/>
            <a:ext cx="4167688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4655" y="2824271"/>
            <a:ext cx="4167688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8909" y="2023005"/>
            <a:ext cx="416753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8909" y="2821491"/>
            <a:ext cx="416753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423C-76AD-4162-AFA7-111A99C45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4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924655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E26C-58C2-4DCD-8CD7-58AC36DF7E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6BC-A132-4994-A853-1D6921A4DD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2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723" y="798973"/>
            <a:ext cx="323460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2208" y="798974"/>
            <a:ext cx="5104237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8723" y="3205493"/>
            <a:ext cx="3236492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9B88-F0CE-4F77-AED3-6EF2AE86EDB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922331" y="3205491"/>
            <a:ext cx="32310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73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662002" y="482172"/>
            <a:ext cx="4681849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531" y="1129513"/>
            <a:ext cx="432658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20171" y="1122544"/>
            <a:ext cx="2979997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4656" y="3145992"/>
            <a:ext cx="4320381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15552" y="5469858"/>
            <a:ext cx="4336560" cy="320123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16707" y="318642"/>
            <a:ext cx="43354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3339-83B0-4BDD-BF77-6DF244F5D6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921708" y="3143605"/>
            <a:ext cx="43226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8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12192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4"/>
            <a:ext cx="12192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4655" y="804521"/>
            <a:ext cx="8761791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655" y="2015734"/>
            <a:ext cx="8761791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8723" y="330370"/>
            <a:ext cx="315772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4655" y="329309"/>
            <a:ext cx="537867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0" y="798973"/>
            <a:ext cx="1060995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D87DD68-24B9-491D-95C4-8564AAFE39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8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D83DC-60F0-412E-B6CB-FB1D3989D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Productivity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29BF8-6E0F-4263-9973-2AA2AC598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676" y="1853756"/>
            <a:ext cx="12095747" cy="4256729"/>
          </a:xfrm>
        </p:spPr>
        <p:txBody>
          <a:bodyPr>
            <a:normAutofit/>
          </a:bodyPr>
          <a:lstStyle/>
          <a:p>
            <a:r>
              <a:rPr lang="en-US" b="1" dirty="0"/>
              <a:t>Productivity</a:t>
            </a:r>
            <a:r>
              <a:rPr lang="en-US" dirty="0"/>
              <a:t> is the ratio of inputs to outputs</a:t>
            </a:r>
          </a:p>
          <a:p>
            <a:pPr lvl="1"/>
            <a:r>
              <a:rPr lang="en-US" dirty="0"/>
              <a:t>For example, a company may ask, how many minutes does it take to produce one unit of a good? If the number of inputs (minutes) decreases while the unit of output (the good) remains the same, productivity increases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What increases productivity? </a:t>
            </a:r>
          </a:p>
          <a:p>
            <a:pPr marL="0" indent="0">
              <a:buNone/>
            </a:pPr>
            <a:r>
              <a:rPr lang="en-US" dirty="0"/>
              <a:t>	Investment in Human Capital and Technology </a:t>
            </a:r>
          </a:p>
          <a:p>
            <a:pPr marL="0" indent="0">
              <a:buNone/>
            </a:pPr>
            <a:r>
              <a:rPr lang="en-US" dirty="0"/>
              <a:t>How did agricultural output change when farmers moved from animal powered plows to modern tractors? </a:t>
            </a:r>
          </a:p>
          <a:p>
            <a:pPr marL="0" indent="0">
              <a:buNone/>
            </a:pPr>
            <a:r>
              <a:rPr lang="en-US" dirty="0"/>
              <a:t>How much more productive are you when you feel great versus when you are sick with a fever? </a:t>
            </a:r>
          </a:p>
        </p:txBody>
      </p:sp>
    </p:spTree>
    <p:extLst>
      <p:ext uri="{BB962C8B-B14F-4D97-AF65-F5344CB8AC3E}">
        <p14:creationId xmlns:p14="http://schemas.microsoft.com/office/powerpoint/2010/main" val="183846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4E5C6-5B90-4FC2-AECC-12BEA6D1B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Oven Productivity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73DCAF7-0254-4CDD-8A6E-D40C79B490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4916" t="49256" r="7359" b="23918"/>
          <a:stretch/>
        </p:blipFill>
        <p:spPr>
          <a:xfrm>
            <a:off x="786063" y="1853756"/>
            <a:ext cx="10619873" cy="424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6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6"/>
          <p:cNvSpPr>
            <a:spLocks noGrp="1" noChangeArrowheads="1"/>
          </p:cNvSpPr>
          <p:nvPr>
            <p:ph type="title"/>
          </p:nvPr>
        </p:nvSpPr>
        <p:spPr>
          <a:xfrm>
            <a:off x="2612684" y="804520"/>
            <a:ext cx="7202456" cy="1049235"/>
          </a:xfrm>
        </p:spPr>
        <p:txBody>
          <a:bodyPr>
            <a:normAutofit/>
          </a:bodyPr>
          <a:lstStyle/>
          <a:p>
            <a:r>
              <a:rPr lang="en-US" altLang="en-US" sz="2700"/>
              <a:t>Principle #2: The Cost of Something Is What You Give Up to Get It.</a:t>
            </a:r>
          </a:p>
        </p:txBody>
      </p:sp>
      <p:sp>
        <p:nvSpPr>
          <p:cNvPr id="267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612684" y="2015735"/>
            <a:ext cx="4646838" cy="3450613"/>
          </a:xfrm>
        </p:spPr>
        <p:txBody>
          <a:bodyPr>
            <a:normAutofit/>
          </a:bodyPr>
          <a:lstStyle/>
          <a:p>
            <a:r>
              <a:rPr lang="en-US" altLang="en-US" dirty="0"/>
              <a:t>The </a:t>
            </a:r>
            <a:r>
              <a:rPr lang="en-US" altLang="en-US" i="1"/>
              <a:t>production possibilities frontier</a:t>
            </a:r>
            <a:r>
              <a:rPr lang="en-US" altLang="en-US" dirty="0"/>
              <a:t> is a graph that shows the combinations of output that the economy can possibly produce given the available factors of production and the available production technology.</a:t>
            </a:r>
          </a:p>
        </p:txBody>
      </p:sp>
      <p:pic>
        <p:nvPicPr>
          <p:cNvPr id="2050" name="Picture 2" descr="Image result for production possibility curve">
            <a:extLst>
              <a:ext uri="{FF2B5EF4-FFF2-40B4-BE49-F238E27FC236}">
                <a16:creationId xmlns:a16="http://schemas.microsoft.com/office/drawing/2014/main" id="{BE94C8A8-C32B-411C-BA93-2DA364B04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568" y="2573714"/>
            <a:ext cx="2194573" cy="233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67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7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58C6A-5573-4C20-A5AB-F80DCC3B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we get the info for the PPC?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0E6C67-B916-44FE-B18E-9E3C1AD5E4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689711"/>
              </p:ext>
            </p:extLst>
          </p:nvPr>
        </p:nvGraphicFramePr>
        <p:xfrm>
          <a:off x="224589" y="2037346"/>
          <a:ext cx="11036969" cy="3705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8203">
                  <a:extLst>
                    <a:ext uri="{9D8B030D-6E8A-4147-A177-3AD203B41FA5}">
                      <a16:colId xmlns:a16="http://schemas.microsoft.com/office/drawing/2014/main" val="1297237116"/>
                    </a:ext>
                  </a:extLst>
                </a:gridCol>
                <a:gridCol w="3679383">
                  <a:extLst>
                    <a:ext uri="{9D8B030D-6E8A-4147-A177-3AD203B41FA5}">
                      <a16:colId xmlns:a16="http://schemas.microsoft.com/office/drawing/2014/main" val="1660820397"/>
                    </a:ext>
                  </a:extLst>
                </a:gridCol>
                <a:gridCol w="3679383">
                  <a:extLst>
                    <a:ext uri="{9D8B030D-6E8A-4147-A177-3AD203B41FA5}">
                      <a16:colId xmlns:a16="http://schemas.microsoft.com/office/drawing/2014/main" val="34381629"/>
                    </a:ext>
                  </a:extLst>
                </a:gridCol>
              </a:tblGrid>
              <a:tr h="6176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Combination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Desks (X axis)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Trumpets (Y axis)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8122607"/>
                  </a:ext>
                </a:extLst>
              </a:tr>
              <a:tr h="6176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8844254"/>
                  </a:ext>
                </a:extLst>
              </a:tr>
              <a:tr h="6176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4349806"/>
                  </a:ext>
                </a:extLst>
              </a:tr>
              <a:tr h="6176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6701350"/>
                  </a:ext>
                </a:extLst>
              </a:tr>
              <a:tr h="6176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835715"/>
                  </a:ext>
                </a:extLst>
              </a:tr>
              <a:tr h="6176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7986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15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The Production Possibilities Frontier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088314" y="6680200"/>
            <a:ext cx="235352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 b="1">
                <a:solidFill>
                  <a:prstClr val="white"/>
                </a:solidFill>
              </a:rPr>
              <a:t>Copyright©2003  Southwestern/Thomson Learning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F3F6F9"/>
          </a:solidFill>
          <a:ln w="2508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F2F4F8"/>
          </a:solidFill>
          <a:ln w="2286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F1F4F7"/>
          </a:solidFill>
          <a:ln w="2047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F0F2F5"/>
          </a:solidFill>
          <a:ln w="18256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EEF1F4"/>
          </a:solidFill>
          <a:ln w="1603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EDEFF3"/>
          </a:solidFill>
          <a:ln w="13652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EBEEF2"/>
          </a:solidFill>
          <a:ln w="1143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EAECF1"/>
          </a:solidFill>
          <a:ln w="920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E9EBF0"/>
          </a:solidFill>
          <a:ln w="6826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E7EAEF"/>
          </a:solidFill>
          <a:ln w="4603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E6E9EF"/>
          </a:solidFill>
          <a:ln w="22225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3351214" y="933451"/>
            <a:ext cx="6302375" cy="5165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9985" name="Freeform 17"/>
          <p:cNvSpPr>
            <a:spLocks/>
          </p:cNvSpPr>
          <p:nvPr/>
        </p:nvSpPr>
        <p:spPr bwMode="auto">
          <a:xfrm>
            <a:off x="3328988" y="2898775"/>
            <a:ext cx="4178300" cy="3200400"/>
          </a:xfrm>
          <a:custGeom>
            <a:avLst/>
            <a:gdLst>
              <a:gd name="T0" fmla="*/ 0 w 183"/>
              <a:gd name="T1" fmla="*/ 0 h 140"/>
              <a:gd name="T2" fmla="*/ 0 w 183"/>
              <a:gd name="T3" fmla="*/ 3200400 h 140"/>
              <a:gd name="T4" fmla="*/ 4178300 w 183"/>
              <a:gd name="T5" fmla="*/ 3200400 h 140"/>
              <a:gd name="T6" fmla="*/ 0 w 183"/>
              <a:gd name="T7" fmla="*/ 0 h 1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3" h="140">
                <a:moveTo>
                  <a:pt x="0" y="0"/>
                </a:moveTo>
                <a:cubicBezTo>
                  <a:pt x="0" y="140"/>
                  <a:pt x="0" y="140"/>
                  <a:pt x="0" y="140"/>
                </a:cubicBezTo>
                <a:cubicBezTo>
                  <a:pt x="183" y="140"/>
                  <a:pt x="183" y="140"/>
                  <a:pt x="183" y="140"/>
                </a:cubicBezTo>
                <a:cubicBezTo>
                  <a:pt x="149" y="40"/>
                  <a:pt x="99" y="22"/>
                  <a:pt x="0" y="0"/>
                </a:cubicBezTo>
                <a:close/>
              </a:path>
            </a:pathLst>
          </a:custGeom>
          <a:solidFill>
            <a:srgbClr val="D6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9986" name="Freeform 18"/>
          <p:cNvSpPr>
            <a:spLocks/>
          </p:cNvSpPr>
          <p:nvPr/>
        </p:nvSpPr>
        <p:spPr bwMode="auto">
          <a:xfrm>
            <a:off x="3351214" y="2921001"/>
            <a:ext cx="4156075" cy="3178175"/>
          </a:xfrm>
          <a:custGeom>
            <a:avLst/>
            <a:gdLst>
              <a:gd name="T0" fmla="*/ 4156075 w 182"/>
              <a:gd name="T1" fmla="*/ 3178175 h 139"/>
              <a:gd name="T2" fmla="*/ 0 w 182"/>
              <a:gd name="T3" fmla="*/ 0 h 13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82" h="139">
                <a:moveTo>
                  <a:pt x="182" y="139"/>
                </a:moveTo>
                <a:cubicBezTo>
                  <a:pt x="143" y="21"/>
                  <a:pt x="76" y="19"/>
                  <a:pt x="0" y="0"/>
                </a:cubicBezTo>
              </a:path>
            </a:pathLst>
          </a:custGeom>
          <a:noFill/>
          <a:ln w="68263">
            <a:solidFill>
              <a:srgbClr val="005EA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811" name="Freeform 19"/>
          <p:cNvSpPr>
            <a:spLocks/>
          </p:cNvSpPr>
          <p:nvPr/>
        </p:nvSpPr>
        <p:spPr bwMode="auto">
          <a:xfrm>
            <a:off x="3327401" y="933451"/>
            <a:ext cx="6302375" cy="5165725"/>
          </a:xfrm>
          <a:custGeom>
            <a:avLst/>
            <a:gdLst>
              <a:gd name="T0" fmla="*/ 0 w 3970"/>
              <a:gd name="T1" fmla="*/ 0 h 3254"/>
              <a:gd name="T2" fmla="*/ 0 w 3970"/>
              <a:gd name="T3" fmla="*/ 5165725 h 3254"/>
              <a:gd name="T4" fmla="*/ 6302375 w 3970"/>
              <a:gd name="T5" fmla="*/ 5165725 h 32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70" h="3254">
                <a:moveTo>
                  <a:pt x="0" y="0"/>
                </a:moveTo>
                <a:lnTo>
                  <a:pt x="0" y="3254"/>
                </a:lnTo>
                <a:lnTo>
                  <a:pt x="3970" y="3254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339988" name="Group 20"/>
          <p:cNvGrpSpPr>
            <a:grpSpLocks/>
          </p:cNvGrpSpPr>
          <p:nvPr/>
        </p:nvGrpSpPr>
        <p:grpSpPr bwMode="auto">
          <a:xfrm>
            <a:off x="6708774" y="4129088"/>
            <a:ext cx="2051050" cy="908050"/>
            <a:chOff x="3266" y="2601"/>
            <a:chExt cx="1292" cy="572"/>
          </a:xfrm>
        </p:grpSpPr>
        <p:sp>
          <p:nvSpPr>
            <p:cNvPr id="33845" name="Line 21"/>
            <p:cNvSpPr>
              <a:spLocks noChangeShapeType="1"/>
            </p:cNvSpPr>
            <p:nvPr/>
          </p:nvSpPr>
          <p:spPr bwMode="auto">
            <a:xfrm>
              <a:off x="3266" y="2704"/>
              <a:ext cx="50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3846" name="Rectangle 22"/>
            <p:cNvSpPr>
              <a:spLocks noChangeArrowheads="1"/>
            </p:cNvSpPr>
            <p:nvPr/>
          </p:nvSpPr>
          <p:spPr bwMode="auto">
            <a:xfrm>
              <a:off x="3832" y="2601"/>
              <a:ext cx="6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Production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847" name="Rectangle 23"/>
            <p:cNvSpPr>
              <a:spLocks noChangeArrowheads="1"/>
            </p:cNvSpPr>
            <p:nvPr/>
          </p:nvSpPr>
          <p:spPr bwMode="auto">
            <a:xfrm>
              <a:off x="3832" y="2795"/>
              <a:ext cx="72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possibilities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848" name="Rectangle 24"/>
            <p:cNvSpPr>
              <a:spLocks noChangeArrowheads="1"/>
            </p:cNvSpPr>
            <p:nvPr/>
          </p:nvSpPr>
          <p:spPr bwMode="auto">
            <a:xfrm>
              <a:off x="3832" y="2989"/>
              <a:ext cx="47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frontier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39993" name="Group 25"/>
          <p:cNvGrpSpPr>
            <a:grpSpLocks/>
          </p:cNvGrpSpPr>
          <p:nvPr/>
        </p:nvGrpSpPr>
        <p:grpSpPr bwMode="auto">
          <a:xfrm>
            <a:off x="6172201" y="3708400"/>
            <a:ext cx="396875" cy="342900"/>
            <a:chOff x="2920" y="2344"/>
            <a:chExt cx="250" cy="216"/>
          </a:xfrm>
        </p:grpSpPr>
        <p:sp>
          <p:nvSpPr>
            <p:cNvPr id="33843" name="Oval 26"/>
            <p:cNvSpPr>
              <a:spLocks noChangeArrowheads="1"/>
            </p:cNvSpPr>
            <p:nvPr/>
          </p:nvSpPr>
          <p:spPr bwMode="auto">
            <a:xfrm>
              <a:off x="2920" y="2460"/>
              <a:ext cx="101" cy="1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844" name="Rectangle 27"/>
            <p:cNvSpPr>
              <a:spLocks noChangeArrowheads="1"/>
            </p:cNvSpPr>
            <p:nvPr/>
          </p:nvSpPr>
          <p:spPr bwMode="auto">
            <a:xfrm>
              <a:off x="3081" y="2344"/>
              <a:ext cx="8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A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39996" name="Group 28"/>
          <p:cNvGrpSpPr>
            <a:grpSpLocks/>
          </p:cNvGrpSpPr>
          <p:nvPr/>
        </p:nvGrpSpPr>
        <p:grpSpPr bwMode="auto">
          <a:xfrm>
            <a:off x="4503743" y="4876800"/>
            <a:ext cx="346075" cy="292100"/>
            <a:chOff x="1885" y="3072"/>
            <a:chExt cx="218" cy="184"/>
          </a:xfrm>
        </p:grpSpPr>
        <p:sp>
          <p:nvSpPr>
            <p:cNvPr id="33841" name="Oval 29"/>
            <p:cNvSpPr>
              <a:spLocks noChangeArrowheads="1"/>
            </p:cNvSpPr>
            <p:nvPr/>
          </p:nvSpPr>
          <p:spPr bwMode="auto">
            <a:xfrm>
              <a:off x="1885" y="3122"/>
              <a:ext cx="100" cy="10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842" name="Rectangle 30"/>
            <p:cNvSpPr>
              <a:spLocks noChangeArrowheads="1"/>
            </p:cNvSpPr>
            <p:nvPr/>
          </p:nvSpPr>
          <p:spPr bwMode="auto">
            <a:xfrm>
              <a:off x="2019" y="3072"/>
              <a:ext cx="8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B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39999" name="Group 31"/>
          <p:cNvGrpSpPr>
            <a:grpSpLocks/>
          </p:cNvGrpSpPr>
          <p:nvPr/>
        </p:nvGrpSpPr>
        <p:grpSpPr bwMode="auto">
          <a:xfrm>
            <a:off x="5715001" y="3459164"/>
            <a:ext cx="295275" cy="331787"/>
            <a:chOff x="2662" y="2179"/>
            <a:chExt cx="186" cy="209"/>
          </a:xfrm>
        </p:grpSpPr>
        <p:sp>
          <p:nvSpPr>
            <p:cNvPr id="33839" name="Oval 32"/>
            <p:cNvSpPr>
              <a:spLocks noChangeArrowheads="1"/>
            </p:cNvSpPr>
            <p:nvPr/>
          </p:nvSpPr>
          <p:spPr bwMode="auto">
            <a:xfrm>
              <a:off x="2662" y="2287"/>
              <a:ext cx="100" cy="10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840" name="Rectangle 33"/>
            <p:cNvSpPr>
              <a:spLocks noChangeArrowheads="1"/>
            </p:cNvSpPr>
            <p:nvPr/>
          </p:nvSpPr>
          <p:spPr bwMode="auto">
            <a:xfrm>
              <a:off x="2766" y="2179"/>
              <a:ext cx="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C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3816" name="Rectangle 34"/>
          <p:cNvSpPr>
            <a:spLocks noChangeArrowheads="1"/>
          </p:cNvSpPr>
          <p:nvPr/>
        </p:nvSpPr>
        <p:spPr bwMode="auto">
          <a:xfrm>
            <a:off x="8393113" y="6170613"/>
            <a:ext cx="115512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900" b="1">
                <a:solidFill>
                  <a:srgbClr val="000000"/>
                </a:solidFill>
              </a:rPr>
              <a:t>Quantity of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17" name="Rectangle 35"/>
          <p:cNvSpPr>
            <a:spLocks noChangeArrowheads="1"/>
          </p:cNvSpPr>
          <p:nvPr/>
        </p:nvSpPr>
        <p:spPr bwMode="auto">
          <a:xfrm>
            <a:off x="7939088" y="6478588"/>
            <a:ext cx="144962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900" b="1">
                <a:solidFill>
                  <a:srgbClr val="000000"/>
                </a:solidFill>
              </a:rPr>
              <a:t>Cars Produced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340004" name="Group 36"/>
          <p:cNvGrpSpPr>
            <a:grpSpLocks/>
          </p:cNvGrpSpPr>
          <p:nvPr/>
        </p:nvGrpSpPr>
        <p:grpSpPr bwMode="auto">
          <a:xfrm>
            <a:off x="2589214" y="3582989"/>
            <a:ext cx="3355975" cy="2886075"/>
            <a:chOff x="671" y="2257"/>
            <a:chExt cx="2114" cy="1818"/>
          </a:xfrm>
        </p:grpSpPr>
        <p:sp>
          <p:nvSpPr>
            <p:cNvPr id="33836" name="Freeform 37"/>
            <p:cNvSpPr>
              <a:spLocks/>
            </p:cNvSpPr>
            <p:nvPr/>
          </p:nvSpPr>
          <p:spPr bwMode="auto">
            <a:xfrm>
              <a:off x="1151" y="2344"/>
              <a:ext cx="1539" cy="1498"/>
            </a:xfrm>
            <a:custGeom>
              <a:avLst/>
              <a:gdLst>
                <a:gd name="T0" fmla="*/ 0 w 1539"/>
                <a:gd name="T1" fmla="*/ 0 h 1498"/>
                <a:gd name="T2" fmla="*/ 1539 w 1539"/>
                <a:gd name="T3" fmla="*/ 0 h 1498"/>
                <a:gd name="T4" fmla="*/ 1539 w 1539"/>
                <a:gd name="T5" fmla="*/ 1498 h 1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39" h="1498">
                  <a:moveTo>
                    <a:pt x="0" y="0"/>
                  </a:moveTo>
                  <a:lnTo>
                    <a:pt x="1539" y="0"/>
                  </a:lnTo>
                  <a:lnTo>
                    <a:pt x="1539" y="1498"/>
                  </a:lnTo>
                </a:path>
              </a:pathLst>
            </a:custGeom>
            <a:noFill/>
            <a:ln w="2222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3837" name="Rectangle 38"/>
            <p:cNvSpPr>
              <a:spLocks noChangeArrowheads="1"/>
            </p:cNvSpPr>
            <p:nvPr/>
          </p:nvSpPr>
          <p:spPr bwMode="auto">
            <a:xfrm>
              <a:off x="671" y="2257"/>
              <a:ext cx="34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2,200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838" name="Rectangle 39"/>
            <p:cNvSpPr>
              <a:spLocks noChangeArrowheads="1"/>
            </p:cNvSpPr>
            <p:nvPr/>
          </p:nvSpPr>
          <p:spPr bwMode="auto">
            <a:xfrm>
              <a:off x="2552" y="3891"/>
              <a:ext cx="23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600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40008" name="Group 40"/>
          <p:cNvGrpSpPr>
            <a:grpSpLocks/>
          </p:cNvGrpSpPr>
          <p:nvPr/>
        </p:nvGrpSpPr>
        <p:grpSpPr bwMode="auto">
          <a:xfrm>
            <a:off x="2589214" y="4899025"/>
            <a:ext cx="2155825" cy="1570038"/>
            <a:chOff x="671" y="3086"/>
            <a:chExt cx="1358" cy="989"/>
          </a:xfrm>
        </p:grpSpPr>
        <p:sp>
          <p:nvSpPr>
            <p:cNvPr id="33833" name="Freeform 41"/>
            <p:cNvSpPr>
              <a:spLocks/>
            </p:cNvSpPr>
            <p:nvPr/>
          </p:nvSpPr>
          <p:spPr bwMode="auto">
            <a:xfrm>
              <a:off x="1151" y="3180"/>
              <a:ext cx="777" cy="662"/>
            </a:xfrm>
            <a:custGeom>
              <a:avLst/>
              <a:gdLst>
                <a:gd name="T0" fmla="*/ 777 w 777"/>
                <a:gd name="T1" fmla="*/ 662 h 662"/>
                <a:gd name="T2" fmla="*/ 777 w 777"/>
                <a:gd name="T3" fmla="*/ 0 h 662"/>
                <a:gd name="T4" fmla="*/ 0 w 777"/>
                <a:gd name="T5" fmla="*/ 0 h 6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77" h="662">
                  <a:moveTo>
                    <a:pt x="777" y="662"/>
                  </a:moveTo>
                  <a:lnTo>
                    <a:pt x="777" y="0"/>
                  </a:lnTo>
                  <a:lnTo>
                    <a:pt x="0" y="0"/>
                  </a:lnTo>
                </a:path>
              </a:pathLst>
            </a:custGeom>
            <a:noFill/>
            <a:ln w="2222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3834" name="Rectangle 42"/>
            <p:cNvSpPr>
              <a:spLocks noChangeArrowheads="1"/>
            </p:cNvSpPr>
            <p:nvPr/>
          </p:nvSpPr>
          <p:spPr bwMode="auto">
            <a:xfrm>
              <a:off x="671" y="3086"/>
              <a:ext cx="34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1,000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835" name="Rectangle 43"/>
            <p:cNvSpPr>
              <a:spLocks noChangeArrowheads="1"/>
            </p:cNvSpPr>
            <p:nvPr/>
          </p:nvSpPr>
          <p:spPr bwMode="auto">
            <a:xfrm>
              <a:off x="1796" y="3891"/>
              <a:ext cx="23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300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3820" name="Rectangle 44"/>
          <p:cNvSpPr>
            <a:spLocks noChangeArrowheads="1"/>
          </p:cNvSpPr>
          <p:nvPr/>
        </p:nvSpPr>
        <p:spPr bwMode="auto">
          <a:xfrm>
            <a:off x="3259138" y="6176963"/>
            <a:ext cx="12343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900">
                <a:solidFill>
                  <a:srgbClr val="000000"/>
                </a:solidFill>
              </a:rPr>
              <a:t>0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340013" name="Group 45"/>
          <p:cNvGrpSpPr>
            <a:grpSpLocks/>
          </p:cNvGrpSpPr>
          <p:nvPr/>
        </p:nvGrpSpPr>
        <p:grpSpPr bwMode="auto">
          <a:xfrm>
            <a:off x="2589214" y="3813175"/>
            <a:ext cx="3863975" cy="2655888"/>
            <a:chOff x="671" y="2402"/>
            <a:chExt cx="2434" cy="1673"/>
          </a:xfrm>
        </p:grpSpPr>
        <p:sp>
          <p:nvSpPr>
            <p:cNvPr id="33830" name="Freeform 46"/>
            <p:cNvSpPr>
              <a:spLocks/>
            </p:cNvSpPr>
            <p:nvPr/>
          </p:nvSpPr>
          <p:spPr bwMode="auto">
            <a:xfrm>
              <a:off x="1151" y="2503"/>
              <a:ext cx="1827" cy="1339"/>
            </a:xfrm>
            <a:custGeom>
              <a:avLst/>
              <a:gdLst>
                <a:gd name="T0" fmla="*/ 0 w 1827"/>
                <a:gd name="T1" fmla="*/ 0 h 1339"/>
                <a:gd name="T2" fmla="*/ 1827 w 1827"/>
                <a:gd name="T3" fmla="*/ 0 h 1339"/>
                <a:gd name="T4" fmla="*/ 1827 w 1827"/>
                <a:gd name="T5" fmla="*/ 1339 h 133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27" h="1339">
                  <a:moveTo>
                    <a:pt x="0" y="0"/>
                  </a:moveTo>
                  <a:lnTo>
                    <a:pt x="1827" y="0"/>
                  </a:lnTo>
                  <a:lnTo>
                    <a:pt x="1827" y="1339"/>
                  </a:lnTo>
                </a:path>
              </a:pathLst>
            </a:custGeom>
            <a:noFill/>
            <a:ln w="2222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3831" name="Rectangle 47"/>
            <p:cNvSpPr>
              <a:spLocks noChangeArrowheads="1"/>
            </p:cNvSpPr>
            <p:nvPr/>
          </p:nvSpPr>
          <p:spPr bwMode="auto">
            <a:xfrm>
              <a:off x="2872" y="3891"/>
              <a:ext cx="23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700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832" name="Rectangle 48"/>
            <p:cNvSpPr>
              <a:spLocks noChangeArrowheads="1"/>
            </p:cNvSpPr>
            <p:nvPr/>
          </p:nvSpPr>
          <p:spPr bwMode="auto">
            <a:xfrm>
              <a:off x="671" y="2402"/>
              <a:ext cx="34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2,000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40017" name="Rectangle 49"/>
          <p:cNvSpPr>
            <a:spLocks noChangeArrowheads="1"/>
          </p:cNvSpPr>
          <p:nvPr/>
        </p:nvSpPr>
        <p:spPr bwMode="auto">
          <a:xfrm>
            <a:off x="2589214" y="2736850"/>
            <a:ext cx="55463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900">
                <a:solidFill>
                  <a:srgbClr val="000000"/>
                </a:solidFill>
              </a:rPr>
              <a:t>3,000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40018" name="Rectangle 50"/>
          <p:cNvSpPr>
            <a:spLocks noChangeArrowheads="1"/>
          </p:cNvSpPr>
          <p:nvPr/>
        </p:nvSpPr>
        <p:spPr bwMode="auto">
          <a:xfrm>
            <a:off x="7191376" y="6176963"/>
            <a:ext cx="55463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900">
                <a:solidFill>
                  <a:srgbClr val="000000"/>
                </a:solidFill>
              </a:rPr>
              <a:t>1,000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24" name="Rectangle 51"/>
          <p:cNvSpPr>
            <a:spLocks noChangeArrowheads="1"/>
          </p:cNvSpPr>
          <p:nvPr/>
        </p:nvSpPr>
        <p:spPr bwMode="auto">
          <a:xfrm>
            <a:off x="1905000" y="844550"/>
            <a:ext cx="115512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900" b="1">
                <a:solidFill>
                  <a:srgbClr val="000000"/>
                </a:solidFill>
              </a:rPr>
              <a:t>Quantity of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25" name="Rectangle 52"/>
          <p:cNvSpPr>
            <a:spLocks noChangeArrowheads="1"/>
          </p:cNvSpPr>
          <p:nvPr/>
        </p:nvSpPr>
        <p:spPr bwMode="auto">
          <a:xfrm>
            <a:off x="1905000" y="1152525"/>
            <a:ext cx="110818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900" b="1">
                <a:solidFill>
                  <a:srgbClr val="000000"/>
                </a:solidFill>
              </a:rPr>
              <a:t>Computers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26" name="Rectangle 53"/>
          <p:cNvSpPr>
            <a:spLocks noChangeArrowheads="1"/>
          </p:cNvSpPr>
          <p:nvPr/>
        </p:nvSpPr>
        <p:spPr bwMode="auto">
          <a:xfrm>
            <a:off x="2074863" y="1460500"/>
            <a:ext cx="96526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900" b="1">
                <a:solidFill>
                  <a:srgbClr val="000000"/>
                </a:solidFill>
              </a:rPr>
              <a:t>Produced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340022" name="Group 54"/>
          <p:cNvGrpSpPr>
            <a:grpSpLocks/>
          </p:cNvGrpSpPr>
          <p:nvPr/>
        </p:nvGrpSpPr>
        <p:grpSpPr bwMode="auto">
          <a:xfrm>
            <a:off x="6115051" y="2759075"/>
            <a:ext cx="427038" cy="292100"/>
            <a:chOff x="2892" y="1738"/>
            <a:chExt cx="269" cy="184"/>
          </a:xfrm>
        </p:grpSpPr>
        <p:sp>
          <p:nvSpPr>
            <p:cNvPr id="33828" name="Oval 55"/>
            <p:cNvSpPr>
              <a:spLocks noChangeArrowheads="1"/>
            </p:cNvSpPr>
            <p:nvPr/>
          </p:nvSpPr>
          <p:spPr bwMode="auto">
            <a:xfrm>
              <a:off x="2892" y="1783"/>
              <a:ext cx="100" cy="10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829" name="Rectangle 56"/>
            <p:cNvSpPr>
              <a:spLocks noChangeArrowheads="1"/>
            </p:cNvSpPr>
            <p:nvPr/>
          </p:nvSpPr>
          <p:spPr bwMode="auto">
            <a:xfrm>
              <a:off x="3066" y="1738"/>
              <a:ext cx="9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D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53190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0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0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3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4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40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34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3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40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85" grpId="0" animBg="1"/>
      <p:bldP spid="339986" grpId="0" animBg="1"/>
      <p:bldP spid="340017" grpId="0" build="p" autoUpdateAnimBg="0"/>
      <p:bldP spid="34001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"/>
          <p:cNvSpPr>
            <a:spLocks noGrp="1"/>
          </p:cNvSpPr>
          <p:nvPr>
            <p:ph type="title"/>
          </p:nvPr>
        </p:nvSpPr>
        <p:spPr>
          <a:xfrm>
            <a:off x="3048001" y="457201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Principle #2: The Cost of Something Is What You Give Up to Get It.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idx="1"/>
          </p:nvPr>
        </p:nvSpPr>
        <p:spPr>
          <a:xfrm>
            <a:off x="2967492" y="2015734"/>
            <a:ext cx="6571343" cy="1337067"/>
          </a:xfrm>
        </p:spPr>
        <p:txBody>
          <a:bodyPr/>
          <a:lstStyle/>
          <a:p>
            <a:r>
              <a:rPr lang="en-US" altLang="en-US" dirty="0"/>
              <a:t>Concave shape of curve illustrates the concept of increasing opportunity costs</a:t>
            </a:r>
          </a:p>
          <a:p>
            <a:pPr lvl="1"/>
            <a:r>
              <a:rPr lang="en-US" altLang="en-US" dirty="0"/>
              <a:t>Not all resources are easily transferable</a:t>
            </a:r>
          </a:p>
        </p:txBody>
      </p:sp>
    </p:spTree>
    <p:extLst>
      <p:ext uri="{BB962C8B-B14F-4D97-AF65-F5344CB8AC3E}">
        <p14:creationId xmlns:p14="http://schemas.microsoft.com/office/powerpoint/2010/main" val="368646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5844" name="Rectangle 23"/>
          <p:cNvSpPr>
            <a:spLocks noGrp="1" noChangeArrowheads="1"/>
          </p:cNvSpPr>
          <p:nvPr>
            <p:ph type="title"/>
          </p:nvPr>
        </p:nvSpPr>
        <p:spPr>
          <a:xfrm>
            <a:off x="2987748" y="457201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Principle #2: The Cost of Something Is What You Give Up to Get It.</a:t>
            </a:r>
          </a:p>
        </p:txBody>
      </p:sp>
      <p:sp>
        <p:nvSpPr>
          <p:cNvPr id="273432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en-US" dirty="0"/>
              <a:t>Concepts Illustrated by the Production Possibilities Frontier </a:t>
            </a:r>
          </a:p>
          <a:p>
            <a:pPr lvl="1">
              <a:defRPr/>
            </a:pPr>
            <a:r>
              <a:rPr lang="en-US" altLang="en-US" dirty="0"/>
              <a:t>Efficiency</a:t>
            </a:r>
          </a:p>
          <a:p>
            <a:pPr lvl="1">
              <a:defRPr/>
            </a:pPr>
            <a:r>
              <a:rPr lang="en-US" altLang="en-US" dirty="0"/>
              <a:t>Tradeoffs</a:t>
            </a:r>
          </a:p>
          <a:p>
            <a:pPr lvl="1">
              <a:defRPr/>
            </a:pPr>
            <a:r>
              <a:rPr lang="en-US" altLang="en-US" dirty="0"/>
              <a:t>Opportunity Cost</a:t>
            </a:r>
          </a:p>
          <a:p>
            <a:pPr lvl="1">
              <a:defRPr/>
            </a:pPr>
            <a:r>
              <a:rPr lang="en-US" altLang="en-US" dirty="0"/>
              <a:t>Economic Growth</a:t>
            </a:r>
          </a:p>
          <a:p>
            <a:pPr lvl="2">
              <a:defRPr/>
            </a:pPr>
            <a:r>
              <a:rPr lang="en-US" altLang="en-US" dirty="0"/>
              <a:t>Increasing standards of living</a:t>
            </a:r>
          </a:p>
          <a:p>
            <a:pPr lvl="2">
              <a:defRPr/>
            </a:pPr>
            <a:r>
              <a:rPr lang="en-US" altLang="en-US" dirty="0"/>
              <a:t>Capital Investments</a:t>
            </a:r>
          </a:p>
          <a:p>
            <a:pPr lvl="3">
              <a:defRPr/>
            </a:pPr>
            <a:r>
              <a:rPr lang="en-US" altLang="en-US" dirty="0"/>
              <a:t>Human VS. Physical </a:t>
            </a:r>
          </a:p>
          <a:p>
            <a:pPr marL="914400" lvl="2" indent="0">
              <a:buNone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78316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3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A Shift in the Production Possibilities Frontier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088313" y="6680200"/>
            <a:ext cx="161935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 b="1">
                <a:solidFill>
                  <a:prstClr val="white"/>
                </a:solidFill>
              </a:rPr>
              <a:t>Copyright © 2004  South-Western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F3F6F9"/>
          </a:solidFill>
          <a:ln w="2190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F2F4F8"/>
          </a:solidFill>
          <a:ln w="2000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F1F4F7"/>
          </a:solidFill>
          <a:ln w="1793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F0F2F5"/>
          </a:solidFill>
          <a:ln w="16033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EEF1F4"/>
          </a:solidFill>
          <a:ln w="1397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EDEFF3"/>
          </a:solidFill>
          <a:ln w="1190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EBEEF2"/>
          </a:solidFill>
          <a:ln w="1000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EAECF1"/>
          </a:solidFill>
          <a:ln w="793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E9EBF0"/>
          </a:solidFill>
          <a:ln w="603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241675" y="952500"/>
            <a:ext cx="5583238" cy="5207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961" name="Freeform 17"/>
          <p:cNvSpPr>
            <a:spLocks/>
          </p:cNvSpPr>
          <p:nvPr/>
        </p:nvSpPr>
        <p:spPr bwMode="auto">
          <a:xfrm>
            <a:off x="3241676" y="3095626"/>
            <a:ext cx="3789363" cy="3063875"/>
          </a:xfrm>
          <a:custGeom>
            <a:avLst/>
            <a:gdLst>
              <a:gd name="T0" fmla="*/ 3789363 w 190"/>
              <a:gd name="T1" fmla="*/ 3063875 h 153"/>
              <a:gd name="T2" fmla="*/ 0 w 190"/>
              <a:gd name="T3" fmla="*/ 0 h 15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0" h="153">
                <a:moveTo>
                  <a:pt x="190" y="153"/>
                </a:moveTo>
                <a:cubicBezTo>
                  <a:pt x="153" y="41"/>
                  <a:pt x="90" y="11"/>
                  <a:pt x="0" y="0"/>
                </a:cubicBezTo>
              </a:path>
            </a:pathLst>
          </a:custGeom>
          <a:noFill/>
          <a:ln w="60325">
            <a:solidFill>
              <a:srgbClr val="0069B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6882" name="Freeform 18"/>
          <p:cNvSpPr>
            <a:spLocks/>
          </p:cNvSpPr>
          <p:nvPr/>
        </p:nvSpPr>
        <p:spPr bwMode="auto">
          <a:xfrm>
            <a:off x="3222626" y="933450"/>
            <a:ext cx="5603875" cy="5226050"/>
          </a:xfrm>
          <a:custGeom>
            <a:avLst/>
            <a:gdLst>
              <a:gd name="T0" fmla="*/ 0 w 3530"/>
              <a:gd name="T1" fmla="*/ 0 h 3292"/>
              <a:gd name="T2" fmla="*/ 0 w 3530"/>
              <a:gd name="T3" fmla="*/ 5226050 h 3292"/>
              <a:gd name="T4" fmla="*/ 5603875 w 3530"/>
              <a:gd name="T5" fmla="*/ 5226050 h 32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530" h="3292">
                <a:moveTo>
                  <a:pt x="0" y="0"/>
                </a:moveTo>
                <a:lnTo>
                  <a:pt x="0" y="3292"/>
                </a:lnTo>
                <a:lnTo>
                  <a:pt x="3530" y="3292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8963" name="Line 19"/>
          <p:cNvSpPr>
            <a:spLocks noChangeShapeType="1"/>
          </p:cNvSpPr>
          <p:nvPr/>
        </p:nvSpPr>
        <p:spPr bwMode="auto">
          <a:xfrm flipV="1">
            <a:off x="4518026" y="2971800"/>
            <a:ext cx="282575" cy="323850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338964" name="Group 20"/>
          <p:cNvGrpSpPr>
            <a:grpSpLocks/>
          </p:cNvGrpSpPr>
          <p:nvPr/>
        </p:nvGrpSpPr>
        <p:grpSpPr bwMode="auto">
          <a:xfrm>
            <a:off x="5994394" y="3759207"/>
            <a:ext cx="241300" cy="261938"/>
            <a:chOff x="2816" y="2368"/>
            <a:chExt cx="152" cy="165"/>
          </a:xfrm>
        </p:grpSpPr>
        <p:sp>
          <p:nvSpPr>
            <p:cNvPr id="36908" name="Oval 21"/>
            <p:cNvSpPr>
              <a:spLocks noChangeArrowheads="1"/>
            </p:cNvSpPr>
            <p:nvPr/>
          </p:nvSpPr>
          <p:spPr bwMode="auto">
            <a:xfrm>
              <a:off x="2816" y="2446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6909" name="Rectangle 22"/>
            <p:cNvSpPr>
              <a:spLocks noChangeArrowheads="1"/>
            </p:cNvSpPr>
            <p:nvPr/>
          </p:nvSpPr>
          <p:spPr bwMode="auto">
            <a:xfrm>
              <a:off x="2901" y="2368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E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6885" name="Rectangle 23"/>
          <p:cNvSpPr>
            <a:spLocks noChangeArrowheads="1"/>
          </p:cNvSpPr>
          <p:nvPr/>
        </p:nvSpPr>
        <p:spPr bwMode="auto">
          <a:xfrm>
            <a:off x="7718425" y="6226175"/>
            <a:ext cx="10302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>
                <a:solidFill>
                  <a:srgbClr val="000000"/>
                </a:solidFill>
              </a:rPr>
              <a:t>Quantity of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6886" name="Rectangle 24"/>
          <p:cNvSpPr>
            <a:spLocks noChangeArrowheads="1"/>
          </p:cNvSpPr>
          <p:nvPr/>
        </p:nvSpPr>
        <p:spPr bwMode="auto">
          <a:xfrm>
            <a:off x="7323138" y="6492875"/>
            <a:ext cx="129144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>
                <a:solidFill>
                  <a:srgbClr val="000000"/>
                </a:solidFill>
              </a:rPr>
              <a:t>Cars Produced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338969" name="Group 25"/>
          <p:cNvGrpSpPr>
            <a:grpSpLocks/>
          </p:cNvGrpSpPr>
          <p:nvPr/>
        </p:nvGrpSpPr>
        <p:grpSpPr bwMode="auto">
          <a:xfrm>
            <a:off x="2576513" y="4027490"/>
            <a:ext cx="3281362" cy="2468563"/>
            <a:chOff x="663" y="2537"/>
            <a:chExt cx="2067" cy="1555"/>
          </a:xfrm>
        </p:grpSpPr>
        <p:sp>
          <p:nvSpPr>
            <p:cNvPr id="36905" name="Freeform 26"/>
            <p:cNvSpPr>
              <a:spLocks/>
            </p:cNvSpPr>
            <p:nvPr/>
          </p:nvSpPr>
          <p:spPr bwMode="auto">
            <a:xfrm>
              <a:off x="1082" y="2606"/>
              <a:ext cx="1646" cy="1274"/>
            </a:xfrm>
            <a:custGeom>
              <a:avLst/>
              <a:gdLst>
                <a:gd name="T0" fmla="*/ 0 w 1646"/>
                <a:gd name="T1" fmla="*/ 0 h 1274"/>
                <a:gd name="T2" fmla="*/ 1646 w 1646"/>
                <a:gd name="T3" fmla="*/ 0 h 1274"/>
                <a:gd name="T4" fmla="*/ 1646 w 1646"/>
                <a:gd name="T5" fmla="*/ 1274 h 12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46" h="1274">
                  <a:moveTo>
                    <a:pt x="0" y="0"/>
                  </a:moveTo>
                  <a:lnTo>
                    <a:pt x="1646" y="0"/>
                  </a:lnTo>
                  <a:lnTo>
                    <a:pt x="1646" y="1274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906" name="Rectangle 27"/>
            <p:cNvSpPr>
              <a:spLocks noChangeArrowheads="1"/>
            </p:cNvSpPr>
            <p:nvPr/>
          </p:nvSpPr>
          <p:spPr bwMode="auto">
            <a:xfrm>
              <a:off x="663" y="2537"/>
              <a:ext cx="3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2,000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907" name="Rectangle 28"/>
            <p:cNvSpPr>
              <a:spLocks noChangeArrowheads="1"/>
            </p:cNvSpPr>
            <p:nvPr/>
          </p:nvSpPr>
          <p:spPr bwMode="auto">
            <a:xfrm>
              <a:off x="2521" y="3927"/>
              <a:ext cx="20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700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38973" name="Group 29"/>
          <p:cNvGrpSpPr>
            <a:grpSpLocks/>
          </p:cNvGrpSpPr>
          <p:nvPr/>
        </p:nvGrpSpPr>
        <p:grpSpPr bwMode="auto">
          <a:xfrm>
            <a:off x="2576514" y="3806825"/>
            <a:ext cx="3730625" cy="2689225"/>
            <a:chOff x="663" y="2398"/>
            <a:chExt cx="2350" cy="1694"/>
          </a:xfrm>
        </p:grpSpPr>
        <p:sp>
          <p:nvSpPr>
            <p:cNvPr id="36902" name="Freeform 30"/>
            <p:cNvSpPr>
              <a:spLocks/>
            </p:cNvSpPr>
            <p:nvPr/>
          </p:nvSpPr>
          <p:spPr bwMode="auto">
            <a:xfrm>
              <a:off x="1082" y="2480"/>
              <a:ext cx="1771" cy="1400"/>
            </a:xfrm>
            <a:custGeom>
              <a:avLst/>
              <a:gdLst>
                <a:gd name="T0" fmla="*/ 0 w 1771"/>
                <a:gd name="T1" fmla="*/ 0 h 1400"/>
                <a:gd name="T2" fmla="*/ 1771 w 1771"/>
                <a:gd name="T3" fmla="*/ 0 h 1400"/>
                <a:gd name="T4" fmla="*/ 1771 w 1771"/>
                <a:gd name="T5" fmla="*/ 1400 h 14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71" h="1400">
                  <a:moveTo>
                    <a:pt x="0" y="0"/>
                  </a:moveTo>
                  <a:lnTo>
                    <a:pt x="1771" y="0"/>
                  </a:lnTo>
                  <a:lnTo>
                    <a:pt x="1771" y="140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663" y="2398"/>
              <a:ext cx="3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2,100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904" name="Rectangle 32"/>
            <p:cNvSpPr>
              <a:spLocks noChangeArrowheads="1"/>
            </p:cNvSpPr>
            <p:nvPr/>
          </p:nvSpPr>
          <p:spPr bwMode="auto">
            <a:xfrm>
              <a:off x="2804" y="3927"/>
              <a:ext cx="20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750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6889" name="Rectangle 33"/>
          <p:cNvSpPr>
            <a:spLocks noChangeArrowheads="1"/>
          </p:cNvSpPr>
          <p:nvPr/>
        </p:nvSpPr>
        <p:spPr bwMode="auto">
          <a:xfrm>
            <a:off x="2992438" y="6259513"/>
            <a:ext cx="1106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700">
                <a:solidFill>
                  <a:srgbClr val="000000"/>
                </a:solidFill>
              </a:rPr>
              <a:t>0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338978" name="Group 34"/>
          <p:cNvGrpSpPr>
            <a:grpSpLocks/>
          </p:cNvGrpSpPr>
          <p:nvPr/>
        </p:nvGrpSpPr>
        <p:grpSpPr bwMode="auto">
          <a:xfrm>
            <a:off x="2576514" y="1990726"/>
            <a:ext cx="4473575" cy="4168775"/>
            <a:chOff x="663" y="1254"/>
            <a:chExt cx="2818" cy="2626"/>
          </a:xfrm>
        </p:grpSpPr>
        <p:sp>
          <p:nvSpPr>
            <p:cNvPr id="36900" name="Freeform 35"/>
            <p:cNvSpPr>
              <a:spLocks/>
            </p:cNvSpPr>
            <p:nvPr/>
          </p:nvSpPr>
          <p:spPr bwMode="auto">
            <a:xfrm>
              <a:off x="1082" y="1319"/>
              <a:ext cx="2399" cy="2561"/>
            </a:xfrm>
            <a:custGeom>
              <a:avLst/>
              <a:gdLst>
                <a:gd name="T0" fmla="*/ 2399 w 191"/>
                <a:gd name="T1" fmla="*/ 2561 h 203"/>
                <a:gd name="T2" fmla="*/ 0 w 191"/>
                <a:gd name="T3" fmla="*/ 0 h 2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1" h="203">
                  <a:moveTo>
                    <a:pt x="191" y="203"/>
                  </a:moveTo>
                  <a:cubicBezTo>
                    <a:pt x="149" y="67"/>
                    <a:pt x="109" y="50"/>
                    <a:pt x="0" y="0"/>
                  </a:cubicBezTo>
                </a:path>
              </a:pathLst>
            </a:custGeom>
            <a:noFill/>
            <a:ln w="60325">
              <a:solidFill>
                <a:srgbClr val="3F00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901" name="Rectangle 36"/>
            <p:cNvSpPr>
              <a:spLocks noChangeArrowheads="1"/>
            </p:cNvSpPr>
            <p:nvPr/>
          </p:nvSpPr>
          <p:spPr bwMode="auto">
            <a:xfrm>
              <a:off x="663" y="1254"/>
              <a:ext cx="3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4,000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38981" name="Group 37"/>
          <p:cNvGrpSpPr>
            <a:grpSpLocks/>
          </p:cNvGrpSpPr>
          <p:nvPr/>
        </p:nvGrpSpPr>
        <p:grpSpPr bwMode="auto">
          <a:xfrm>
            <a:off x="2576513" y="3008313"/>
            <a:ext cx="4640262" cy="3487738"/>
            <a:chOff x="663" y="1895"/>
            <a:chExt cx="2923" cy="2197"/>
          </a:xfrm>
        </p:grpSpPr>
        <p:sp>
          <p:nvSpPr>
            <p:cNvPr id="36898" name="Rectangle 38"/>
            <p:cNvSpPr>
              <a:spLocks noChangeArrowheads="1"/>
            </p:cNvSpPr>
            <p:nvPr/>
          </p:nvSpPr>
          <p:spPr bwMode="auto">
            <a:xfrm>
              <a:off x="663" y="1895"/>
              <a:ext cx="3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3,000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899" name="Rectangle 39"/>
            <p:cNvSpPr>
              <a:spLocks noChangeArrowheads="1"/>
            </p:cNvSpPr>
            <p:nvPr/>
          </p:nvSpPr>
          <p:spPr bwMode="auto">
            <a:xfrm>
              <a:off x="3273" y="3927"/>
              <a:ext cx="3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1,000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6892" name="Rectangle 40"/>
          <p:cNvSpPr>
            <a:spLocks noChangeArrowheads="1"/>
          </p:cNvSpPr>
          <p:nvPr/>
        </p:nvSpPr>
        <p:spPr bwMode="auto">
          <a:xfrm>
            <a:off x="1979613" y="895350"/>
            <a:ext cx="10302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>
                <a:solidFill>
                  <a:srgbClr val="000000"/>
                </a:solidFill>
              </a:rPr>
              <a:t>Quantity of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6893" name="Rectangle 41"/>
          <p:cNvSpPr>
            <a:spLocks noChangeArrowheads="1"/>
          </p:cNvSpPr>
          <p:nvPr/>
        </p:nvSpPr>
        <p:spPr bwMode="auto">
          <a:xfrm>
            <a:off x="1979614" y="1163638"/>
            <a:ext cx="98687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>
                <a:solidFill>
                  <a:srgbClr val="000000"/>
                </a:solidFill>
              </a:rPr>
              <a:t>Computers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6894" name="Rectangle 42"/>
          <p:cNvSpPr>
            <a:spLocks noChangeArrowheads="1"/>
          </p:cNvSpPr>
          <p:nvPr/>
        </p:nvSpPr>
        <p:spPr bwMode="auto">
          <a:xfrm>
            <a:off x="2120900" y="1431925"/>
            <a:ext cx="85812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>
                <a:solidFill>
                  <a:srgbClr val="000000"/>
                </a:solidFill>
              </a:rPr>
              <a:t>Produced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338987" name="Group 43"/>
          <p:cNvGrpSpPr>
            <a:grpSpLocks/>
          </p:cNvGrpSpPr>
          <p:nvPr/>
        </p:nvGrpSpPr>
        <p:grpSpPr bwMode="auto">
          <a:xfrm>
            <a:off x="5673725" y="4070345"/>
            <a:ext cx="247650" cy="400050"/>
            <a:chOff x="2614" y="2564"/>
            <a:chExt cx="156" cy="252"/>
          </a:xfrm>
        </p:grpSpPr>
        <p:sp>
          <p:nvSpPr>
            <p:cNvPr id="36896" name="Rectangle 44"/>
            <p:cNvSpPr>
              <a:spLocks noChangeArrowheads="1"/>
            </p:cNvSpPr>
            <p:nvPr/>
          </p:nvSpPr>
          <p:spPr bwMode="auto">
            <a:xfrm>
              <a:off x="2614" y="2651"/>
              <a:ext cx="8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A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897" name="Oval 45"/>
            <p:cNvSpPr>
              <a:spLocks noChangeArrowheads="1"/>
            </p:cNvSpPr>
            <p:nvPr/>
          </p:nvSpPr>
          <p:spPr bwMode="auto">
            <a:xfrm>
              <a:off x="2684" y="2564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5576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8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3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61" grpId="0" animBg="1"/>
      <p:bldP spid="338963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287</Words>
  <Application>Microsoft Office PowerPoint</Application>
  <PresentationFormat>Widescreen</PresentationFormat>
  <Paragraphs>86</Paragraphs>
  <Slides>8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Gallery</vt:lpstr>
      <vt:lpstr>Productivity </vt:lpstr>
      <vt:lpstr>Oven Productivity </vt:lpstr>
      <vt:lpstr>Principle #2: The Cost of Something Is What You Give Up to Get It.</vt:lpstr>
      <vt:lpstr>Where do we get the info for the PPC?</vt:lpstr>
      <vt:lpstr>The Production Possibilities Frontier</vt:lpstr>
      <vt:lpstr>Principle #2: The Cost of Something Is What You Give Up to Get It.</vt:lpstr>
      <vt:lpstr>Principle #2: The Cost of Something Is What You Give Up to Get It.</vt:lpstr>
      <vt:lpstr>A Shift in the Production Possibilities Frontier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 #2: The Cost of Something Is What You Give Up to Get It.</dc:title>
  <dc:creator>Samer Kaddah</dc:creator>
  <cp:lastModifiedBy>Samer Kaddah</cp:lastModifiedBy>
  <cp:revision>2</cp:revision>
  <dcterms:created xsi:type="dcterms:W3CDTF">2018-11-27T14:48:48Z</dcterms:created>
  <dcterms:modified xsi:type="dcterms:W3CDTF">2019-01-10T15:39:07Z</dcterms:modified>
</cp:coreProperties>
</file>