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3" r:id="rId3"/>
    <p:sldId id="272" r:id="rId4"/>
    <p:sldId id="271" r:id="rId5"/>
    <p:sldId id="274" r:id="rId6"/>
    <p:sldId id="275" r:id="rId7"/>
    <p:sldId id="276" r:id="rId8"/>
    <p:sldId id="376" r:id="rId9"/>
    <p:sldId id="377" r:id="rId10"/>
    <p:sldId id="277" r:id="rId11"/>
    <p:sldId id="379" r:id="rId12"/>
    <p:sldId id="3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4BA92E7-362B-466A-978B-B2E7366D0E4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23EE36-A76B-42C2-8253-F8D349A80B5C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372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92E7-362B-466A-978B-B2E7366D0E4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EE36-A76B-42C2-8253-F8D349A80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1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92E7-362B-466A-978B-B2E7366D0E4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EE36-A76B-42C2-8253-F8D349A80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48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92E7-362B-466A-978B-B2E7366D0E4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EE36-A76B-42C2-8253-F8D349A80B5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7978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92E7-362B-466A-978B-B2E7366D0E4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EE36-A76B-42C2-8253-F8D349A80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61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92E7-362B-466A-978B-B2E7366D0E4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EE36-A76B-42C2-8253-F8D349A80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4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92E7-362B-466A-978B-B2E7366D0E4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EE36-A76B-42C2-8253-F8D349A80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1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92E7-362B-466A-978B-B2E7366D0E4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EE36-A76B-42C2-8253-F8D349A80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37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92E7-362B-466A-978B-B2E7366D0E4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EE36-A76B-42C2-8253-F8D349A80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32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AE711-5A58-444D-ABD5-4B0046F2C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2A0A1-5C12-45B4-9C76-48FEE96C4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DA250-BB3E-4905-BB27-D6DFCEBC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92E7-362B-466A-978B-B2E7366D0E4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8C185-8B17-4D3E-8955-BE5A22DCF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1B879-E2A0-4A39-8CDC-56043F624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EE36-A76B-42C2-8253-F8D349A80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7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92E7-362B-466A-978B-B2E7366D0E4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EE36-A76B-42C2-8253-F8D349A80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9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92E7-362B-466A-978B-B2E7366D0E4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EE36-A76B-42C2-8253-F8D349A80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7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92E7-362B-466A-978B-B2E7366D0E4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EE36-A76B-42C2-8253-F8D349A80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3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92E7-362B-466A-978B-B2E7366D0E4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EE36-A76B-42C2-8253-F8D349A80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7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92E7-362B-466A-978B-B2E7366D0E4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EE36-A76B-42C2-8253-F8D349A80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9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92E7-362B-466A-978B-B2E7366D0E4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EE36-A76B-42C2-8253-F8D349A80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97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92E7-362B-466A-978B-B2E7366D0E4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EE36-A76B-42C2-8253-F8D349A80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0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92E7-362B-466A-978B-B2E7366D0E4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EE36-A76B-42C2-8253-F8D349A80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5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4BA92E7-362B-466A-978B-B2E7366D0E4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423EE36-A76B-42C2-8253-F8D349A80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1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3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1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47458151-6535-4712-9D31-5BFEBD22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28F956D1-3AF5-47E1-BF12-D331E34A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87" name="Freeform 5">
            <a:extLst>
              <a:ext uri="{FF2B5EF4-FFF2-40B4-BE49-F238E27FC236}">
                <a16:creationId xmlns:a16="http://schemas.microsoft.com/office/drawing/2014/main" id="{4A5A7DD1-718C-42BE-9B90-4D960E22E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7CD29D-225E-49F0-9B14-FEB0B341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100" dirty="0"/>
              <a:t>New Nations in Africa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DE02FF1-20BC-4306-B0FB-AE6D71D73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9A8C427-1B47-42B2-9206-1F34BE757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9864909-0F48-48BD-B525-B293738D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5362" name="Picture 2" descr="The African Continental Free Trade Area Agreement – what is ...">
            <a:extLst>
              <a:ext uri="{FF2B5EF4-FFF2-40B4-BE49-F238E27FC236}">
                <a16:creationId xmlns:a16="http://schemas.microsoft.com/office/drawing/2014/main" id="{E35D9468-698D-4D0F-9A41-D726940BB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7424" y="684680"/>
            <a:ext cx="5482657" cy="548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286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7BCA2-0C43-4D2A-A2E6-D39B4168D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5821422" cy="1151965"/>
          </a:xfrm>
        </p:spPr>
        <p:txBody>
          <a:bodyPr>
            <a:normAutofit/>
          </a:bodyPr>
          <a:lstStyle/>
          <a:p>
            <a:r>
              <a:rPr lang="en-US" sz="3800"/>
              <a:t>African National Congress (ANC)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6A573-CCD2-4D88-8F19-988F8D857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76423"/>
            <a:ext cx="5821424" cy="3288739"/>
          </a:xfrm>
        </p:spPr>
        <p:txBody>
          <a:bodyPr>
            <a:normAutofit/>
          </a:bodyPr>
          <a:lstStyle/>
          <a:p>
            <a:r>
              <a:rPr lang="en-US" dirty="0"/>
              <a:t>Formed in 1912 by black South Africans</a:t>
            </a:r>
          </a:p>
          <a:p>
            <a:r>
              <a:rPr lang="en-US" dirty="0"/>
              <a:t>Designed to fight for freedom and rights</a:t>
            </a:r>
          </a:p>
          <a:p>
            <a:r>
              <a:rPr lang="en-US" dirty="0"/>
              <a:t>Organized strikes and boycotts</a:t>
            </a:r>
          </a:p>
          <a:p>
            <a:r>
              <a:rPr lang="en-US" dirty="0"/>
              <a:t>Most influential and famous leader was Nelson Mandela</a:t>
            </a:r>
          </a:p>
        </p:txBody>
      </p:sp>
      <p:pic>
        <p:nvPicPr>
          <p:cNvPr id="20482" name="Picture 2" descr="Nelson Mandela - Quotes, Facts &amp; Death - Biography">
            <a:extLst>
              <a:ext uri="{FF2B5EF4-FFF2-40B4-BE49-F238E27FC236}">
                <a16:creationId xmlns:a16="http://schemas.microsoft.com/office/drawing/2014/main" id="{E8E9C7AF-EBAA-49C3-AF28-43A8070C7B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4" r="8874"/>
          <a:stretch/>
        </p:blipFill>
        <p:spPr bwMode="auto">
          <a:xfrm>
            <a:off x="6964424" y="10"/>
            <a:ext cx="4440175" cy="5301586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871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2">
            <a:extLst>
              <a:ext uri="{FF2B5EF4-FFF2-40B4-BE49-F238E27FC236}">
                <a16:creationId xmlns:a16="http://schemas.microsoft.com/office/drawing/2014/main" id="{1381A737-0A55-40BA-91BC-46BBD9855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110447"/>
            <a:ext cx="5821422" cy="115196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Nelson Mandela</a:t>
            </a:r>
          </a:p>
        </p:txBody>
      </p:sp>
      <p:sp>
        <p:nvSpPr>
          <p:cNvPr id="17410" name="Content Placeholder 1">
            <a:extLst>
              <a:ext uri="{FF2B5EF4-FFF2-40B4-BE49-F238E27FC236}">
                <a16:creationId xmlns:a16="http://schemas.microsoft.com/office/drawing/2014/main" id="{E0D1F6AC-B024-44E3-9B0C-79FA08090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262412"/>
            <a:ext cx="5821424" cy="4222679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dirty="0"/>
              <a:t>The most famous anti-apartheid activist was Nelson Mandela. He was actively involved in the movement since the 1940s.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/>
              <a:t>He was a supporter of nonviolent resistance and staged many peaceful protests that resulted in extreme government reactions.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/>
              <a:t>He was arrested three times for attempting to overthrow the govt. The final arrest resulted in a guilty verdict at his trial and he was sentenced to life in prison and eventually served 27 years.</a:t>
            </a:r>
          </a:p>
        </p:txBody>
      </p:sp>
      <p:pic>
        <p:nvPicPr>
          <p:cNvPr id="23554" name="Picture 2" descr="Nelson Mandela | Biography, Life, Death, &amp; Facts | Britannica">
            <a:extLst>
              <a:ext uri="{FF2B5EF4-FFF2-40B4-BE49-F238E27FC236}">
                <a16:creationId xmlns:a16="http://schemas.microsoft.com/office/drawing/2014/main" id="{F989736F-268A-42E9-B8C3-D205A409D4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30"/>
          <a:stretch/>
        </p:blipFill>
        <p:spPr bwMode="auto">
          <a:xfrm>
            <a:off x="6964424" y="10"/>
            <a:ext cx="4440175" cy="5301586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9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FF376-5299-4346-86B4-65BAB1AB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4951408" cy="1151965"/>
          </a:xfrm>
        </p:spPr>
        <p:txBody>
          <a:bodyPr>
            <a:normAutofit/>
          </a:bodyPr>
          <a:lstStyle/>
          <a:p>
            <a:r>
              <a:rPr lang="en-US" dirty="0"/>
              <a:t>Apartheid Ends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47551-CAFF-4C95-AE11-660FE8212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76423"/>
            <a:ext cx="4951410" cy="328873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South Africa becomes isolated from world due to apartheid</a:t>
            </a:r>
          </a:p>
          <a:p>
            <a:pPr>
              <a:lnSpc>
                <a:spcPct val="110000"/>
              </a:lnSpc>
            </a:pPr>
            <a:r>
              <a:rPr lang="en-US" dirty="0"/>
              <a:t>1989 – white South Africans elect new president F.W. de Klerk</a:t>
            </a:r>
          </a:p>
          <a:p>
            <a:pPr>
              <a:lnSpc>
                <a:spcPct val="110000"/>
              </a:lnSpc>
            </a:pPr>
            <a:r>
              <a:rPr lang="en-US"/>
              <a:t>De Klerk </a:t>
            </a:r>
            <a:r>
              <a:rPr lang="en-US" dirty="0"/>
              <a:t>recognizes change needs to be made</a:t>
            </a:r>
          </a:p>
          <a:p>
            <a:pPr>
              <a:lnSpc>
                <a:spcPct val="110000"/>
              </a:lnSpc>
            </a:pPr>
            <a:r>
              <a:rPr lang="en-US" dirty="0"/>
              <a:t>1989 – 1990 - Klerk legalizes ANC and releases Nelson Mandela from prison</a:t>
            </a:r>
          </a:p>
        </p:txBody>
      </p:sp>
      <p:pic>
        <p:nvPicPr>
          <p:cNvPr id="24578" name="Picture 2" descr="Mandela and De Klerk: Essential partners">
            <a:extLst>
              <a:ext uri="{FF2B5EF4-FFF2-40B4-BE49-F238E27FC236}">
                <a16:creationId xmlns:a16="http://schemas.microsoft.com/office/drawing/2014/main" id="{B12F3222-0DA5-4B75-928D-621E36BC33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3" r="19357"/>
          <a:stretch/>
        </p:blipFill>
        <p:spPr bwMode="auto">
          <a:xfrm>
            <a:off x="6094410" y="10"/>
            <a:ext cx="5310189" cy="5301586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671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70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8437" name="Group 72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74" name="Rectangle 73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4ED2C424-5870-46BF-B77E-0C113783B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7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4B75501-2C4C-44D8-A541-FA33D7EF1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8434" name="Picture 2" descr="Africa map">
            <a:extLst>
              <a:ext uri="{FF2B5EF4-FFF2-40B4-BE49-F238E27FC236}">
                <a16:creationId xmlns:a16="http://schemas.microsoft.com/office/drawing/2014/main" id="{F528BC08-D6C1-48BF-BEB1-BF662D92D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1248" y="643467"/>
            <a:ext cx="894950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542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82F25-CC6B-4F3E-84EF-291DA8889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5821422" cy="1151965"/>
          </a:xfrm>
        </p:spPr>
        <p:txBody>
          <a:bodyPr>
            <a:normAutofit/>
          </a:bodyPr>
          <a:lstStyle/>
          <a:p>
            <a:r>
              <a:rPr lang="en-US" dirty="0"/>
              <a:t>Effects of WWII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5CD1A-9092-44C6-B083-4F89A7248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76423"/>
            <a:ext cx="5821424" cy="3288739"/>
          </a:xfrm>
        </p:spPr>
        <p:txBody>
          <a:bodyPr>
            <a:normAutofit/>
          </a:bodyPr>
          <a:lstStyle/>
          <a:p>
            <a:r>
              <a:rPr lang="en-US" dirty="0"/>
              <a:t>Many African soldiers fought alongside Europeans during WWII</a:t>
            </a:r>
          </a:p>
          <a:p>
            <a:r>
              <a:rPr lang="en-US" dirty="0"/>
              <a:t>Fueled unwillingness to accept colonial domination after war</a:t>
            </a:r>
          </a:p>
          <a:p>
            <a:r>
              <a:rPr lang="en-US" dirty="0"/>
              <a:t>Negritude Movement – movement celebrating African culture, heritage, and values</a:t>
            </a:r>
          </a:p>
        </p:txBody>
      </p:sp>
      <p:pic>
        <p:nvPicPr>
          <p:cNvPr id="16386" name="Picture 2" descr="Negritude Movement">
            <a:extLst>
              <a:ext uri="{FF2B5EF4-FFF2-40B4-BE49-F238E27FC236}">
                <a16:creationId xmlns:a16="http://schemas.microsoft.com/office/drawing/2014/main" id="{1A08C014-93E3-4F0A-8B6D-CAEFD74097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1"/>
          <a:stretch/>
        </p:blipFill>
        <p:spPr bwMode="auto">
          <a:xfrm>
            <a:off x="6974698" y="226042"/>
            <a:ext cx="4440175" cy="5301586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058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D6A01-991C-44E8-BA49-2473B337A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5821422" cy="1151965"/>
          </a:xfrm>
        </p:spPr>
        <p:txBody>
          <a:bodyPr>
            <a:normAutofit/>
          </a:bodyPr>
          <a:lstStyle/>
          <a:p>
            <a:r>
              <a:rPr lang="en-US" sz="3800"/>
              <a:t>Gold Coast becomes Ghana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86351-F5C9-4877-B767-A34EF5B16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76423"/>
            <a:ext cx="5821424" cy="3288739"/>
          </a:xfrm>
        </p:spPr>
        <p:txBody>
          <a:bodyPr>
            <a:normAutofit/>
          </a:bodyPr>
          <a:lstStyle/>
          <a:p>
            <a:r>
              <a:rPr lang="en-US" dirty="0"/>
              <a:t>British colony becomes first colony south of the Sahara desert to achieve independence</a:t>
            </a:r>
          </a:p>
          <a:p>
            <a:r>
              <a:rPr lang="en-US" dirty="0"/>
              <a:t>Kwame Nkrumah – leader of largely non-violent movement</a:t>
            </a:r>
          </a:p>
          <a:p>
            <a:r>
              <a:rPr lang="en-US" dirty="0"/>
              <a:t>Gained independence in 1957, Nkrumah becomes “president for life”</a:t>
            </a:r>
          </a:p>
          <a:p>
            <a:r>
              <a:rPr lang="en-US" dirty="0"/>
              <a:t>Held first democratic election in 2000</a:t>
            </a:r>
          </a:p>
        </p:txBody>
      </p:sp>
      <p:pic>
        <p:nvPicPr>
          <p:cNvPr id="17410" name="Picture 2" descr="Osagyefo Dr. Kwame Nkrumah, Ex-Head of State: 1957 - 1966">
            <a:extLst>
              <a:ext uri="{FF2B5EF4-FFF2-40B4-BE49-F238E27FC236}">
                <a16:creationId xmlns:a16="http://schemas.microsoft.com/office/drawing/2014/main" id="{6C76F8B4-EE30-4636-AAE4-046493BE7D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r="-1" b="6814"/>
          <a:stretch/>
        </p:blipFill>
        <p:spPr bwMode="auto">
          <a:xfrm>
            <a:off x="6964424" y="10"/>
            <a:ext cx="4440175" cy="5301586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67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2858B-FD17-4272-BD38-2B739F7C6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5821422" cy="1151965"/>
          </a:xfrm>
        </p:spPr>
        <p:txBody>
          <a:bodyPr>
            <a:normAutofit/>
          </a:bodyPr>
          <a:lstStyle/>
          <a:p>
            <a:r>
              <a:rPr lang="en-US" sz="3800"/>
              <a:t>Kenya Claims Independence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58B8E-AD55-435E-996A-3AB6F127B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76423"/>
            <a:ext cx="5821424" cy="3288739"/>
          </a:xfrm>
        </p:spPr>
        <p:txBody>
          <a:bodyPr>
            <a:normAutofit/>
          </a:bodyPr>
          <a:lstStyle/>
          <a:p>
            <a:r>
              <a:rPr lang="en-US" dirty="0"/>
              <a:t>Gained independence in 1963</a:t>
            </a:r>
          </a:p>
          <a:p>
            <a:r>
              <a:rPr lang="en-US" dirty="0"/>
              <a:t>Fighting with British took place because of prized farmland</a:t>
            </a:r>
          </a:p>
          <a:p>
            <a:r>
              <a:rPr lang="en-US" dirty="0"/>
              <a:t>British forced to accept self-government for two reasons</a:t>
            </a:r>
          </a:p>
          <a:p>
            <a:pPr lvl="1"/>
            <a:r>
              <a:rPr lang="en-US" dirty="0"/>
              <a:t>Leadership of </a:t>
            </a:r>
            <a:r>
              <a:rPr lang="en-US" dirty="0" err="1"/>
              <a:t>Jomo</a:t>
            </a:r>
            <a:r>
              <a:rPr lang="en-US" dirty="0"/>
              <a:t> Kenyatta</a:t>
            </a:r>
          </a:p>
          <a:p>
            <a:pPr lvl="1"/>
            <a:r>
              <a:rPr lang="en-US" dirty="0"/>
              <a:t>Mau </a:t>
            </a:r>
            <a:r>
              <a:rPr lang="en-US" dirty="0" err="1"/>
              <a:t>Mau</a:t>
            </a:r>
            <a:r>
              <a:rPr lang="en-US" dirty="0"/>
              <a:t> – secret society that used guerilla tactics</a:t>
            </a:r>
          </a:p>
        </p:txBody>
      </p:sp>
      <p:pic>
        <p:nvPicPr>
          <p:cNvPr id="19458" name="Picture 2" descr="HistoryKe (@HistoryKe) | Twitter | Jomo kenyatta, African ...">
            <a:extLst>
              <a:ext uri="{FF2B5EF4-FFF2-40B4-BE49-F238E27FC236}">
                <a16:creationId xmlns:a16="http://schemas.microsoft.com/office/drawing/2014/main" id="{21C84353-021B-42AB-B953-A7E8A7599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866"/>
          <a:stretch/>
        </p:blipFill>
        <p:spPr bwMode="auto">
          <a:xfrm>
            <a:off x="6964424" y="10"/>
            <a:ext cx="4440175" cy="5301586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542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43E8A-A831-4D74-B15B-32F0AA7C8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5655"/>
            <a:ext cx="11702265" cy="1151965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Additional Colonies Gain Independence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7D416-FA18-4F8C-971B-1B06F80A5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327934"/>
            <a:ext cx="10396883" cy="4202131"/>
          </a:xfrm>
        </p:spPr>
        <p:txBody>
          <a:bodyPr>
            <a:normAutofit/>
          </a:bodyPr>
          <a:lstStyle/>
          <a:p>
            <a:r>
              <a:rPr lang="en-US" dirty="0"/>
              <a:t>France</a:t>
            </a:r>
          </a:p>
          <a:p>
            <a:pPr lvl="1"/>
            <a:r>
              <a:rPr lang="en-US" dirty="0"/>
              <a:t>Senegal and Ivory Coast gain independence</a:t>
            </a:r>
          </a:p>
          <a:p>
            <a:pPr lvl="1"/>
            <a:r>
              <a:rPr lang="en-US" dirty="0"/>
              <a:t>Algeria – National Liberation Front fights and wins independence in 1962</a:t>
            </a:r>
          </a:p>
          <a:p>
            <a:r>
              <a:rPr lang="en-US" dirty="0"/>
              <a:t>Belgium</a:t>
            </a:r>
          </a:p>
          <a:p>
            <a:pPr lvl="1"/>
            <a:r>
              <a:rPr lang="en-US" dirty="0"/>
              <a:t>No intentions of letting colonies go</a:t>
            </a:r>
          </a:p>
          <a:p>
            <a:pPr lvl="1"/>
            <a:r>
              <a:rPr lang="en-US" dirty="0"/>
              <a:t>Congo becomes independent through violent protests</a:t>
            </a:r>
          </a:p>
          <a:p>
            <a:pPr lvl="1"/>
            <a:r>
              <a:rPr lang="en-US" dirty="0"/>
              <a:t>Mobutu takes control and builds dictatorship in Congo</a:t>
            </a:r>
          </a:p>
          <a:p>
            <a:r>
              <a:rPr lang="en-US" dirty="0"/>
              <a:t>Portugal</a:t>
            </a:r>
          </a:p>
          <a:p>
            <a:pPr lvl="1"/>
            <a:r>
              <a:rPr lang="en-US" dirty="0"/>
              <a:t>Guinea-Bissau, Angola, Mozambique all gain independence </a:t>
            </a:r>
          </a:p>
        </p:txBody>
      </p:sp>
    </p:spTree>
    <p:extLst>
      <p:ext uri="{BB962C8B-B14F-4D97-AF65-F5344CB8AC3E}">
        <p14:creationId xmlns:p14="http://schemas.microsoft.com/office/powerpoint/2010/main" val="2026394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0C032-6C42-4EED-BA19-9634FAB84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Africa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C82AF-F823-40E1-A4D6-0EFBF332B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Colonized first by the Dutch and then the British, South Africa had been dominated by white minority rule.</a:t>
            </a:r>
          </a:p>
          <a:p>
            <a:r>
              <a:rPr lang="en-US" altLang="en-US" dirty="0"/>
              <a:t>White South Africans became known as </a:t>
            </a:r>
            <a:r>
              <a:rPr lang="en-US" altLang="en-US" u="sng" dirty="0"/>
              <a:t>Afrikaners</a:t>
            </a:r>
            <a:r>
              <a:rPr lang="en-US" altLang="en-US" dirty="0"/>
              <a:t> and, despite the country being decolonized after WWII, held the majority of the wealth and power in the nation.</a:t>
            </a:r>
          </a:p>
          <a:p>
            <a:r>
              <a:rPr lang="en-US" altLang="en-US" dirty="0"/>
              <a:t>Over the next decades, Afrikaners instituted policies to retain their status under a system called </a:t>
            </a:r>
            <a:r>
              <a:rPr lang="en-US" altLang="en-US" u="sng" dirty="0"/>
              <a:t>Apartheid</a:t>
            </a:r>
            <a:r>
              <a:rPr lang="en-US" altLang="en-US" dirty="0"/>
              <a:t> (“Apartness”).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73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2">
            <a:extLst>
              <a:ext uri="{FF2B5EF4-FFF2-40B4-BE49-F238E27FC236}">
                <a16:creationId xmlns:a16="http://schemas.microsoft.com/office/drawing/2014/main" id="{F8822124-144E-4E6E-8C51-CBD1B8B4B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42894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3">
            <a:extLst>
              <a:ext uri="{FF2B5EF4-FFF2-40B4-BE49-F238E27FC236}">
                <a16:creationId xmlns:a16="http://schemas.microsoft.com/office/drawing/2014/main" id="{1853BED7-A523-4DD3-89AF-6ED546C2D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0"/>
            <a:ext cx="4576762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4">
            <a:extLst>
              <a:ext uri="{FF2B5EF4-FFF2-40B4-BE49-F238E27FC236}">
                <a16:creationId xmlns:a16="http://schemas.microsoft.com/office/drawing/2014/main" id="{5C1DEBD7-59ED-45E4-8BFA-440DBF0AF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52801"/>
            <a:ext cx="4325938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9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>
            <a:extLst>
              <a:ext uri="{FF2B5EF4-FFF2-40B4-BE49-F238E27FC236}">
                <a16:creationId xmlns:a16="http://schemas.microsoft.com/office/drawing/2014/main" id="{39C17683-F478-448B-B18E-1E7593E06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52400"/>
            <a:ext cx="356711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3">
            <a:extLst>
              <a:ext uri="{FF2B5EF4-FFF2-40B4-BE49-F238E27FC236}">
                <a16:creationId xmlns:a16="http://schemas.microsoft.com/office/drawing/2014/main" id="{7590E30E-2268-49C7-BF31-9F229AEEA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152400"/>
            <a:ext cx="486251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4">
            <a:extLst>
              <a:ext uri="{FF2B5EF4-FFF2-40B4-BE49-F238E27FC236}">
                <a16:creationId xmlns:a16="http://schemas.microsoft.com/office/drawing/2014/main" id="{BBBA757A-9102-4633-AE15-37442DBF0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79776"/>
            <a:ext cx="4419600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5">
            <a:extLst>
              <a:ext uri="{FF2B5EF4-FFF2-40B4-BE49-F238E27FC236}">
                <a16:creationId xmlns:a16="http://schemas.microsoft.com/office/drawing/2014/main" id="{FD22E57F-7A18-4332-B8A9-CA3B34EE1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3221038"/>
            <a:ext cx="38862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90000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Impact</vt:lpstr>
      <vt:lpstr>Main Event</vt:lpstr>
      <vt:lpstr>New Nations in Africa</vt:lpstr>
      <vt:lpstr>PowerPoint Presentation</vt:lpstr>
      <vt:lpstr>Effects of WWII</vt:lpstr>
      <vt:lpstr>Gold Coast becomes Ghana</vt:lpstr>
      <vt:lpstr>Kenya Claims Independence </vt:lpstr>
      <vt:lpstr>Additional Colonies Gain Independence </vt:lpstr>
      <vt:lpstr>South Africa</vt:lpstr>
      <vt:lpstr>PowerPoint Presentation</vt:lpstr>
      <vt:lpstr>PowerPoint Presentation</vt:lpstr>
      <vt:lpstr>African National Congress (ANC)</vt:lpstr>
      <vt:lpstr>Nelson Mandela</vt:lpstr>
      <vt:lpstr>Apartheid Ends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Nations in Africa</dc:title>
  <dc:creator>Matthew Liedberg</dc:creator>
  <cp:lastModifiedBy>Matthew Liedberg</cp:lastModifiedBy>
  <cp:revision>1</cp:revision>
  <dcterms:created xsi:type="dcterms:W3CDTF">2020-05-12T17:38:09Z</dcterms:created>
  <dcterms:modified xsi:type="dcterms:W3CDTF">2020-05-12T17:38:21Z</dcterms:modified>
</cp:coreProperties>
</file>