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4BA92E7-362B-466A-978B-B2E7366D0E4E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423EE36-A76B-42C2-8253-F8D349A80B5C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75468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A92E7-362B-466A-978B-B2E7366D0E4E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EE36-A76B-42C2-8253-F8D349A80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456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A92E7-362B-466A-978B-B2E7366D0E4E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EE36-A76B-42C2-8253-F8D349A80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564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A92E7-362B-466A-978B-B2E7366D0E4E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EE36-A76B-42C2-8253-F8D349A80B5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2510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A92E7-362B-466A-978B-B2E7366D0E4E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EE36-A76B-42C2-8253-F8D349A80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4313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A92E7-362B-466A-978B-B2E7366D0E4E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EE36-A76B-42C2-8253-F8D349A80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A92E7-362B-466A-978B-B2E7366D0E4E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EE36-A76B-42C2-8253-F8D349A80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835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A92E7-362B-466A-978B-B2E7366D0E4E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EE36-A76B-42C2-8253-F8D349A80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147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A92E7-362B-466A-978B-B2E7366D0E4E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EE36-A76B-42C2-8253-F8D349A80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2629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AE711-5A58-444D-ABD5-4B0046F2C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2A0A1-5C12-45B4-9C76-48FEE96C4B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7DA250-BB3E-4905-BB27-D6DFCEBC8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A92E7-362B-466A-978B-B2E7366D0E4E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58C185-8B17-4D3E-8955-BE5A22DCF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F1B879-E2A0-4A39-8CDC-56043F624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EE36-A76B-42C2-8253-F8D349A80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062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A92E7-362B-466A-978B-B2E7366D0E4E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EE36-A76B-42C2-8253-F8D349A80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372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A92E7-362B-466A-978B-B2E7366D0E4E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EE36-A76B-42C2-8253-F8D349A80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964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A92E7-362B-466A-978B-B2E7366D0E4E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EE36-A76B-42C2-8253-F8D349A80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634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A92E7-362B-466A-978B-B2E7366D0E4E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EE36-A76B-42C2-8253-F8D349A80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144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A92E7-362B-466A-978B-B2E7366D0E4E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EE36-A76B-42C2-8253-F8D349A80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821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A92E7-362B-466A-978B-B2E7366D0E4E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EE36-A76B-42C2-8253-F8D349A80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357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A92E7-362B-466A-978B-B2E7366D0E4E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EE36-A76B-42C2-8253-F8D349A80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489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A92E7-362B-466A-978B-B2E7366D0E4E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EE36-A76B-42C2-8253-F8D349A80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982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4BA92E7-362B-466A-978B-B2E7366D0E4E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423EE36-A76B-42C2-8253-F8D349A80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00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B28D430-56EA-45B9-8632-927BEBF02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noFill/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5-Point Star 24">
            <a:extLst>
              <a:ext uri="{FF2B5EF4-FFF2-40B4-BE49-F238E27FC236}">
                <a16:creationId xmlns:a16="http://schemas.microsoft.com/office/drawing/2014/main" id="{B15DEAD7-09E6-42D9-9D03-43E6EA3E0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9678" y="3748085"/>
            <a:ext cx="252644" cy="252644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7365F1-664C-4C5F-9AB1-CBF797A761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8407" y="1044250"/>
            <a:ext cx="9841575" cy="2646007"/>
          </a:xfrm>
        </p:spPr>
        <p:txBody>
          <a:bodyPr>
            <a:normAutofit/>
          </a:bodyPr>
          <a:lstStyle/>
          <a:p>
            <a:pPr algn="ctr"/>
            <a:r>
              <a:rPr lang="en-US" sz="6000"/>
              <a:t>Nationalism and Revolution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8240EA-2F7E-41CC-BEF2-E89A11C92F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8407" y="4058557"/>
            <a:ext cx="9841575" cy="1906814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India, China, and Africa</a:t>
            </a:r>
          </a:p>
        </p:txBody>
      </p:sp>
    </p:spTree>
    <p:extLst>
      <p:ext uri="{BB962C8B-B14F-4D97-AF65-F5344CB8AC3E}">
        <p14:creationId xmlns:p14="http://schemas.microsoft.com/office/powerpoint/2010/main" val="2805795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71198-4935-4D69-9F61-0BA8DB588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3184" y="285108"/>
            <a:ext cx="4132689" cy="1151965"/>
          </a:xfrm>
        </p:spPr>
        <p:txBody>
          <a:bodyPr>
            <a:normAutofit/>
          </a:bodyPr>
          <a:lstStyle/>
          <a:p>
            <a:r>
              <a:rPr lang="en-US" sz="3700" dirty="0"/>
              <a:t>Chinese Civil War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40EBDF3C-61A6-450C-8532-9276D9A1E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0240" y="457200"/>
            <a:ext cx="7045932" cy="4686138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10242" name="Picture 2" descr="Chinese Civil War, 1945 | teachwar">
            <a:extLst>
              <a:ext uri="{FF2B5EF4-FFF2-40B4-BE49-F238E27FC236}">
                <a16:creationId xmlns:a16="http://schemas.microsoft.com/office/drawing/2014/main" id="{EE872A0E-DAA9-47BF-BE6E-BD9F7626F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0707" y="749832"/>
            <a:ext cx="6557897" cy="409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53EDA-62D4-411D-A6EB-E73E42137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6592" y="1294544"/>
            <a:ext cx="3076090" cy="4438436"/>
          </a:xfrm>
        </p:spPr>
        <p:txBody>
          <a:bodyPr anchor="t"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Communists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Led by Mao Zedong (right pic)</a:t>
            </a:r>
          </a:p>
          <a:p>
            <a:pPr>
              <a:lnSpc>
                <a:spcPct val="110000"/>
              </a:lnSpc>
            </a:pPr>
            <a:r>
              <a:rPr lang="en-US" dirty="0"/>
              <a:t>Nationalists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Led by Jiang </a:t>
            </a:r>
            <a:r>
              <a:rPr lang="en-US" sz="2000" dirty="0" err="1"/>
              <a:t>Jieshi</a:t>
            </a:r>
            <a:r>
              <a:rPr lang="en-US" sz="2000" dirty="0"/>
              <a:t> (left pic)</a:t>
            </a:r>
          </a:p>
          <a:p>
            <a:pPr>
              <a:lnSpc>
                <a:spcPct val="110000"/>
              </a:lnSpc>
            </a:pPr>
            <a:r>
              <a:rPr lang="en-US" dirty="0"/>
              <a:t>Communists in control of China after World War II</a:t>
            </a:r>
          </a:p>
          <a:p>
            <a:pPr>
              <a:lnSpc>
                <a:spcPct val="110000"/>
              </a:lnSpc>
            </a:pPr>
            <a:r>
              <a:rPr lang="en-US" dirty="0"/>
              <a:t>Both sides paused fighting during World War II in order to defeat invading Japanese (common enemy bringing sides together)</a:t>
            </a:r>
          </a:p>
        </p:txBody>
      </p:sp>
    </p:spTree>
    <p:extLst>
      <p:ext uri="{BB962C8B-B14F-4D97-AF65-F5344CB8AC3E}">
        <p14:creationId xmlns:p14="http://schemas.microsoft.com/office/powerpoint/2010/main" val="3850898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0A54B-5F5F-468F-8B2A-331D084A3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3" y="286417"/>
            <a:ext cx="4951408" cy="1151965"/>
          </a:xfrm>
        </p:spPr>
        <p:txBody>
          <a:bodyPr>
            <a:normAutofit/>
          </a:bodyPr>
          <a:lstStyle/>
          <a:p>
            <a:r>
              <a:rPr lang="en-US" sz="4200" dirty="0"/>
              <a:t>Mao Controls China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66E4E-FD9C-4589-BFEA-741F439FB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438382"/>
            <a:ext cx="4951410" cy="4387065"/>
          </a:xfrm>
        </p:spPr>
        <p:txBody>
          <a:bodyPr>
            <a:normAutofit/>
          </a:bodyPr>
          <a:lstStyle/>
          <a:p>
            <a:r>
              <a:rPr lang="en-US" sz="2400" dirty="0"/>
              <a:t>By October 1949, Mao Zedong and Communists victorious in China</a:t>
            </a:r>
          </a:p>
          <a:p>
            <a:r>
              <a:rPr lang="en-US" sz="2400" dirty="0"/>
              <a:t>Establishes Peoples Republic of China </a:t>
            </a:r>
          </a:p>
          <a:p>
            <a:r>
              <a:rPr lang="en-US" sz="2400" dirty="0"/>
              <a:t>Jiang and Nationalists flee to Taiwan</a:t>
            </a:r>
          </a:p>
          <a:p>
            <a:r>
              <a:rPr lang="en-US" sz="2400" dirty="0"/>
              <a:t>Communist victory fuels U.S. anti-Communist feelings</a:t>
            </a:r>
          </a:p>
        </p:txBody>
      </p:sp>
      <p:pic>
        <p:nvPicPr>
          <p:cNvPr id="11266" name="Picture 2" descr="Death and state funeral of Mao Zedong - Wikipedia">
            <a:extLst>
              <a:ext uri="{FF2B5EF4-FFF2-40B4-BE49-F238E27FC236}">
                <a16:creationId xmlns:a16="http://schemas.microsoft.com/office/drawing/2014/main" id="{52E3C4A5-07F0-4204-A0F3-0003EB22B8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r="-2" b="21059"/>
          <a:stretch/>
        </p:blipFill>
        <p:spPr bwMode="auto">
          <a:xfrm>
            <a:off x="6094410" y="10"/>
            <a:ext cx="5310189" cy="5301586"/>
          </a:xfrm>
          <a:prstGeom prst="rect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598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CB52D-89ED-403F-98A3-00E8BF18D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3" y="100173"/>
            <a:ext cx="4951408" cy="1151965"/>
          </a:xfrm>
        </p:spPr>
        <p:txBody>
          <a:bodyPr>
            <a:normAutofit/>
          </a:bodyPr>
          <a:lstStyle/>
          <a:p>
            <a:r>
              <a:rPr lang="en-US" sz="4200" dirty="0"/>
              <a:t>Mao’s Five Year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5449C-DCCE-4D46-B3EB-DA34D6F3F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199508"/>
            <a:ext cx="4951410" cy="445898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Goal was to reform agriculture and economy</a:t>
            </a:r>
          </a:p>
          <a:p>
            <a:pPr>
              <a:lnSpc>
                <a:spcPct val="110000"/>
              </a:lnSpc>
            </a:pPr>
            <a:r>
              <a:rPr lang="en-US" dirty="0"/>
              <a:t>80% of people lived in rural areas, but only 10% controlled land</a:t>
            </a:r>
          </a:p>
          <a:p>
            <a:pPr>
              <a:lnSpc>
                <a:spcPct val="110000"/>
              </a:lnSpc>
            </a:pPr>
            <a:r>
              <a:rPr lang="en-US" dirty="0"/>
              <a:t>Agrarian Reform Law of 1950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Mao seized landlord holdings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Successfully redistributed land, but his army killed over a million land lords</a:t>
            </a:r>
          </a:p>
          <a:p>
            <a:pPr>
              <a:lnSpc>
                <a:spcPct val="110000"/>
              </a:lnSpc>
            </a:pPr>
            <a:r>
              <a:rPr lang="en-US" dirty="0"/>
              <a:t>Transformed industry and business as well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Coal, cement, steel, and electricity had increased dramatically </a:t>
            </a:r>
          </a:p>
          <a:p>
            <a:pPr lvl="1">
              <a:lnSpc>
                <a:spcPct val="110000"/>
              </a:lnSpc>
            </a:pPr>
            <a:endParaRPr lang="en-US" sz="1400" dirty="0"/>
          </a:p>
        </p:txBody>
      </p:sp>
      <p:pic>
        <p:nvPicPr>
          <p:cNvPr id="12290" name="Picture 2" descr="Five Year Plans - Mao Zedong: The Leadership and Legacy of a ...">
            <a:extLst>
              <a:ext uri="{FF2B5EF4-FFF2-40B4-BE49-F238E27FC236}">
                <a16:creationId xmlns:a16="http://schemas.microsoft.com/office/drawing/2014/main" id="{A0E2A24B-341A-49F6-8770-B1F87858E2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3227"/>
          <a:stretch/>
        </p:blipFill>
        <p:spPr bwMode="auto">
          <a:xfrm>
            <a:off x="6094410" y="10"/>
            <a:ext cx="5310189" cy="5301586"/>
          </a:xfrm>
          <a:prstGeom prst="rect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219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A3863-A490-442C-8DE8-0C3EDE422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85800"/>
            <a:ext cx="4951408" cy="1151965"/>
          </a:xfrm>
        </p:spPr>
        <p:txBody>
          <a:bodyPr>
            <a:normAutofit/>
          </a:bodyPr>
          <a:lstStyle/>
          <a:p>
            <a:r>
              <a:rPr lang="en-US" sz="4200"/>
              <a:t>Great Leap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32A6C-6302-4100-834A-DC9F91278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076423"/>
            <a:ext cx="4951410" cy="328873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Plan was for larger collective farms, called communes</a:t>
            </a:r>
          </a:p>
          <a:p>
            <a:r>
              <a:rPr lang="en-US" dirty="0"/>
              <a:t>Average commune ad 15,000 acres and 25,000 people</a:t>
            </a:r>
          </a:p>
          <a:p>
            <a:r>
              <a:rPr lang="en-US" dirty="0"/>
              <a:t>Strictly controlled peasant life</a:t>
            </a:r>
          </a:p>
          <a:p>
            <a:r>
              <a:rPr lang="en-US" dirty="0"/>
              <a:t>Millions died from starvation</a:t>
            </a:r>
          </a:p>
          <a:p>
            <a:r>
              <a:rPr lang="en-US" dirty="0"/>
              <a:t>Giant step backwards</a:t>
            </a:r>
          </a:p>
          <a:p>
            <a:r>
              <a:rPr lang="en-US" dirty="0"/>
              <a:t>Poor planning </a:t>
            </a:r>
          </a:p>
        </p:txBody>
      </p:sp>
      <p:pic>
        <p:nvPicPr>
          <p:cNvPr id="13314" name="Picture 2" descr="The Great Leap Forward">
            <a:extLst>
              <a:ext uri="{FF2B5EF4-FFF2-40B4-BE49-F238E27FC236}">
                <a16:creationId xmlns:a16="http://schemas.microsoft.com/office/drawing/2014/main" id="{98477553-9BA6-4CEA-8CCA-9978541126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r="18852"/>
          <a:stretch/>
        </p:blipFill>
        <p:spPr bwMode="auto">
          <a:xfrm>
            <a:off x="6094410" y="10"/>
            <a:ext cx="5310189" cy="5301586"/>
          </a:xfrm>
          <a:prstGeom prst="rect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420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E356B-1FA0-406F-81ED-5A0758FA0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3" y="326205"/>
            <a:ext cx="5821422" cy="1151965"/>
          </a:xfrm>
        </p:spPr>
        <p:txBody>
          <a:bodyPr>
            <a:normAutofit/>
          </a:bodyPr>
          <a:lstStyle/>
          <a:p>
            <a:r>
              <a:rPr lang="en-US" sz="5000" dirty="0"/>
              <a:t>Cultural Revolution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FD013-7473-4E38-993D-F73433606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356188"/>
            <a:ext cx="5821424" cy="435624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1966</a:t>
            </a:r>
          </a:p>
          <a:p>
            <a:pPr>
              <a:lnSpc>
                <a:spcPct val="110000"/>
              </a:lnSpc>
            </a:pPr>
            <a:r>
              <a:rPr lang="en-US" dirty="0"/>
              <a:t>Started by Mao after the unsuccessful Great Leap Forward</a:t>
            </a:r>
          </a:p>
          <a:p>
            <a:pPr>
              <a:lnSpc>
                <a:spcPct val="110000"/>
              </a:lnSpc>
            </a:pPr>
            <a:r>
              <a:rPr lang="en-US" dirty="0"/>
              <a:t>Encouraged China’s young people to “learn revolution by making revolution”</a:t>
            </a:r>
          </a:p>
          <a:p>
            <a:pPr>
              <a:lnSpc>
                <a:spcPct val="110000"/>
              </a:lnSpc>
            </a:pPr>
            <a:r>
              <a:rPr lang="en-US" dirty="0"/>
              <a:t>Goal was to establish a society of peasants and workers where all were equal</a:t>
            </a:r>
          </a:p>
          <a:p>
            <a:pPr>
              <a:lnSpc>
                <a:spcPct val="110000"/>
              </a:lnSpc>
            </a:pPr>
            <a:r>
              <a:rPr lang="en-US" dirty="0"/>
              <a:t>Intellectual and artistic activity were considered dangerous – schools shut down</a:t>
            </a:r>
          </a:p>
        </p:txBody>
      </p:sp>
      <p:pic>
        <p:nvPicPr>
          <p:cNvPr id="14338" name="Picture 2" descr="China's Cultural Revolution, Explained - The New York Times">
            <a:extLst>
              <a:ext uri="{FF2B5EF4-FFF2-40B4-BE49-F238E27FC236}">
                <a16:creationId xmlns:a16="http://schemas.microsoft.com/office/drawing/2014/main" id="{4D9DF9B5-7D1F-45A6-A1A8-36B3BD70F3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03" r="12793" b="-1"/>
          <a:stretch/>
        </p:blipFill>
        <p:spPr bwMode="auto">
          <a:xfrm>
            <a:off x="6964424" y="10"/>
            <a:ext cx="4440175" cy="5301586"/>
          </a:xfrm>
          <a:prstGeom prst="rect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160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94956-0A78-44AA-969E-A7D97A6D8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9812" y="685800"/>
            <a:ext cx="3072869" cy="1151965"/>
          </a:xfrm>
        </p:spPr>
        <p:txBody>
          <a:bodyPr>
            <a:normAutofit/>
          </a:bodyPr>
          <a:lstStyle/>
          <a:p>
            <a:r>
              <a:rPr lang="en-US" sz="4400"/>
              <a:t>India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40EBDF3C-61A6-450C-8532-9276D9A1E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0240" y="457200"/>
            <a:ext cx="7045932" cy="4686138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1026" name="Picture 2" descr="India: Historical Flags">
            <a:extLst>
              <a:ext uri="{FF2B5EF4-FFF2-40B4-BE49-F238E27FC236}">
                <a16:creationId xmlns:a16="http://schemas.microsoft.com/office/drawing/2014/main" id="{5ED2C0F1-B074-45E5-8946-99829C40E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4930" y="689358"/>
            <a:ext cx="6329451" cy="421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07295-5144-42DD-8648-9A993FCFC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6592" y="2071048"/>
            <a:ext cx="3076090" cy="307229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800"/>
              <a:t>Spinning wheel is a symbol of Indian resistance to British Rule</a:t>
            </a:r>
          </a:p>
        </p:txBody>
      </p:sp>
    </p:spTree>
    <p:extLst>
      <p:ext uri="{BB962C8B-B14F-4D97-AF65-F5344CB8AC3E}">
        <p14:creationId xmlns:p14="http://schemas.microsoft.com/office/powerpoint/2010/main" val="1111014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A9F5C-4C82-4652-A673-914D83C52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3" y="86360"/>
            <a:ext cx="4951408" cy="1151965"/>
          </a:xfrm>
        </p:spPr>
        <p:txBody>
          <a:bodyPr>
            <a:normAutofit/>
          </a:bodyPr>
          <a:lstStyle/>
          <a:p>
            <a:r>
              <a:rPr lang="en-US" sz="4200" dirty="0"/>
              <a:t>Mohandas K. Gandhi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95A0F-97B6-49F2-8C87-ABEB4D96D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107440"/>
            <a:ext cx="4951410" cy="502919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400" dirty="0"/>
              <a:t>Leader of independence movement from Britain in India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Teachings blended ideas from all major religions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Mahatma – “great soul”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Promoted civil disobedience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Deliberate and public refusal to obey an unjust law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Nonviolent</a:t>
            </a:r>
          </a:p>
          <a:p>
            <a:pPr>
              <a:lnSpc>
                <a:spcPct val="110000"/>
              </a:lnSpc>
            </a:pPr>
            <a:endParaRPr lang="en-US" sz="1500" dirty="0"/>
          </a:p>
        </p:txBody>
      </p:sp>
      <p:pic>
        <p:nvPicPr>
          <p:cNvPr id="2050" name="Picture 2" descr="Mahatma Gandhi - Wikipedia">
            <a:extLst>
              <a:ext uri="{FF2B5EF4-FFF2-40B4-BE49-F238E27FC236}">
                <a16:creationId xmlns:a16="http://schemas.microsoft.com/office/drawing/2014/main" id="{CC3FB0E8-36F1-43F9-BC7F-2C80E86ADB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0128"/>
          <a:stretch/>
        </p:blipFill>
        <p:spPr bwMode="auto">
          <a:xfrm>
            <a:off x="6094410" y="10"/>
            <a:ext cx="5310189" cy="5301586"/>
          </a:xfrm>
          <a:prstGeom prst="rect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573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21F49-8FBE-4CF6-B5CA-A1D1ACC55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261" y="147320"/>
            <a:ext cx="5718489" cy="1151965"/>
          </a:xfrm>
        </p:spPr>
        <p:txBody>
          <a:bodyPr>
            <a:normAutofit/>
          </a:bodyPr>
          <a:lstStyle/>
          <a:p>
            <a:r>
              <a:rPr lang="en-US" sz="3800" dirty="0"/>
              <a:t>Movements Led By Gandhi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A4A44-78E3-498D-A182-4D5B74151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949960"/>
            <a:ext cx="4951410" cy="495807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sz="1800" dirty="0"/>
              <a:t>Boycotts</a:t>
            </a:r>
          </a:p>
          <a:p>
            <a:pPr lvl="1">
              <a:lnSpc>
                <a:spcPct val="110000"/>
              </a:lnSpc>
              <a:defRPr/>
            </a:pPr>
            <a:r>
              <a:rPr lang="en-US" dirty="0"/>
              <a:t>British cloth </a:t>
            </a:r>
          </a:p>
          <a:p>
            <a:pPr lvl="2">
              <a:lnSpc>
                <a:spcPct val="110000"/>
              </a:lnSpc>
              <a:defRPr/>
            </a:pPr>
            <a:r>
              <a:rPr lang="en-US" sz="1800" dirty="0"/>
              <a:t>Indians bough British cloth rather than India cloth, which left many farmers in poverty</a:t>
            </a:r>
          </a:p>
          <a:p>
            <a:pPr lvl="1">
              <a:lnSpc>
                <a:spcPct val="110000"/>
              </a:lnSpc>
              <a:defRPr/>
            </a:pPr>
            <a:r>
              <a:rPr lang="en-US" dirty="0"/>
              <a:t>Spinning wheel</a:t>
            </a:r>
          </a:p>
          <a:p>
            <a:pPr>
              <a:lnSpc>
                <a:spcPct val="110000"/>
              </a:lnSpc>
              <a:defRPr/>
            </a:pPr>
            <a:r>
              <a:rPr lang="en-US" sz="1800" dirty="0"/>
              <a:t>Strikes and demonstrations</a:t>
            </a:r>
          </a:p>
          <a:p>
            <a:pPr lvl="1">
              <a:lnSpc>
                <a:spcPct val="110000"/>
              </a:lnSpc>
              <a:defRPr/>
            </a:pPr>
            <a:r>
              <a:rPr lang="en-US" dirty="0"/>
              <a:t>Refusal to work, causes disruptions in British factories and industries</a:t>
            </a:r>
          </a:p>
          <a:p>
            <a:pPr>
              <a:lnSpc>
                <a:spcPct val="110000"/>
              </a:lnSpc>
              <a:defRPr/>
            </a:pPr>
            <a:r>
              <a:rPr lang="en-US" sz="1800" dirty="0"/>
              <a:t>Days of prayer and fasting</a:t>
            </a:r>
          </a:p>
          <a:p>
            <a:pPr lvl="1">
              <a:lnSpc>
                <a:spcPct val="110000"/>
              </a:lnSpc>
              <a:defRPr/>
            </a:pPr>
            <a:r>
              <a:rPr lang="en-US" dirty="0"/>
              <a:t>Led to shut down of Indian commerce</a:t>
            </a:r>
          </a:p>
          <a:p>
            <a:pPr>
              <a:lnSpc>
                <a:spcPct val="110000"/>
              </a:lnSpc>
            </a:pPr>
            <a:endParaRPr lang="en-US" sz="1300" dirty="0"/>
          </a:p>
        </p:txBody>
      </p:sp>
      <p:pic>
        <p:nvPicPr>
          <p:cNvPr id="5122" name="Picture 2" descr="Photo of Narendra Modi at the Spinning Wheel Invokes Gandhi, and ...">
            <a:extLst>
              <a:ext uri="{FF2B5EF4-FFF2-40B4-BE49-F238E27FC236}">
                <a16:creationId xmlns:a16="http://schemas.microsoft.com/office/drawing/2014/main" id="{4BA5484B-38EB-4492-AFBD-FB60E06834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9"/>
          <a:stretch/>
        </p:blipFill>
        <p:spPr bwMode="auto">
          <a:xfrm>
            <a:off x="6094410" y="10"/>
            <a:ext cx="5310189" cy="5301586"/>
          </a:xfrm>
          <a:prstGeom prst="rect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189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3A4BD-13E6-4C1C-8ED7-8855F2FF6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ED48E-D6AC-41DD-AF69-848AE79A3F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British experience heavy war debt after WWII, rethink having massive colonies</a:t>
            </a:r>
          </a:p>
          <a:p>
            <a:r>
              <a:rPr lang="en-US" dirty="0"/>
              <a:t>British left with decision after WWII – who gets power in India?</a:t>
            </a:r>
          </a:p>
          <a:p>
            <a:pPr lvl="1"/>
            <a:r>
              <a:rPr lang="en-US" dirty="0"/>
              <a:t>Muslims or Hindus?</a:t>
            </a:r>
          </a:p>
          <a:p>
            <a:r>
              <a:rPr lang="en-US" dirty="0"/>
              <a:t>Partition – dividing Indian subcontinent into two separate Hindu and Muslims nations</a:t>
            </a:r>
          </a:p>
          <a:p>
            <a:r>
              <a:rPr lang="en-US" dirty="0"/>
              <a:t>1947 – Hindu India and Muslim Pakistan were created</a:t>
            </a:r>
          </a:p>
          <a:p>
            <a:r>
              <a:rPr lang="en-US" dirty="0"/>
              <a:t>10 million people on move, trying to decide where to live </a:t>
            </a:r>
          </a:p>
          <a:p>
            <a:r>
              <a:rPr lang="en-US" dirty="0"/>
              <a:t>Violence between Hindus and Muslims </a:t>
            </a:r>
          </a:p>
        </p:txBody>
      </p:sp>
    </p:spTree>
    <p:extLst>
      <p:ext uri="{BB962C8B-B14F-4D97-AF65-F5344CB8AC3E}">
        <p14:creationId xmlns:p14="http://schemas.microsoft.com/office/powerpoint/2010/main" val="4078745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im: How did the conflict between Muslims and Hindus impact the ...">
            <a:extLst>
              <a:ext uri="{FF2B5EF4-FFF2-40B4-BE49-F238E27FC236}">
                <a16:creationId xmlns:a16="http://schemas.microsoft.com/office/drawing/2014/main" id="{F287941A-62B6-49E2-881E-65448A46F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727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292E0-2AF4-42D1-908E-889830FDA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6397155" cy="1151965"/>
          </a:xfrm>
        </p:spPr>
        <p:txBody>
          <a:bodyPr>
            <a:normAutofit/>
          </a:bodyPr>
          <a:lstStyle/>
          <a:p>
            <a:r>
              <a:rPr lang="en-US" dirty="0"/>
              <a:t>Death of Gandhi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743FC-CE33-4F8F-845C-32127B579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76423"/>
            <a:ext cx="6397157" cy="3288739"/>
          </a:xfrm>
        </p:spPr>
        <p:txBody>
          <a:bodyPr anchor="t">
            <a:normAutofit/>
          </a:bodyPr>
          <a:lstStyle/>
          <a:p>
            <a:r>
              <a:rPr lang="en-US" dirty="0"/>
              <a:t>Gandhi upset with fighting between Hindus and Muslims</a:t>
            </a:r>
          </a:p>
          <a:p>
            <a:r>
              <a:rPr lang="en-US" dirty="0"/>
              <a:t>Travels to Indian capital of Delhi to plead for fair treatment of Muslim refugees</a:t>
            </a:r>
          </a:p>
          <a:p>
            <a:r>
              <a:rPr lang="en-US" dirty="0"/>
              <a:t>Hindu extremist that thought Gandhi was too protective of Muslims shoots and kills him on January 30</a:t>
            </a:r>
            <a:r>
              <a:rPr lang="en-US" baseline="30000" dirty="0"/>
              <a:t>th</a:t>
            </a:r>
            <a:r>
              <a:rPr lang="en-US" dirty="0"/>
              <a:t>, 1948</a:t>
            </a:r>
          </a:p>
        </p:txBody>
      </p:sp>
      <p:pic>
        <p:nvPicPr>
          <p:cNvPr id="7170" name="Picture 2" descr="Mahatma Gandhi 71st Death Anniversary: Events leading up to the ...">
            <a:extLst>
              <a:ext uri="{FF2B5EF4-FFF2-40B4-BE49-F238E27FC236}">
                <a16:creationId xmlns:a16="http://schemas.microsoft.com/office/drawing/2014/main" id="{7957D527-44DC-41D2-AF28-3722AAB07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68124" y="572280"/>
            <a:ext cx="3836475" cy="4608378"/>
          </a:xfrm>
          <a:prstGeom prst="rect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139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462A2-595B-4EF9-AE80-D47DD9C13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3" y="187960"/>
            <a:ext cx="4951408" cy="1151965"/>
          </a:xfrm>
        </p:spPr>
        <p:txBody>
          <a:bodyPr>
            <a:normAutofit/>
          </a:bodyPr>
          <a:lstStyle/>
          <a:p>
            <a:r>
              <a:rPr lang="en-US" dirty="0"/>
              <a:t>More Conflict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96E43-258F-4B75-B100-9DCB9D9AE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005840"/>
            <a:ext cx="4951410" cy="506983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The Battle for Kashmir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Hindu ruler, majority Muslim population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Began fighting over land after gaining independence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Fighting still continues today</a:t>
            </a:r>
          </a:p>
          <a:p>
            <a:pPr>
              <a:lnSpc>
                <a:spcPct val="110000"/>
              </a:lnSpc>
            </a:pPr>
            <a:r>
              <a:rPr lang="en-US" dirty="0"/>
              <a:t>Sikhs fight for self-rule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Sikhism – religion formed in 15</a:t>
            </a:r>
            <a:r>
              <a:rPr lang="en-US" sz="2000" baseline="30000" dirty="0"/>
              <a:t>th</a:t>
            </a:r>
            <a:r>
              <a:rPr lang="en-US" sz="2000" dirty="0"/>
              <a:t> century in northern India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Movement squashed by India Prime Minister </a:t>
            </a:r>
            <a:r>
              <a:rPr lang="en-US" sz="2000" u="sng" dirty="0"/>
              <a:t>Indira Gandhi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500" dirty="0"/>
          </a:p>
        </p:txBody>
      </p:sp>
      <p:pic>
        <p:nvPicPr>
          <p:cNvPr id="8194" name="Picture 2" descr="Who Convinced Indira Gandhi That Emergency Was A Good Idea?">
            <a:extLst>
              <a:ext uri="{FF2B5EF4-FFF2-40B4-BE49-F238E27FC236}">
                <a16:creationId xmlns:a16="http://schemas.microsoft.com/office/drawing/2014/main" id="{399652A1-8A23-4A36-940C-35A6BE2537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6" r="15695" b="-1"/>
          <a:stretch/>
        </p:blipFill>
        <p:spPr bwMode="auto">
          <a:xfrm>
            <a:off x="6094410" y="10"/>
            <a:ext cx="5310189" cy="5301586"/>
          </a:xfrm>
          <a:prstGeom prst="rect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196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>
            <a:extLst>
              <a:ext uri="{FF2B5EF4-FFF2-40B4-BE49-F238E27FC236}">
                <a16:creationId xmlns:a16="http://schemas.microsoft.com/office/drawing/2014/main" id="{76EA5558-6F13-4315-B59F-DAA05A6EB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75" name="Freeform 11">
            <a:extLst>
              <a:ext uri="{FF2B5EF4-FFF2-40B4-BE49-F238E27FC236}">
                <a16:creationId xmlns:a16="http://schemas.microsoft.com/office/drawing/2014/main" id="{F11EF67E-A76B-4908-8CBC-824BC0E8D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Freeform 13">
            <a:extLst>
              <a:ext uri="{FF2B5EF4-FFF2-40B4-BE49-F238E27FC236}">
                <a16:creationId xmlns:a16="http://schemas.microsoft.com/office/drawing/2014/main" id="{D14104DC-0846-4DC0-92E6-1EEBE1EE75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Freeform 25">
            <a:extLst>
              <a:ext uri="{FF2B5EF4-FFF2-40B4-BE49-F238E27FC236}">
                <a16:creationId xmlns:a16="http://schemas.microsoft.com/office/drawing/2014/main" id="{C8E240AA-819B-40E3-92F6-95A21067E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Freeform 14">
            <a:extLst>
              <a:ext uri="{FF2B5EF4-FFF2-40B4-BE49-F238E27FC236}">
                <a16:creationId xmlns:a16="http://schemas.microsoft.com/office/drawing/2014/main" id="{ECAE88C9-DE01-4326-8D88-502151230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83" name="5-Point Star 24">
            <a:extLst>
              <a:ext uri="{FF2B5EF4-FFF2-40B4-BE49-F238E27FC236}">
                <a16:creationId xmlns:a16="http://schemas.microsoft.com/office/drawing/2014/main" id="{7E7FD8B2-7738-4D90-8464-0836823000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104CDF4B-8A2B-402B-BAAA-DE5D35F263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7" name="Rectangle 86">
            <a:extLst>
              <a:ext uri="{FF2B5EF4-FFF2-40B4-BE49-F238E27FC236}">
                <a16:creationId xmlns:a16="http://schemas.microsoft.com/office/drawing/2014/main" id="{8C3F6A77-B889-4043-8C49-45AC8F124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954" y="457201"/>
            <a:ext cx="11261749" cy="3343894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9218" name="Picture 2" descr="Flag of the Republic of China - Wikipedia">
            <a:extLst>
              <a:ext uri="{FF2B5EF4-FFF2-40B4-BE49-F238E27FC236}">
                <a16:creationId xmlns:a16="http://schemas.microsoft.com/office/drawing/2014/main" id="{0B7A81E9-7830-4E43-A1E1-6F20AE135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5534" y="691546"/>
            <a:ext cx="4319611" cy="287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89" name="Rectangle 88">
            <a:extLst>
              <a:ext uri="{FF2B5EF4-FFF2-40B4-BE49-F238E27FC236}">
                <a16:creationId xmlns:a16="http://schemas.microsoft.com/office/drawing/2014/main" id="{1705FD82-B6F4-43DB-8F78-26CCD147D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6974"/>
            <a:ext cx="12188952" cy="2601025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189A8F0E-A884-42E8-AEDA-E89FADB47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12134" y="4491323"/>
            <a:ext cx="12201086" cy="0"/>
          </a:xfrm>
          <a:prstGeom prst="line">
            <a:avLst/>
          </a:pr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F9F50E6-9F72-40B0-A179-41EA41E6E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912" y="4714814"/>
            <a:ext cx="10818199" cy="107521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800"/>
              <a:t>China</a:t>
            </a:r>
          </a:p>
        </p:txBody>
      </p:sp>
      <p:sp>
        <p:nvSpPr>
          <p:cNvPr id="93" name="5-Point Star 8">
            <a:extLst>
              <a:ext uri="{FF2B5EF4-FFF2-40B4-BE49-F238E27FC236}">
                <a16:creationId xmlns:a16="http://schemas.microsoft.com/office/drawing/2014/main" id="{C6073A4A-2124-40F5-8306-2B223A096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03408" y="6388943"/>
            <a:ext cx="373049" cy="373049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220" name="Picture 4" descr="Flag of China - Wikipedia">
            <a:extLst>
              <a:ext uri="{FF2B5EF4-FFF2-40B4-BE49-F238E27FC236}">
                <a16:creationId xmlns:a16="http://schemas.microsoft.com/office/drawing/2014/main" id="{11A4BA8F-D113-4564-B7CC-7F3E0066A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2028" y="691545"/>
            <a:ext cx="4311757" cy="287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863B52-506A-43FD-A074-3DB188AED206}"/>
              </a:ext>
            </a:extLst>
          </p:cNvPr>
          <p:cNvSpPr txBox="1"/>
          <p:nvPr/>
        </p:nvSpPr>
        <p:spPr>
          <a:xfrm>
            <a:off x="5553507" y="1886690"/>
            <a:ext cx="1083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t>VS</a:t>
            </a:r>
          </a:p>
        </p:txBody>
      </p:sp>
    </p:spTree>
    <p:extLst>
      <p:ext uri="{BB962C8B-B14F-4D97-AF65-F5344CB8AC3E}">
        <p14:creationId xmlns:p14="http://schemas.microsoft.com/office/powerpoint/2010/main" val="3082526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500</Words>
  <Application>Microsoft Office PowerPoint</Application>
  <PresentationFormat>Widescreen</PresentationFormat>
  <Paragraphs>75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Impact</vt:lpstr>
      <vt:lpstr>Main Event</vt:lpstr>
      <vt:lpstr>Nationalism and Revolution</vt:lpstr>
      <vt:lpstr>India</vt:lpstr>
      <vt:lpstr>Mohandas K. Gandhi</vt:lpstr>
      <vt:lpstr>Movements Led By Gandhi </vt:lpstr>
      <vt:lpstr>Partition</vt:lpstr>
      <vt:lpstr>PowerPoint Presentation</vt:lpstr>
      <vt:lpstr>Death of Gandhi</vt:lpstr>
      <vt:lpstr>More Conflict</vt:lpstr>
      <vt:lpstr>China</vt:lpstr>
      <vt:lpstr>Chinese Civil War</vt:lpstr>
      <vt:lpstr>Mao Controls China</vt:lpstr>
      <vt:lpstr>Mao’s Five Year Plan</vt:lpstr>
      <vt:lpstr>Great Leap Forward</vt:lpstr>
      <vt:lpstr>Cultural Revolution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Nationalism and Revolution</dc:title>
  <dc:creator>Matthew Liedberg</dc:creator>
  <cp:lastModifiedBy>Matthew Liedberg</cp:lastModifiedBy>
  <cp:revision>1</cp:revision>
  <dcterms:created xsi:type="dcterms:W3CDTF">2020-05-12T17:37:17Z</dcterms:created>
  <dcterms:modified xsi:type="dcterms:W3CDTF">2020-05-12T17:37:33Z</dcterms:modified>
</cp:coreProperties>
</file>