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5" r:id="rId3"/>
    <p:sldId id="266" r:id="rId4"/>
    <p:sldId id="267" r:id="rId5"/>
    <p:sldId id="268" r:id="rId6"/>
    <p:sldId id="281" r:id="rId7"/>
    <p:sldId id="282" r:id="rId8"/>
    <p:sldId id="270" r:id="rId9"/>
    <p:sldId id="275" r:id="rId10"/>
    <p:sldId id="278" r:id="rId11"/>
    <p:sldId id="276" r:id="rId12"/>
    <p:sldId id="277" r:id="rId13"/>
    <p:sldId id="279" r:id="rId14"/>
    <p:sldId id="283" r:id="rId15"/>
    <p:sldId id="284" r:id="rId16"/>
    <p:sldId id="285" r:id="rId17"/>
    <p:sldId id="286" r:id="rId18"/>
    <p:sldId id="287" r:id="rId19"/>
    <p:sldId id="280" r:id="rId20"/>
    <p:sldId id="288" r:id="rId21"/>
    <p:sldId id="289" r:id="rId22"/>
    <p:sldId id="290" r:id="rId23"/>
    <p:sldId id="29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EC0D4-4923-46ED-8E9D-E95AED6CCB34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33195-2446-45D0-867D-9F97E3886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62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EC0D4-4923-46ED-8E9D-E95AED6CCB34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33195-2446-45D0-867D-9F97E3886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2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EC0D4-4923-46ED-8E9D-E95AED6CCB34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33195-2446-45D0-867D-9F97E3886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23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EC0D4-4923-46ED-8E9D-E95AED6CCB34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33195-2446-45D0-867D-9F97E3886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513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EC0D4-4923-46ED-8E9D-E95AED6CCB34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33195-2446-45D0-867D-9F97E3886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96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EC0D4-4923-46ED-8E9D-E95AED6CCB34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33195-2446-45D0-867D-9F97E3886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649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EC0D4-4923-46ED-8E9D-E95AED6CCB34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33195-2446-45D0-867D-9F97E3886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366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EC0D4-4923-46ED-8E9D-E95AED6CCB34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33195-2446-45D0-867D-9F97E3886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755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EC0D4-4923-46ED-8E9D-E95AED6CCB34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33195-2446-45D0-867D-9F97E3886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268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EC0D4-4923-46ED-8E9D-E95AED6CCB34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33195-2446-45D0-867D-9F97E3886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385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EC0D4-4923-46ED-8E9D-E95AED6CCB34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33195-2446-45D0-867D-9F97E3886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12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EC0D4-4923-46ED-8E9D-E95AED6CCB34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33195-2446-45D0-867D-9F97E3886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087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Baskerville Old Face" pitchFamily="18" charset="0"/>
                <a:ea typeface="Batang" pitchFamily="18" charset="-127"/>
              </a:rPr>
              <a:t>Napoleon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4572000" cy="4525963"/>
          </a:xfrm>
        </p:spPr>
        <p:txBody>
          <a:bodyPr>
            <a:normAutofit/>
          </a:bodyPr>
          <a:lstStyle/>
          <a:p>
            <a:r>
              <a:rPr lang="en-US" b="1" dirty="0">
                <a:latin typeface="Baskerville Old Face" pitchFamily="18" charset="0"/>
                <a:ea typeface="Batang" pitchFamily="18" charset="-127"/>
              </a:rPr>
              <a:t>“He was like an expert chess player, with the human race for an opponent, which he proposed to checkmate</a:t>
            </a:r>
            <a:r>
              <a:rPr lang="en-US" dirty="0">
                <a:latin typeface="Baskerville Old Face" pitchFamily="18" charset="0"/>
                <a:ea typeface="Batang" pitchFamily="18" charset="-127"/>
              </a:rPr>
              <a:t>”</a:t>
            </a:r>
          </a:p>
          <a:p>
            <a:pPr>
              <a:buNone/>
            </a:pPr>
            <a:r>
              <a:rPr lang="en-US" dirty="0">
                <a:latin typeface="Baskerville Old Face" pitchFamily="18" charset="0"/>
                <a:ea typeface="Batang" pitchFamily="18" charset="-127"/>
              </a:rPr>
              <a:t>		-</a:t>
            </a:r>
            <a:r>
              <a:rPr lang="en-US" sz="2800" dirty="0">
                <a:latin typeface="Baskerville Old Face" pitchFamily="18" charset="0"/>
                <a:ea typeface="Batang" pitchFamily="18" charset="-127"/>
              </a:rPr>
              <a:t>Madame Germaine de Stael </a:t>
            </a:r>
          </a:p>
        </p:txBody>
      </p:sp>
      <p:pic>
        <p:nvPicPr>
          <p:cNvPr id="1026" name="Picture 2" descr="http://www.betyg1.se/wp-content/uploads/2011/05/napoleon-engelska-skolarbe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1" y="1600200"/>
            <a:ext cx="4048125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Baskerville Old Face" pitchFamily="18" charset="0"/>
              </a:rPr>
              <a:t>The Peninsular War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1"/>
            <a:ext cx="4876800" cy="4525963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Baskerville Old Face" pitchFamily="18" charset="0"/>
              </a:rPr>
              <a:t>Napoleon marched through Spain to Portugal</a:t>
            </a:r>
          </a:p>
          <a:p>
            <a:r>
              <a:rPr lang="en-US" dirty="0">
                <a:latin typeface="Baskerville Old Face" pitchFamily="18" charset="0"/>
              </a:rPr>
              <a:t>Spanish people’s reactions:</a:t>
            </a:r>
          </a:p>
          <a:p>
            <a:pPr lvl="1"/>
            <a:r>
              <a:rPr lang="en-US" dirty="0">
                <a:latin typeface="Baskerville Old Face" pitchFamily="18" charset="0"/>
              </a:rPr>
              <a:t>Nationalism</a:t>
            </a:r>
          </a:p>
          <a:p>
            <a:pPr lvl="1"/>
            <a:r>
              <a:rPr lang="en-US" dirty="0">
                <a:latin typeface="Baskerville Old Face" pitchFamily="18" charset="0"/>
              </a:rPr>
              <a:t>Fear of Napoleon’s potential attacking of Catholic Church</a:t>
            </a:r>
          </a:p>
          <a:p>
            <a:pPr lvl="1"/>
            <a:r>
              <a:rPr lang="en-US" dirty="0">
                <a:latin typeface="Baskerville Old Face" pitchFamily="18" charset="0"/>
              </a:rPr>
              <a:t>Guerilla Warfare </a:t>
            </a:r>
          </a:p>
          <a:p>
            <a:pPr lvl="2"/>
            <a:r>
              <a:rPr lang="en-US" dirty="0">
                <a:latin typeface="Baskerville Old Face" pitchFamily="18" charset="0"/>
              </a:rPr>
              <a:t>Surprise attacks by small groups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6866" name="Picture 2" descr="http://www.moma.org/interactives/exhibitions/2006/Manet/images/details/detail_manet_thirdofm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8035" y="2133600"/>
            <a:ext cx="4104513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Baskerville Old Face" pitchFamily="18" charset="0"/>
              </a:rPr>
              <a:t>The Continental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Aimed to make Europe self-sufficient and hurt British trading economy</a:t>
            </a:r>
          </a:p>
          <a:p>
            <a:r>
              <a:rPr lang="en-US" dirty="0"/>
              <a:t>Set up a blockade</a:t>
            </a:r>
          </a:p>
          <a:p>
            <a:pPr lvl="1"/>
            <a:r>
              <a:rPr lang="en-US" dirty="0"/>
              <a:t>A forced closing of sea ports</a:t>
            </a:r>
          </a:p>
          <a:p>
            <a:r>
              <a:rPr lang="en-US" dirty="0"/>
              <a:t>Proved ineffective due to poor enforcement </a:t>
            </a:r>
          </a:p>
          <a:p>
            <a:r>
              <a:rPr lang="en-US" dirty="0"/>
              <a:t>British set up own blockade</a:t>
            </a:r>
          </a:p>
          <a:p>
            <a:pPr lvl="1"/>
            <a:r>
              <a:rPr lang="en-US" dirty="0"/>
              <a:t>Main cause for War of 1812 between USA and Britain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solidFill>
                  <a:srgbClr val="FF0000"/>
                </a:solidFill>
                <a:latin typeface="Baskerville Old Face" pitchFamily="18" charset="0"/>
              </a:rPr>
              <a:t>Naval Blockade</a:t>
            </a:r>
          </a:p>
        </p:txBody>
      </p:sp>
      <p:pic>
        <p:nvPicPr>
          <p:cNvPr id="35842" name="Picture 2" descr="http://napoleononline.ca/wp-content/uploads/2011/01/The-Continental-System-1806-18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1" y="1371601"/>
            <a:ext cx="7458075" cy="53288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solidFill>
                  <a:srgbClr val="FF0000"/>
                </a:solidFill>
                <a:latin typeface="Baskerville Old Face" pitchFamily="18" charset="0"/>
              </a:rPr>
              <a:t>The Invasion of Russia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52578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Breakdown of Franco-Russian alliance</a:t>
            </a:r>
          </a:p>
          <a:p>
            <a:r>
              <a:rPr lang="en-US" dirty="0"/>
              <a:t>Napoleon decides to invade in June 1812</a:t>
            </a:r>
          </a:p>
          <a:p>
            <a:r>
              <a:rPr lang="en-US" dirty="0"/>
              <a:t>Russian’s practiced scorched-earth policy</a:t>
            </a:r>
          </a:p>
          <a:p>
            <a:pPr lvl="1"/>
            <a:r>
              <a:rPr lang="en-US" dirty="0"/>
              <a:t>The burning of grain fields and killing of livestock as the army retreats, thus leaving no food for the incoming army</a:t>
            </a:r>
          </a:p>
          <a:p>
            <a:r>
              <a:rPr lang="en-US" dirty="0"/>
              <a:t>Started with 420,000 soldiers and returned to France with 10,000</a:t>
            </a:r>
          </a:p>
        </p:txBody>
      </p:sp>
      <p:pic>
        <p:nvPicPr>
          <p:cNvPr id="37890" name="Picture 2" descr="http://upload.wikimedia.org/wikipedia/commons/thumb/c/cc/Napoleons_retreat_from_moscow.jpg/300px-Napoleons_retreat_from_mosc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1676400"/>
            <a:ext cx="3649012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843" y="197708"/>
            <a:ext cx="10353762" cy="97045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Baskerville Old Face"/>
              </a:rPr>
              <a:t>Downfall of Napoleon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130" y="1287162"/>
            <a:ext cx="6400800" cy="52578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Baskerville Old Face"/>
              </a:rPr>
              <a:t>Following failure of Russian invasion, Napoleon abdicates power</a:t>
            </a:r>
          </a:p>
          <a:p>
            <a:r>
              <a:rPr lang="en-US" sz="3200" dirty="0">
                <a:latin typeface="Baskerville Old Face"/>
              </a:rPr>
              <a:t>Napoleon exiled to Elba</a:t>
            </a:r>
          </a:p>
          <a:p>
            <a:r>
              <a:rPr lang="en-US" sz="3200" dirty="0">
                <a:latin typeface="Baskerville Old Face"/>
              </a:rPr>
              <a:t>Louis XVIII made king of France</a:t>
            </a:r>
          </a:p>
          <a:p>
            <a:pPr lvl="1"/>
            <a:r>
              <a:rPr lang="en-US" sz="2800" dirty="0">
                <a:latin typeface="Baskerville Old Face"/>
              </a:rPr>
              <a:t>Population is not loyal to the King</a:t>
            </a:r>
          </a:p>
          <a:p>
            <a:pPr lvl="1"/>
            <a:r>
              <a:rPr lang="en-US" sz="2800" dirty="0">
                <a:latin typeface="Baskerville Old Face"/>
              </a:rPr>
              <a:t>Fear he will reinstate the Old Regime due to Émigré influence</a:t>
            </a:r>
          </a:p>
          <a:p>
            <a:endParaRPr lang="en-US" dirty="0"/>
          </a:p>
        </p:txBody>
      </p:sp>
      <p:pic>
        <p:nvPicPr>
          <p:cNvPr id="54274" name="Picture 2" descr="http://faculty.etsu.edu/gardnerr/Galois/LouisXVIII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6605" y="1639331"/>
            <a:ext cx="2838450" cy="3238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506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www.a-yachtcharter.com/images/maps/mediterranea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1" y="685800"/>
            <a:ext cx="8419719" cy="5467350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6858000" y="1905000"/>
            <a:ext cx="609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324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Baskerville Old Face"/>
              </a:rPr>
              <a:t>The Hundred Days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49238"/>
            <a:ext cx="4876800" cy="5105400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latin typeface="Baskerville Old Face"/>
              </a:rPr>
              <a:t>People were not loyal to King Louis XVIII</a:t>
            </a:r>
          </a:p>
          <a:p>
            <a:r>
              <a:rPr lang="en-US" sz="3200" dirty="0">
                <a:latin typeface="Baskerville Old Face"/>
              </a:rPr>
              <a:t>Napoleon escapes from Elba and returns to Paris</a:t>
            </a:r>
          </a:p>
          <a:p>
            <a:r>
              <a:rPr lang="en-US" sz="3200" dirty="0">
                <a:latin typeface="Baskerville Old Face"/>
              </a:rPr>
              <a:t>Napoleon’s last bid for power</a:t>
            </a:r>
          </a:p>
          <a:p>
            <a:r>
              <a:rPr lang="en-US" sz="3200" dirty="0">
                <a:latin typeface="Baskerville Old Face"/>
              </a:rPr>
              <a:t>Becomes Emperor of France again, but only for 100 days until the Battle of Waterloo</a:t>
            </a:r>
          </a:p>
          <a:p>
            <a:endParaRPr lang="en-US" dirty="0"/>
          </a:p>
        </p:txBody>
      </p:sp>
      <p:pic>
        <p:nvPicPr>
          <p:cNvPr id="56322" name="Picture 2" descr="http://www.napoleon-series.org/images/reviews/general/aust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1" y="1524001"/>
            <a:ext cx="3038475" cy="4755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137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Baskerville Old Face"/>
              </a:rPr>
              <a:t>Battle of Waterloo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551" y="1644363"/>
            <a:ext cx="4953000" cy="452596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Baskerville Old Face"/>
              </a:rPr>
              <a:t>Fought on June 18,1815</a:t>
            </a:r>
          </a:p>
          <a:p>
            <a:r>
              <a:rPr lang="en-US" sz="3200" dirty="0">
                <a:latin typeface="Baskerville Old Face"/>
              </a:rPr>
              <a:t>French vs. British and Prussians</a:t>
            </a:r>
          </a:p>
          <a:p>
            <a:r>
              <a:rPr lang="en-US" sz="3200" dirty="0">
                <a:latin typeface="Baskerville Old Face"/>
              </a:rPr>
              <a:t>Napoleon’s final defeat</a:t>
            </a:r>
          </a:p>
          <a:p>
            <a:r>
              <a:rPr lang="en-US" sz="3200" dirty="0">
                <a:latin typeface="Baskerville Old Face"/>
              </a:rPr>
              <a:t>Ends Napoleon’s rule</a:t>
            </a:r>
          </a:p>
          <a:p>
            <a:r>
              <a:rPr lang="en-US" sz="3200" dirty="0">
                <a:latin typeface="Baskerville Old Face"/>
              </a:rPr>
              <a:t>He is exiled to St. Helena </a:t>
            </a:r>
          </a:p>
          <a:p>
            <a:r>
              <a:rPr lang="en-US" sz="3200" dirty="0">
                <a:latin typeface="Baskerville Old Face"/>
              </a:rPr>
              <a:t>Napoleon dies in 1821</a:t>
            </a:r>
          </a:p>
        </p:txBody>
      </p:sp>
      <p:pic>
        <p:nvPicPr>
          <p:cNvPr id="58370" name="Picture 2" descr="http://newsimg.bbc.co.uk/media/images/40140000/gif/_40140535_belgium_waterloo_map20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5851" y="2895600"/>
            <a:ext cx="4075885" cy="32747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092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7346" name="Picture 2" descr="http://1.bp.blogspot.com/_LFEkVSyQ0po/THgAtW45VaI/AAAAAAAAAlg/GVuRPQ8qOcw/s1600/Saint+Hele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066800"/>
            <a:ext cx="8652446" cy="5257800"/>
          </a:xfrm>
          <a:prstGeom prst="rect">
            <a:avLst/>
          </a:prstGeom>
          <a:noFill/>
        </p:spPr>
      </p:pic>
      <p:sp>
        <p:nvSpPr>
          <p:cNvPr id="4" name="Oval 3"/>
          <p:cNvSpPr/>
          <p:nvPr/>
        </p:nvSpPr>
        <p:spPr>
          <a:xfrm>
            <a:off x="6934200" y="4572000"/>
            <a:ext cx="5334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13220692">
            <a:off x="7686122" y="1631340"/>
            <a:ext cx="914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85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Baskerville Old Face"/>
              </a:rPr>
              <a:t>Legacy of Napoleon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935" y="876300"/>
            <a:ext cx="5867400" cy="571500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Baskerville Old Face"/>
              </a:rPr>
              <a:t>Brilliant military general</a:t>
            </a:r>
          </a:p>
          <a:p>
            <a:r>
              <a:rPr lang="en-US" sz="3200" dirty="0">
                <a:latin typeface="Baskerville Old Face"/>
              </a:rPr>
              <a:t>Great administrator</a:t>
            </a:r>
          </a:p>
          <a:p>
            <a:pPr lvl="1"/>
            <a:r>
              <a:rPr lang="en-US" sz="2800" dirty="0">
                <a:latin typeface="Baskerville Old Face"/>
              </a:rPr>
              <a:t>Centralized government</a:t>
            </a:r>
          </a:p>
          <a:p>
            <a:pPr lvl="1"/>
            <a:r>
              <a:rPr lang="en-US" sz="2800" dirty="0">
                <a:latin typeface="Baskerville Old Face"/>
              </a:rPr>
              <a:t>However, many individual rights of Revolution were revoked</a:t>
            </a:r>
          </a:p>
          <a:p>
            <a:r>
              <a:rPr lang="en-US" sz="3200" dirty="0">
                <a:latin typeface="Baskerville Old Face"/>
              </a:rPr>
              <a:t>Power hungry</a:t>
            </a:r>
          </a:p>
          <a:p>
            <a:r>
              <a:rPr lang="en-US" sz="3200" dirty="0">
                <a:latin typeface="Baskerville Old Face"/>
              </a:rPr>
              <a:t>Millions of lives lost in his conquests</a:t>
            </a:r>
          </a:p>
          <a:p>
            <a:r>
              <a:rPr lang="en-US" sz="3200" dirty="0">
                <a:latin typeface="Baskerville Old Face"/>
              </a:rPr>
              <a:t>Louisiana purchase doubled U.S.A</a:t>
            </a:r>
          </a:p>
        </p:txBody>
      </p:sp>
      <p:pic>
        <p:nvPicPr>
          <p:cNvPr id="59394" name="Picture 2" descr="http://www.staroilpainting.com/images/shop/product/ac8a2d36e1ee73123482b83c235532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3438" y="1207373"/>
            <a:ext cx="4547286" cy="53195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919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Baskerville Old Face" pitchFamily="18" charset="0"/>
                <a:ea typeface="Batang" pitchFamily="18" charset="-127"/>
              </a:rPr>
              <a:t>Napoleon’s beginnings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066801"/>
            <a:ext cx="5410200" cy="3733801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Baskerville Old Face" pitchFamily="18" charset="0"/>
                <a:ea typeface="Batang" pitchFamily="18" charset="-127"/>
              </a:rPr>
              <a:t>Born in Corsica in 1769</a:t>
            </a:r>
          </a:p>
          <a:p>
            <a:r>
              <a:rPr lang="en-US" sz="3000" dirty="0">
                <a:latin typeface="Baskerville Old Face" pitchFamily="18" charset="0"/>
                <a:ea typeface="Batang" pitchFamily="18" charset="-127"/>
              </a:rPr>
              <a:t>Trained at a military academy since age 9</a:t>
            </a:r>
          </a:p>
          <a:p>
            <a:r>
              <a:rPr lang="en-US" sz="3000" dirty="0">
                <a:latin typeface="Baskerville Old Face" pitchFamily="18" charset="0"/>
                <a:ea typeface="Batang" pitchFamily="18" charset="-127"/>
              </a:rPr>
              <a:t>Rose quickly in the army</a:t>
            </a:r>
          </a:p>
          <a:p>
            <a:r>
              <a:rPr lang="en-US" sz="3000" dirty="0">
                <a:latin typeface="Baskerville Old Face" pitchFamily="18" charset="0"/>
                <a:ea typeface="Batang" pitchFamily="18" charset="-127"/>
              </a:rPr>
              <a:t>Favored Jacobin ideals </a:t>
            </a:r>
          </a:p>
          <a:p>
            <a:endParaRPr lang="en-US" dirty="0"/>
          </a:p>
        </p:txBody>
      </p:sp>
      <p:pic>
        <p:nvPicPr>
          <p:cNvPr id="22530" name="Picture 2" descr="http://www.fresno.k12.ca.us/divdept/sscience/lloyd/youngN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1" y="1295400"/>
            <a:ext cx="3245069" cy="4953000"/>
          </a:xfrm>
          <a:prstGeom prst="rect">
            <a:avLst/>
          </a:prstGeom>
          <a:noFill/>
        </p:spPr>
      </p:pic>
      <p:pic>
        <p:nvPicPr>
          <p:cNvPr id="14338" name="Picture 2" descr="http://www.greatdreams.com/soeuro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886200"/>
            <a:ext cx="5089118" cy="2667000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>
          <a:xfrm>
            <a:off x="4038600" y="5334000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Baskerville Old Face"/>
              </a:rPr>
              <a:t>Congress of Vienna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357" y="1140941"/>
            <a:ext cx="5105400" cy="54864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Baskerville Old Face"/>
              </a:rPr>
              <a:t>10 month meeting of diplomats and heads of state in Vienna, Austria from Sept. 1814 to June 1815</a:t>
            </a:r>
          </a:p>
          <a:p>
            <a:r>
              <a:rPr lang="en-US" sz="2800" dirty="0">
                <a:latin typeface="Baskerville Old Face"/>
              </a:rPr>
              <a:t>Aimed to restore order to a war-torn Europe</a:t>
            </a:r>
          </a:p>
          <a:p>
            <a:pPr lvl="1"/>
            <a:r>
              <a:rPr lang="en-US" sz="2400" dirty="0">
                <a:latin typeface="Baskerville Old Face"/>
              </a:rPr>
              <a:t>balance of power and protection of monarchy system</a:t>
            </a:r>
          </a:p>
          <a:p>
            <a:r>
              <a:rPr lang="en-US" sz="2800" dirty="0">
                <a:latin typeface="Baskerville Old Face"/>
              </a:rPr>
              <a:t>Leaders were Clemens von Metternich, Czar Alexander I, Lord Robert </a:t>
            </a:r>
            <a:r>
              <a:rPr lang="en-US" sz="2800" dirty="0" err="1">
                <a:latin typeface="Baskerville Old Face"/>
              </a:rPr>
              <a:t>Castlereagh</a:t>
            </a:r>
            <a:endParaRPr lang="en-US" sz="2800" dirty="0">
              <a:latin typeface="Baskerville Old Face"/>
            </a:endParaRPr>
          </a:p>
          <a:p>
            <a:endParaRPr lang="en-US" dirty="0"/>
          </a:p>
        </p:txBody>
      </p:sp>
      <p:pic>
        <p:nvPicPr>
          <p:cNvPr id="60418" name="Picture 2" descr="http://upload.wikimedia.org/wikipedia/commons/thumb/a/a5/CongressVienna.jpg/350px-CongressVien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1371600"/>
            <a:ext cx="3333750" cy="2257426"/>
          </a:xfrm>
          <a:prstGeom prst="rect">
            <a:avLst/>
          </a:prstGeom>
          <a:noFill/>
        </p:spPr>
      </p:pic>
      <p:pic>
        <p:nvPicPr>
          <p:cNvPr id="60420" name="Picture 4" descr="http://ghblanchette.com/europe_95_cro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3794982"/>
            <a:ext cx="3641594" cy="29106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527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  <a:latin typeface="Baskerville Old Face"/>
              </a:rPr>
              <a:t>Europe following Congress of </a:t>
            </a:r>
            <a:br>
              <a:rPr lang="en-US" dirty="0">
                <a:solidFill>
                  <a:srgbClr val="FFFF00"/>
                </a:solidFill>
                <a:latin typeface="Baskerville Old Face"/>
              </a:rPr>
            </a:br>
            <a:r>
              <a:rPr lang="en-US" dirty="0">
                <a:solidFill>
                  <a:srgbClr val="FFFF00"/>
                </a:solidFill>
                <a:latin typeface="Baskerville Old Face"/>
              </a:rPr>
              <a:t>Vienna, 1815</a:t>
            </a:r>
          </a:p>
        </p:txBody>
      </p:sp>
      <p:pic>
        <p:nvPicPr>
          <p:cNvPr id="61442" name="Picture 2" descr="http://www.saburchill.com/history/chapters/empires/images/00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1" y="1600200"/>
            <a:ext cx="6124575" cy="50738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77924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Baskerville Old Face"/>
              </a:rPr>
              <a:t>Congress of Vienna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7620000" cy="46482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Baskerville Old Face"/>
              </a:rPr>
              <a:t>Balance of Power</a:t>
            </a:r>
          </a:p>
          <a:p>
            <a:pPr lvl="1"/>
            <a:r>
              <a:rPr lang="en-US" sz="2800" dirty="0">
                <a:latin typeface="Baskerville Old Face"/>
              </a:rPr>
              <a:t>Contain French expansion by putting strong countries around it (the Netherlands, Prussia, Austria)</a:t>
            </a:r>
          </a:p>
          <a:p>
            <a:r>
              <a:rPr lang="en-US" sz="3200" dirty="0">
                <a:latin typeface="Baskerville Old Face"/>
              </a:rPr>
              <a:t>Stability</a:t>
            </a:r>
          </a:p>
          <a:p>
            <a:pPr lvl="1"/>
            <a:r>
              <a:rPr lang="en-US" sz="2800" dirty="0">
                <a:latin typeface="Baskerville Old Face"/>
              </a:rPr>
              <a:t>Put “legitimate” monarchs back on the throne in Portugal, Spain, and Italy</a:t>
            </a:r>
          </a:p>
          <a:p>
            <a:r>
              <a:rPr lang="en-US" sz="3200" dirty="0">
                <a:latin typeface="Baskerville Old Face"/>
              </a:rPr>
              <a:t>Provided peace and stability for 100 years</a:t>
            </a:r>
          </a:p>
        </p:txBody>
      </p:sp>
    </p:spTree>
    <p:extLst>
      <p:ext uri="{BB962C8B-B14F-4D97-AF65-F5344CB8AC3E}">
        <p14:creationId xmlns:p14="http://schemas.microsoft.com/office/powerpoint/2010/main" val="206477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latin typeface="Baskerville Old Face"/>
              </a:rPr>
              <a:t>Beginnings of Nationalism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590800"/>
            <a:ext cx="8839200" cy="1752600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Baskerville Old Face"/>
              </a:rPr>
              <a:t>New borders from Congress of Vienna would cause internal conflicts</a:t>
            </a:r>
          </a:p>
          <a:p>
            <a:endParaRPr lang="en-US" dirty="0"/>
          </a:p>
        </p:txBody>
      </p:sp>
      <p:pic>
        <p:nvPicPr>
          <p:cNvPr id="62466" name="Picture 2" descr="http://libcom.org/files/images/library/fla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729188"/>
            <a:ext cx="5791200" cy="31288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0" y="1143001"/>
            <a:ext cx="853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dirty="0">
                <a:latin typeface="Baskerville Old Face"/>
              </a:rPr>
              <a:t> Napoleon and French Revolution would stir      feelings of nationalism in Europe and Latin America</a:t>
            </a:r>
          </a:p>
        </p:txBody>
      </p:sp>
    </p:spTree>
    <p:extLst>
      <p:ext uri="{BB962C8B-B14F-4D97-AF65-F5344CB8AC3E}">
        <p14:creationId xmlns:p14="http://schemas.microsoft.com/office/powerpoint/2010/main" val="157819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  <a:latin typeface="Baskerville Old Face" pitchFamily="18" charset="0"/>
                <a:ea typeface="Batang" pitchFamily="18" charset="-127"/>
              </a:rPr>
              <a:t>From General to Political Leader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4267200" cy="49530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Baskerville Old Face" pitchFamily="18" charset="0"/>
                <a:ea typeface="Batang" pitchFamily="18" charset="-127"/>
              </a:rPr>
              <a:t>Overthrows the Directory in 1799</a:t>
            </a:r>
          </a:p>
          <a:p>
            <a:pPr lvl="1"/>
            <a:r>
              <a:rPr lang="en-US" dirty="0">
                <a:latin typeface="Baskerville Old Face" pitchFamily="18" charset="0"/>
                <a:ea typeface="Batang" pitchFamily="18" charset="-127"/>
              </a:rPr>
              <a:t>Coup </a:t>
            </a:r>
            <a:r>
              <a:rPr lang="en-US" dirty="0" err="1">
                <a:latin typeface="Baskerville Old Face" pitchFamily="18" charset="0"/>
                <a:ea typeface="Batang" pitchFamily="18" charset="-127"/>
              </a:rPr>
              <a:t>d’Etat</a:t>
            </a:r>
            <a:endParaRPr lang="en-US" dirty="0">
              <a:latin typeface="Baskerville Old Face" pitchFamily="18" charset="0"/>
              <a:ea typeface="Batang" pitchFamily="18" charset="-127"/>
            </a:endParaRPr>
          </a:p>
          <a:p>
            <a:r>
              <a:rPr lang="en-US" sz="2800" dirty="0">
                <a:latin typeface="Baskerville Old Face" pitchFamily="18" charset="0"/>
                <a:ea typeface="Batang" pitchFamily="18" charset="-127"/>
              </a:rPr>
              <a:t>Sets up the Consulate</a:t>
            </a:r>
          </a:p>
          <a:p>
            <a:pPr lvl="1"/>
            <a:r>
              <a:rPr lang="en-US" dirty="0">
                <a:latin typeface="Baskerville Old Face" pitchFamily="18" charset="0"/>
                <a:ea typeface="Batang" pitchFamily="18" charset="-127"/>
              </a:rPr>
              <a:t>A three man governing board with Napoleon as First Consul</a:t>
            </a:r>
          </a:p>
          <a:p>
            <a:r>
              <a:rPr lang="en-US" sz="2800" dirty="0">
                <a:latin typeface="Baskerville Old Face" pitchFamily="18" charset="0"/>
                <a:ea typeface="Batang" pitchFamily="18" charset="-127"/>
              </a:rPr>
              <a:t>Names himself Emperor in 1804</a:t>
            </a:r>
          </a:p>
        </p:txBody>
      </p:sp>
      <p:pic>
        <p:nvPicPr>
          <p:cNvPr id="23554" name="Picture 2" descr="http://3.bp.blogspot.com/_y2YQuWsqNqM/S7eSHLnJmbI/AAAAAAAAAWo/MssVENmD1ts/s1600/coronation_napole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676400"/>
            <a:ext cx="4495800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Baskerville Old Face" pitchFamily="18" charset="0"/>
                <a:ea typeface="Batang" pitchFamily="18" charset="-127"/>
              </a:rPr>
              <a:t>France Under Napoleon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676401"/>
            <a:ext cx="5334000" cy="4525963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latin typeface="Baskerville Old Face" pitchFamily="18" charset="0"/>
                <a:ea typeface="Batang" pitchFamily="18" charset="-127"/>
              </a:rPr>
              <a:t>Reforms</a:t>
            </a:r>
          </a:p>
          <a:p>
            <a:pPr lvl="1"/>
            <a:r>
              <a:rPr lang="en-US" dirty="0">
                <a:latin typeface="Baskerville Old Face" pitchFamily="18" charset="0"/>
                <a:ea typeface="Batang" pitchFamily="18" charset="-127"/>
              </a:rPr>
              <a:t>Church</a:t>
            </a:r>
          </a:p>
          <a:p>
            <a:pPr lvl="2"/>
            <a:r>
              <a:rPr lang="en-US" sz="2800" dirty="0">
                <a:latin typeface="Baskerville Old Face" pitchFamily="18" charset="0"/>
                <a:ea typeface="Batang" pitchFamily="18" charset="-127"/>
              </a:rPr>
              <a:t>The Concordant of 1801</a:t>
            </a:r>
          </a:p>
          <a:p>
            <a:pPr lvl="3"/>
            <a:r>
              <a:rPr lang="en-US" dirty="0">
                <a:latin typeface="Baskerville Old Face" pitchFamily="18" charset="0"/>
                <a:ea typeface="Batang" pitchFamily="18" charset="-127"/>
              </a:rPr>
              <a:t>Recognized Catholic church’s influence but did not allow church involvement in politics</a:t>
            </a:r>
          </a:p>
          <a:p>
            <a:pPr lvl="1"/>
            <a:r>
              <a:rPr lang="en-US" dirty="0">
                <a:latin typeface="Baskerville Old Face" pitchFamily="18" charset="0"/>
                <a:ea typeface="Batang" pitchFamily="18" charset="-127"/>
              </a:rPr>
              <a:t>Legislative</a:t>
            </a:r>
          </a:p>
          <a:p>
            <a:pPr lvl="2"/>
            <a:r>
              <a:rPr lang="en-US" dirty="0">
                <a:latin typeface="Baskerville Old Face" pitchFamily="18" charset="0"/>
                <a:ea typeface="Batang" pitchFamily="18" charset="-127"/>
              </a:rPr>
              <a:t>The Napoleonic Code</a:t>
            </a:r>
          </a:p>
          <a:p>
            <a:pPr lvl="3"/>
            <a:r>
              <a:rPr lang="en-US" dirty="0">
                <a:latin typeface="Baskerville Old Face" pitchFamily="18" charset="0"/>
                <a:ea typeface="Batang" pitchFamily="18" charset="-127"/>
              </a:rPr>
              <a:t>Religious tolerance, equality before the law, and merit power</a:t>
            </a:r>
          </a:p>
          <a:p>
            <a:pPr lvl="3"/>
            <a:r>
              <a:rPr lang="en-US" dirty="0">
                <a:latin typeface="Baskerville Old Face" pitchFamily="18" charset="0"/>
                <a:ea typeface="Batang" pitchFamily="18" charset="-127"/>
              </a:rPr>
              <a:t>Valued order and authority over individual rights</a:t>
            </a:r>
          </a:p>
        </p:txBody>
      </p:sp>
      <p:pic>
        <p:nvPicPr>
          <p:cNvPr id="24578" name="Picture 2" descr="http://cache2.artprintimages.com/lrg/49/4975/SUD6G00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2324100"/>
            <a:ext cx="3352800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Baskerville Old Face" pitchFamily="18" charset="0"/>
                <a:ea typeface="Batang" pitchFamily="18" charset="-127"/>
              </a:rPr>
              <a:t>Empire of Napoleon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Baskerville Old Face" pitchFamily="18" charset="0"/>
                <a:ea typeface="Batang" pitchFamily="18" charset="-127"/>
              </a:rPr>
              <a:t>Brilliant military general</a:t>
            </a:r>
          </a:p>
          <a:p>
            <a:r>
              <a:rPr lang="en-US" dirty="0">
                <a:latin typeface="Baskerville Old Face" pitchFamily="18" charset="0"/>
                <a:ea typeface="Batang" pitchFamily="18" charset="-127"/>
              </a:rPr>
              <a:t>Annexed large parts of western Europe</a:t>
            </a:r>
          </a:p>
          <a:p>
            <a:pPr lvl="1"/>
            <a:r>
              <a:rPr lang="en-US" dirty="0">
                <a:latin typeface="Baskerville Old Face" pitchFamily="18" charset="0"/>
                <a:ea typeface="Batang" pitchFamily="18" charset="-127"/>
              </a:rPr>
              <a:t>Signed peace treaties with Russia, Austria, and Prussia</a:t>
            </a:r>
          </a:p>
          <a:p>
            <a:r>
              <a:rPr lang="en-US" dirty="0">
                <a:latin typeface="Baskerville Old Face" pitchFamily="18" charset="0"/>
                <a:ea typeface="Batang" pitchFamily="18" charset="-127"/>
              </a:rPr>
              <a:t>Failed battle in Egypt</a:t>
            </a:r>
          </a:p>
          <a:p>
            <a:pPr lvl="1"/>
            <a:r>
              <a:rPr lang="en-US" dirty="0">
                <a:latin typeface="Baskerville Old Face" pitchFamily="18" charset="0"/>
                <a:ea typeface="Batang" pitchFamily="18" charset="-127"/>
              </a:rPr>
              <a:t>Aimed at disturbing British trade routes to India</a:t>
            </a:r>
          </a:p>
          <a:p>
            <a:pPr lvl="1"/>
            <a:r>
              <a:rPr lang="en-US" dirty="0">
                <a:latin typeface="Baskerville Old Face" pitchFamily="18" charset="0"/>
                <a:ea typeface="Batang" pitchFamily="18" charset="-127"/>
              </a:rPr>
              <a:t>Admiral Horatio Nelson</a:t>
            </a:r>
          </a:p>
          <a:p>
            <a:r>
              <a:rPr lang="en-US" dirty="0">
                <a:latin typeface="Baskerville Old Face" pitchFamily="18" charset="0"/>
                <a:ea typeface="Batang" pitchFamily="18" charset="-127"/>
              </a:rPr>
              <a:t>Main enemy was Great Britain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Europe in 1789, prior to French Revolution</a:t>
            </a:r>
          </a:p>
        </p:txBody>
      </p:sp>
      <p:pic>
        <p:nvPicPr>
          <p:cNvPr id="1026" name="Picture 2" descr="http://chnm.gmu.edu/revolution/searchimages/6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552812"/>
            <a:ext cx="6686550" cy="48436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Europe in the peak of Napoleon</a:t>
            </a:r>
          </a:p>
        </p:txBody>
      </p:sp>
      <p:pic>
        <p:nvPicPr>
          <p:cNvPr id="3" name="Picture 2" descr="http://teacherweb.ftl.pinecrest.edu/snyderd/MWH/Projects/cov/images/napoleon%20empi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1" y="1188468"/>
            <a:ext cx="5105399" cy="56695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Baskerville Old Face" pitchFamily="18" charset="0"/>
                <a:ea typeface="Batang" pitchFamily="18" charset="-127"/>
              </a:rPr>
              <a:t>The Battle of Trafalgar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5105400" cy="5257800"/>
          </a:xfrm>
        </p:spPr>
        <p:txBody>
          <a:bodyPr>
            <a:normAutofit fontScale="92500"/>
          </a:bodyPr>
          <a:lstStyle/>
          <a:p>
            <a:r>
              <a:rPr lang="en-US" dirty="0">
                <a:latin typeface="Baskerville Old Face" pitchFamily="18" charset="0"/>
                <a:ea typeface="Batang" pitchFamily="18" charset="-127"/>
              </a:rPr>
              <a:t>Oct. 21, 1805</a:t>
            </a:r>
          </a:p>
          <a:p>
            <a:r>
              <a:rPr lang="en-US" dirty="0">
                <a:latin typeface="Baskerville Old Face" pitchFamily="18" charset="0"/>
                <a:ea typeface="Batang" pitchFamily="18" charset="-127"/>
              </a:rPr>
              <a:t>Naval battle off the coast of Spain</a:t>
            </a:r>
          </a:p>
          <a:p>
            <a:r>
              <a:rPr lang="en-US" dirty="0">
                <a:latin typeface="Baskerville Old Face" pitchFamily="18" charset="0"/>
                <a:ea typeface="Batang" pitchFamily="18" charset="-127"/>
              </a:rPr>
              <a:t>Only major defeat for Napoleon</a:t>
            </a:r>
          </a:p>
          <a:p>
            <a:r>
              <a:rPr lang="en-US" dirty="0">
                <a:latin typeface="Baskerville Old Face" pitchFamily="18" charset="0"/>
                <a:ea typeface="Batang" pitchFamily="18" charset="-127"/>
              </a:rPr>
              <a:t>Against Britain </a:t>
            </a:r>
          </a:p>
          <a:p>
            <a:r>
              <a:rPr lang="en-US" dirty="0">
                <a:latin typeface="Baskerville Old Face" pitchFamily="18" charset="0"/>
                <a:ea typeface="Batang" pitchFamily="18" charset="-127"/>
              </a:rPr>
              <a:t>Established British naval dominance for next 100 years </a:t>
            </a:r>
          </a:p>
          <a:p>
            <a:r>
              <a:rPr lang="en-US" dirty="0">
                <a:latin typeface="Baskerville Old Face" pitchFamily="18" charset="0"/>
                <a:ea typeface="Batang" pitchFamily="18" charset="-127"/>
              </a:rPr>
              <a:t>Napoleon would not invade Britain</a:t>
            </a:r>
          </a:p>
        </p:txBody>
      </p:sp>
      <p:pic>
        <p:nvPicPr>
          <p:cNvPr id="4" name="Picture 2" descr="http://freepages.genealogy.rootsweb.com/~stormrhb/trafalg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1" y="1371600"/>
            <a:ext cx="3085213" cy="2327442"/>
          </a:xfrm>
          <a:prstGeom prst="rect">
            <a:avLst/>
          </a:prstGeom>
          <a:noFill/>
        </p:spPr>
      </p:pic>
      <p:pic>
        <p:nvPicPr>
          <p:cNvPr id="28674" name="Picture 2" descr="http://www.enamelportraitminiatures.co.uk/images/HG_Nelson_Zo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4114801"/>
            <a:ext cx="2476500" cy="24600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Napoleon’s Empire begins to decline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4191000" cy="4525963"/>
          </a:xfrm>
        </p:spPr>
        <p:txBody>
          <a:bodyPr/>
          <a:lstStyle/>
          <a:p>
            <a:r>
              <a:rPr lang="en-US" dirty="0"/>
              <a:t>Empire was large but unstable</a:t>
            </a:r>
          </a:p>
          <a:p>
            <a:r>
              <a:rPr lang="en-US" dirty="0"/>
              <a:t>Napoleon had large desire for power which led to his downfall</a:t>
            </a:r>
          </a:p>
          <a:p>
            <a:r>
              <a:rPr lang="en-US" dirty="0"/>
              <a:t>Napoleon had three costly mistakes</a:t>
            </a:r>
          </a:p>
        </p:txBody>
      </p:sp>
      <p:pic>
        <p:nvPicPr>
          <p:cNvPr id="32770" name="Picture 2" descr="http://www.theotherside.co.uk/tm-heritage/images/map-nap-war181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3580" y="2438400"/>
            <a:ext cx="4666674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642</Words>
  <Application>Microsoft Office PowerPoint</Application>
  <PresentationFormat>Widescreen</PresentationFormat>
  <Paragraphs>106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Baskerville Old Face</vt:lpstr>
      <vt:lpstr>Calibri</vt:lpstr>
      <vt:lpstr>1_Office Theme</vt:lpstr>
      <vt:lpstr>Napoleon</vt:lpstr>
      <vt:lpstr>Napoleon’s beginnings</vt:lpstr>
      <vt:lpstr>From General to Political Leader</vt:lpstr>
      <vt:lpstr>France Under Napoleon</vt:lpstr>
      <vt:lpstr>Empire of Napoleon</vt:lpstr>
      <vt:lpstr>Europe in 1789, prior to French Revolution</vt:lpstr>
      <vt:lpstr>Europe in the peak of Napoleon</vt:lpstr>
      <vt:lpstr>The Battle of Trafalgar</vt:lpstr>
      <vt:lpstr>Napoleon’s Empire begins to decline</vt:lpstr>
      <vt:lpstr>The Peninsular War</vt:lpstr>
      <vt:lpstr>The Continental System</vt:lpstr>
      <vt:lpstr>Naval Blockade</vt:lpstr>
      <vt:lpstr>The Invasion of Russia</vt:lpstr>
      <vt:lpstr>Downfall of Napoleon</vt:lpstr>
      <vt:lpstr>PowerPoint Presentation</vt:lpstr>
      <vt:lpstr>The Hundred Days</vt:lpstr>
      <vt:lpstr>Battle of Waterloo</vt:lpstr>
      <vt:lpstr>PowerPoint Presentation</vt:lpstr>
      <vt:lpstr>Legacy of Napoleon</vt:lpstr>
      <vt:lpstr>Congress of Vienna</vt:lpstr>
      <vt:lpstr>Europe following Congress of  Vienna, 1815</vt:lpstr>
      <vt:lpstr>Congress of Vienna</vt:lpstr>
      <vt:lpstr>Beginnings of Nationalism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Napoleon</dc:title>
  <dc:creator>Matthew Liedberg</dc:creator>
  <cp:lastModifiedBy>Matthew Liedberg</cp:lastModifiedBy>
  <cp:revision>2</cp:revision>
  <dcterms:created xsi:type="dcterms:W3CDTF">2020-02-11T13:43:01Z</dcterms:created>
  <dcterms:modified xsi:type="dcterms:W3CDTF">2020-02-11T13:50:37Z</dcterms:modified>
</cp:coreProperties>
</file>