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E1AC8-122E-4112-9525-1F8FC88CE015}"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1F689-BBAC-4920-BFC4-E8B5E1579750}" type="slidenum">
              <a:rPr lang="en-US" smtClean="0"/>
              <a:t>‹#›</a:t>
            </a:fld>
            <a:endParaRPr lang="en-US"/>
          </a:p>
        </p:txBody>
      </p:sp>
    </p:spTree>
    <p:extLst>
      <p:ext uri="{BB962C8B-B14F-4D97-AF65-F5344CB8AC3E}">
        <p14:creationId xmlns:p14="http://schemas.microsoft.com/office/powerpoint/2010/main" val="49795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142618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-marginal benefit of running one more mile after running the previous two miles could be the additional calories burned</a:t>
            </a:r>
          </a:p>
          <a:p>
            <a:r>
              <a:rPr lang="en-US" dirty="0"/>
              <a:t>- marginal cost of running one more mile after running the previous two miles could be ten minutes of time one could have devoted to another pursuit such as studying for an exam</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4259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46702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87509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 does not always mean money- more enjoyment to donate, etc.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763569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5093" y="802300"/>
            <a:ext cx="7491353"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3195093" y="3531206"/>
            <a:ext cx="7491353"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195092" y="329309"/>
            <a:ext cx="4115056" cy="309201"/>
          </a:xfrm>
        </p:spPr>
        <p:txBody>
          <a:bodyPr/>
          <a:lstStyle/>
          <a:p>
            <a:endParaRPr lang="en-US"/>
          </a:p>
        </p:txBody>
      </p:sp>
      <p:sp>
        <p:nvSpPr>
          <p:cNvPr id="6" name="Slide Number Placeholder 5"/>
          <p:cNvSpPr>
            <a:spLocks noGrp="1"/>
          </p:cNvSpPr>
          <p:nvPr>
            <p:ph type="sldNum" sz="quarter" idx="12"/>
          </p:nvPr>
        </p:nvSpPr>
        <p:spPr>
          <a:xfrm>
            <a:off x="1912938" y="798973"/>
            <a:ext cx="1069340" cy="503578"/>
          </a:xfrm>
        </p:spPr>
        <p:txBody>
          <a:bodyPr/>
          <a:lstStyle/>
          <a:p>
            <a:fld id="{5CF37833-AA58-40F9-9A32-73AABC21F435}" type="slidenum">
              <a:rPr lang="en-US" smtClean="0"/>
              <a:pPr/>
              <a:t>‹#›</a:t>
            </a:fld>
            <a:endParaRPr lang="en-US"/>
          </a:p>
        </p:txBody>
      </p:sp>
      <p:cxnSp>
        <p:nvCxnSpPr>
          <p:cNvPr id="15" name="Straight Connector 14"/>
          <p:cNvCxnSpPr/>
          <p:nvPr/>
        </p:nvCxnSpPr>
        <p:spPr>
          <a:xfrm>
            <a:off x="3195093" y="3528542"/>
            <a:ext cx="749135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399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9897F-13EA-4DBC-8F25-6E1A80EF7435}" type="slidenum">
              <a:rPr lang="en-US" smtClean="0"/>
              <a:pPr/>
              <a:t>‹#›</a:t>
            </a:fld>
            <a:endParaRPr lang="en-US"/>
          </a:p>
        </p:txBody>
      </p:sp>
    </p:spTree>
    <p:extLst>
      <p:ext uri="{BB962C8B-B14F-4D97-AF65-F5344CB8AC3E}">
        <p14:creationId xmlns:p14="http://schemas.microsoft.com/office/powerpoint/2010/main" val="2726097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038" y="798975"/>
            <a:ext cx="1470703"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4655" y="798975"/>
            <a:ext cx="7068127"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50CC-3C88-463F-BC10-A5BD1D238FCF}" type="slidenum">
              <a:rPr lang="en-US" smtClean="0"/>
              <a:pPr/>
              <a:t>‹#›</a:t>
            </a:fld>
            <a:endParaRPr lang="en-US"/>
          </a:p>
        </p:txBody>
      </p:sp>
      <p:cxnSp>
        <p:nvCxnSpPr>
          <p:cNvPr id="15" name="Straight Connector 14"/>
          <p:cNvCxnSpPr/>
          <p:nvPr/>
        </p:nvCxnSpPr>
        <p:spPr>
          <a:xfrm>
            <a:off x="9224037"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0342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418D4CCA-7916-4DE5-ACC0-1A8517C025AA}" type="slidenum">
              <a:rPr lang="en-US"/>
              <a:pPr/>
              <a:t>‹#›</a:t>
            </a:fld>
            <a:endParaRPr lang="en-US"/>
          </a:p>
        </p:txBody>
      </p:sp>
    </p:spTree>
    <p:extLst>
      <p:ext uri="{BB962C8B-B14F-4D97-AF65-F5344CB8AC3E}">
        <p14:creationId xmlns:p14="http://schemas.microsoft.com/office/powerpoint/2010/main" val="3323955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371440C2-C02B-42C2-B24B-D7524C7AFB58}" type="slidenum">
              <a:rPr lang="en-US"/>
              <a:pPr/>
              <a:t>‹#›</a:t>
            </a:fld>
            <a:endParaRPr lang="en-US"/>
          </a:p>
        </p:txBody>
      </p:sp>
    </p:spTree>
    <p:extLst>
      <p:ext uri="{BB962C8B-B14F-4D97-AF65-F5344CB8AC3E}">
        <p14:creationId xmlns:p14="http://schemas.microsoft.com/office/powerpoint/2010/main" val="4262484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30725"/>
          </a:xfrm>
        </p:spPr>
        <p:txBody>
          <a:bodyPr/>
          <a:lstStyle/>
          <a:p>
            <a:pPr lvl="0"/>
            <a:endParaRPr lang="en-US" noProof="0"/>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0BDA7D8-EE99-444C-BF0B-0A930E3FA090}" type="slidenum">
              <a:rPr lang="en-US"/>
              <a:pPr>
                <a:defRPr/>
              </a:pPr>
              <a:t>‹#›</a:t>
            </a:fld>
            <a:endParaRPr lang="en-US"/>
          </a:p>
        </p:txBody>
      </p:sp>
    </p:spTree>
    <p:extLst>
      <p:ext uri="{BB962C8B-B14F-4D97-AF65-F5344CB8AC3E}">
        <p14:creationId xmlns:p14="http://schemas.microsoft.com/office/powerpoint/2010/main" val="1597946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243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6B73060F-3C61-4124-BDE6-F40C48C6528C}" type="slidenum">
              <a:rPr lang="en-US"/>
              <a:pPr>
                <a:defRPr/>
              </a:pPr>
              <a:t>‹#›</a:t>
            </a:fld>
            <a:endParaRPr lang="en-US"/>
          </a:p>
        </p:txBody>
      </p:sp>
    </p:spTree>
    <p:extLst>
      <p:ext uri="{BB962C8B-B14F-4D97-AF65-F5344CB8AC3E}">
        <p14:creationId xmlns:p14="http://schemas.microsoft.com/office/powerpoint/2010/main" val="312544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5E90-FC8C-4409-B62A-03F14E822ADC}"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360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4655" y="1756130"/>
            <a:ext cx="7489336"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924656" y="3806197"/>
            <a:ext cx="7489336"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4B5A6-02C3-4092-AF00-C3552E38B511}" type="slidenum">
              <a:rPr lang="en-US" smtClean="0"/>
              <a:pPr/>
              <a:t>‹#›</a:t>
            </a:fld>
            <a:endParaRPr lang="en-US"/>
          </a:p>
        </p:txBody>
      </p:sp>
      <p:cxnSp>
        <p:nvCxnSpPr>
          <p:cNvPr id="15" name="Straight Connector 14"/>
          <p:cNvCxnSpPr/>
          <p:nvPr/>
        </p:nvCxnSpPr>
        <p:spPr>
          <a:xfrm>
            <a:off x="1924655" y="3804985"/>
            <a:ext cx="748933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06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655" y="804891"/>
            <a:ext cx="876179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24654" y="2013936"/>
            <a:ext cx="4167828"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8909" y="2013937"/>
            <a:ext cx="4167536"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EA86C-CFCE-40AF-8D23-DADA491AB341}"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70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924655" y="804165"/>
            <a:ext cx="876179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24655" y="2019551"/>
            <a:ext cx="4167688"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24655" y="2824271"/>
            <a:ext cx="4167688"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8909" y="2023005"/>
            <a:ext cx="4167536"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518909" y="2821491"/>
            <a:ext cx="416753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8423C-76AD-4162-AFA7-111A99C45C91}" type="slidenum">
              <a:rPr lang="en-US" smtClean="0"/>
              <a:pPr/>
              <a:t>‹#›</a:t>
            </a:fld>
            <a:endParaRPr lang="en-US"/>
          </a:p>
        </p:txBody>
      </p:sp>
    </p:spTree>
    <p:extLst>
      <p:ext uri="{BB962C8B-B14F-4D97-AF65-F5344CB8AC3E}">
        <p14:creationId xmlns:p14="http://schemas.microsoft.com/office/powerpoint/2010/main" val="330523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FCE26C-58C2-4DCD-8CD7-58AC36DF7E06}" type="slidenum">
              <a:rPr lang="en-US" smtClean="0"/>
              <a:pPr/>
              <a:t>‹#›</a:t>
            </a:fld>
            <a:endParaRPr lang="en-US"/>
          </a:p>
        </p:txBody>
      </p:sp>
    </p:spTree>
    <p:extLst>
      <p:ext uri="{BB962C8B-B14F-4D97-AF65-F5344CB8AC3E}">
        <p14:creationId xmlns:p14="http://schemas.microsoft.com/office/powerpoint/2010/main" val="231387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D86BC-A132-4994-A853-1D6921A4DD31}" type="slidenum">
              <a:rPr lang="en-US" smtClean="0"/>
              <a:pPr/>
              <a:t>‹#›</a:t>
            </a:fld>
            <a:endParaRPr lang="en-US"/>
          </a:p>
        </p:txBody>
      </p:sp>
    </p:spTree>
    <p:extLst>
      <p:ext uri="{BB962C8B-B14F-4D97-AF65-F5344CB8AC3E}">
        <p14:creationId xmlns:p14="http://schemas.microsoft.com/office/powerpoint/2010/main" val="426135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8723" y="798973"/>
            <a:ext cx="323460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582208" y="798974"/>
            <a:ext cx="5104237"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18723" y="3205493"/>
            <a:ext cx="3236492"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89B88-F0CE-4F77-AED3-6EF2AE86EDB4}" type="slidenum">
              <a:rPr lang="en-US" smtClean="0"/>
              <a:pPr/>
              <a:t>‹#›</a:t>
            </a:fld>
            <a:endParaRPr lang="en-US"/>
          </a:p>
        </p:txBody>
      </p:sp>
      <p:cxnSp>
        <p:nvCxnSpPr>
          <p:cNvPr id="17" name="Straight Connector 16"/>
          <p:cNvCxnSpPr/>
          <p:nvPr/>
        </p:nvCxnSpPr>
        <p:spPr>
          <a:xfrm>
            <a:off x="1922331" y="3205491"/>
            <a:ext cx="32310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750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6662002" y="482172"/>
            <a:ext cx="4681849"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925531" y="1129513"/>
            <a:ext cx="432658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520171" y="1122544"/>
            <a:ext cx="2979997"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924656" y="3145992"/>
            <a:ext cx="4320381"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915552" y="5469858"/>
            <a:ext cx="4336560" cy="320123"/>
          </a:xfrm>
        </p:spPr>
        <p:txBody>
          <a:bodyPr/>
          <a:lstStyle>
            <a:lvl1pPr algn="l">
              <a:defRPr/>
            </a:lvl1pPr>
          </a:lstStyle>
          <a:p>
            <a:endParaRPr lang="en-US"/>
          </a:p>
        </p:txBody>
      </p:sp>
      <p:sp>
        <p:nvSpPr>
          <p:cNvPr id="6" name="Footer Placeholder 5"/>
          <p:cNvSpPr>
            <a:spLocks noGrp="1"/>
          </p:cNvSpPr>
          <p:nvPr>
            <p:ph type="ftr" sz="quarter" idx="11"/>
          </p:nvPr>
        </p:nvSpPr>
        <p:spPr>
          <a:xfrm>
            <a:off x="1916707" y="318642"/>
            <a:ext cx="4335404" cy="320931"/>
          </a:xfrm>
        </p:spPr>
        <p:txBody>
          <a:bodyPr/>
          <a:lstStyle/>
          <a:p>
            <a:endParaRPr lang="en-US"/>
          </a:p>
        </p:txBody>
      </p:sp>
      <p:sp>
        <p:nvSpPr>
          <p:cNvPr id="7" name="Slide Number Placeholder 6"/>
          <p:cNvSpPr>
            <a:spLocks noGrp="1"/>
          </p:cNvSpPr>
          <p:nvPr>
            <p:ph type="sldNum" sz="quarter" idx="12"/>
          </p:nvPr>
        </p:nvSpPr>
        <p:spPr/>
        <p:txBody>
          <a:bodyPr/>
          <a:lstStyle/>
          <a:p>
            <a:fld id="{79F63339-83B0-4BDD-BF77-6DF244F5D698}" type="slidenum">
              <a:rPr lang="en-US" smtClean="0"/>
              <a:pPr/>
              <a:t>‹#›</a:t>
            </a:fld>
            <a:endParaRPr lang="en-US"/>
          </a:p>
        </p:txBody>
      </p:sp>
      <p:cxnSp>
        <p:nvCxnSpPr>
          <p:cNvPr id="31" name="Straight Connector 30"/>
          <p:cNvCxnSpPr/>
          <p:nvPr/>
        </p:nvCxnSpPr>
        <p:spPr>
          <a:xfrm>
            <a:off x="1921708" y="3143605"/>
            <a:ext cx="43226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199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12192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7">
            <a:extLst>
              <a:ext uri="{28A0092B-C50C-407E-A947-70E740481C1C}">
                <a14:useLocalDpi xmlns:a14="http://schemas.microsoft.com/office/drawing/2010/main" val="0"/>
              </a:ext>
            </a:extLst>
          </a:blip>
          <a:srcRect l="12500" t="1538" r="12500" b="-1538"/>
          <a:stretch/>
        </p:blipFill>
        <p:spPr>
          <a:xfrm>
            <a:off x="-1" y="6095254"/>
            <a:ext cx="12192001" cy="774727"/>
          </a:xfrm>
          <a:prstGeom prst="rect">
            <a:avLst/>
          </a:prstGeom>
        </p:spPr>
      </p:pic>
      <p:cxnSp>
        <p:nvCxnSpPr>
          <p:cNvPr id="13" name="Straight Connector 12"/>
          <p:cNvCxnSpPr/>
          <p:nvPr/>
        </p:nvCxnSpPr>
        <p:spPr>
          <a:xfrm>
            <a:off x="0" y="6101127"/>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924655" y="804521"/>
            <a:ext cx="8761791"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24655" y="2015734"/>
            <a:ext cx="876179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28723" y="330370"/>
            <a:ext cx="3157723"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24655" y="329309"/>
            <a:ext cx="537867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0300" y="798973"/>
            <a:ext cx="1060995" cy="503578"/>
          </a:xfrm>
          <a:prstGeom prst="rect">
            <a:avLst/>
          </a:prstGeom>
        </p:spPr>
        <p:txBody>
          <a:bodyPr vert="horz" lIns="91440" tIns="45720" rIns="91440" bIns="45720" rtlCol="0" anchor="t"/>
          <a:lstStyle>
            <a:lvl1pPr algn="r">
              <a:defRPr sz="2800">
                <a:solidFill>
                  <a:schemeClr val="accent1"/>
                </a:solidFill>
              </a:defRPr>
            </a:lvl1pPr>
          </a:lstStyle>
          <a:p>
            <a:fld id="{1D87DD68-24B9-491D-95C4-8564AAFE3996}" type="slidenum">
              <a:rPr lang="en-US" smtClean="0"/>
              <a:pPr/>
              <a:t>‹#›</a:t>
            </a:fld>
            <a:endParaRPr lang="en-US"/>
          </a:p>
        </p:txBody>
      </p:sp>
    </p:spTree>
    <p:extLst>
      <p:ext uri="{BB962C8B-B14F-4D97-AF65-F5344CB8AC3E}">
        <p14:creationId xmlns:p14="http://schemas.microsoft.com/office/powerpoint/2010/main" val="2835978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ideo" Target="https://www.youtube.com/embed/oysgo9HClNw"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FB87-E927-44D5-AACF-EE576ED2AAF8}"/>
              </a:ext>
            </a:extLst>
          </p:cNvPr>
          <p:cNvSpPr>
            <a:spLocks noGrp="1"/>
          </p:cNvSpPr>
          <p:nvPr>
            <p:ph type="title"/>
          </p:nvPr>
        </p:nvSpPr>
        <p:spPr/>
        <p:txBody>
          <a:bodyPr/>
          <a:lstStyle/>
          <a:p>
            <a:endParaRPr lang="en-US"/>
          </a:p>
        </p:txBody>
      </p:sp>
      <p:pic>
        <p:nvPicPr>
          <p:cNvPr id="3" name="Online Media 2">
            <a:hlinkClick r:id="" action="ppaction://media"/>
            <a:extLst>
              <a:ext uri="{FF2B5EF4-FFF2-40B4-BE49-F238E27FC236}">
                <a16:creationId xmlns:a16="http://schemas.microsoft.com/office/drawing/2014/main" id="{7B740878-9DB1-49EB-BF3D-36EBEB21EDF6}"/>
              </a:ext>
            </a:extLst>
          </p:cNvPr>
          <p:cNvPicPr>
            <a:picLocks noRot="1" noChangeAspect="1"/>
          </p:cNvPicPr>
          <p:nvPr>
            <a:videoFile r:link="rId1"/>
          </p:nvPr>
        </p:nvPicPr>
        <p:blipFill>
          <a:blip r:embed="rId4"/>
          <a:stretch>
            <a:fillRect/>
          </a:stretch>
        </p:blipFill>
        <p:spPr>
          <a:xfrm>
            <a:off x="1206631" y="362148"/>
            <a:ext cx="9479815" cy="6000751"/>
          </a:xfrm>
          <a:prstGeom prst="rect">
            <a:avLst/>
          </a:prstGeom>
        </p:spPr>
      </p:pic>
    </p:spTree>
    <p:extLst>
      <p:ext uri="{BB962C8B-B14F-4D97-AF65-F5344CB8AC3E}">
        <p14:creationId xmlns:p14="http://schemas.microsoft.com/office/powerpoint/2010/main" val="159931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1A480-1F60-45C1-9A6B-37E437FBF3F4}"/>
              </a:ext>
            </a:extLst>
          </p:cNvPr>
          <p:cNvSpPr>
            <a:spLocks noGrp="1"/>
          </p:cNvSpPr>
          <p:nvPr>
            <p:ph type="title"/>
          </p:nvPr>
        </p:nvSpPr>
        <p:spPr>
          <a:xfrm>
            <a:off x="2810329" y="279903"/>
            <a:ext cx="6571343" cy="1049235"/>
          </a:xfrm>
        </p:spPr>
        <p:txBody>
          <a:bodyPr>
            <a:normAutofit fontScale="90000"/>
          </a:bodyPr>
          <a:lstStyle/>
          <a:p>
            <a:r>
              <a:rPr lang="en-US" dirty="0"/>
              <a:t>How does our behavior change at a buffet? </a:t>
            </a:r>
            <a:br>
              <a:rPr lang="en-US" dirty="0"/>
            </a:br>
            <a:r>
              <a:rPr lang="en-US" dirty="0"/>
              <a:t>Why?</a:t>
            </a:r>
          </a:p>
        </p:txBody>
      </p:sp>
      <p:pic>
        <p:nvPicPr>
          <p:cNvPr id="1030" name="Picture 6" descr="Image result for buffet all you can eat">
            <a:extLst>
              <a:ext uri="{FF2B5EF4-FFF2-40B4-BE49-F238E27FC236}">
                <a16:creationId xmlns:a16="http://schemas.microsoft.com/office/drawing/2014/main" id="{DF174183-305F-4E36-AEB9-0F4390379D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6700" y="2014880"/>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92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612684" y="804520"/>
            <a:ext cx="7202456" cy="1049235"/>
          </a:xfrm>
        </p:spPr>
        <p:txBody>
          <a:bodyPr>
            <a:normAutofit/>
          </a:bodyPr>
          <a:lstStyle/>
          <a:p>
            <a:r>
              <a:rPr lang="en-US" dirty="0"/>
              <a:t>Thinking at the Margin</a:t>
            </a:r>
          </a:p>
        </p:txBody>
      </p:sp>
      <p:sp>
        <p:nvSpPr>
          <p:cNvPr id="11267" name="Rectangle 3"/>
          <p:cNvSpPr>
            <a:spLocks noGrp="1" noChangeArrowheads="1"/>
          </p:cNvSpPr>
          <p:nvPr>
            <p:ph idx="1"/>
          </p:nvPr>
        </p:nvSpPr>
        <p:spPr>
          <a:xfrm>
            <a:off x="1600200" y="1773190"/>
            <a:ext cx="6172200" cy="4308866"/>
          </a:xfrm>
        </p:spPr>
        <p:txBody>
          <a:bodyPr>
            <a:normAutofit/>
          </a:bodyPr>
          <a:lstStyle/>
          <a:p>
            <a:pPr marL="0" indent="0">
              <a:lnSpc>
                <a:spcPct val="110000"/>
              </a:lnSpc>
              <a:buNone/>
            </a:pPr>
            <a:endParaRPr lang="en-US" altLang="en-US" sz="1300" dirty="0"/>
          </a:p>
          <a:p>
            <a:pPr>
              <a:lnSpc>
                <a:spcPct val="110000"/>
              </a:lnSpc>
            </a:pPr>
            <a:r>
              <a:rPr lang="en-US" altLang="en-US" sz="1500" dirty="0"/>
              <a:t>Marginal = The Extra</a:t>
            </a:r>
          </a:p>
          <a:p>
            <a:pPr>
              <a:lnSpc>
                <a:spcPct val="110000"/>
              </a:lnSpc>
            </a:pPr>
            <a:r>
              <a:rPr lang="en-US" altLang="en-US" sz="1500" dirty="0"/>
              <a:t>Marginal changes are small, incremental adjustments to an existing plan of action.</a:t>
            </a:r>
          </a:p>
          <a:p>
            <a:pPr>
              <a:lnSpc>
                <a:spcPct val="110000"/>
              </a:lnSpc>
            </a:pPr>
            <a:r>
              <a:rPr lang="en-US" altLang="en-US" sz="1500" b="1" u="sng" dirty="0"/>
              <a:t>Marginal Benefit</a:t>
            </a:r>
          </a:p>
          <a:p>
            <a:pPr lvl="1">
              <a:lnSpc>
                <a:spcPct val="110000"/>
              </a:lnSpc>
            </a:pPr>
            <a:r>
              <a:rPr lang="en-US" altLang="en-US" sz="1500" dirty="0"/>
              <a:t>The extra benefit of one more unit</a:t>
            </a:r>
          </a:p>
          <a:p>
            <a:pPr lvl="1">
              <a:lnSpc>
                <a:spcPct val="110000"/>
              </a:lnSpc>
            </a:pPr>
            <a:r>
              <a:rPr lang="en-US" altLang="en-US" sz="1500" dirty="0"/>
              <a:t>Benefit will correlate with the value that we place on the product</a:t>
            </a:r>
          </a:p>
          <a:p>
            <a:pPr lvl="2">
              <a:lnSpc>
                <a:spcPct val="110000"/>
              </a:lnSpc>
            </a:pPr>
            <a:r>
              <a:rPr lang="en-US" altLang="en-US" sz="1500" dirty="0"/>
              <a:t>Value = How much something is worth</a:t>
            </a:r>
          </a:p>
          <a:p>
            <a:pPr lvl="2">
              <a:lnSpc>
                <a:spcPct val="110000"/>
              </a:lnSpc>
            </a:pPr>
            <a:r>
              <a:rPr lang="en-US" altLang="en-US" sz="1500" dirty="0"/>
              <a:t>Paradox of Value</a:t>
            </a:r>
          </a:p>
          <a:p>
            <a:pPr lvl="3">
              <a:lnSpc>
                <a:spcPct val="110000"/>
              </a:lnSpc>
            </a:pPr>
            <a:r>
              <a:rPr lang="en-US" altLang="en-US" sz="1500" dirty="0"/>
              <a:t>The contradiction between the high value nonessentials and low value of essentials</a:t>
            </a:r>
          </a:p>
          <a:p>
            <a:pPr>
              <a:lnSpc>
                <a:spcPct val="110000"/>
              </a:lnSpc>
            </a:pPr>
            <a:endParaRPr lang="en-US" sz="700" dirty="0"/>
          </a:p>
        </p:txBody>
      </p:sp>
      <p:pic>
        <p:nvPicPr>
          <p:cNvPr id="6146" name="Picture 2" descr="Image result for running">
            <a:extLst>
              <a:ext uri="{FF2B5EF4-FFF2-40B4-BE49-F238E27FC236}">
                <a16:creationId xmlns:a16="http://schemas.microsoft.com/office/drawing/2014/main" id="{467FFC1E-DBF3-46AE-AD10-EDC948D89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5207" y="2234153"/>
            <a:ext cx="2625536" cy="169347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C0D4091-5716-41CD-A924-316288950ED7}"/>
              </a:ext>
            </a:extLst>
          </p:cNvPr>
          <p:cNvSpPr txBox="1"/>
          <p:nvPr/>
        </p:nvSpPr>
        <p:spPr>
          <a:xfrm>
            <a:off x="8333575" y="4299156"/>
            <a:ext cx="1828800" cy="1200329"/>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Arial" charset="0"/>
              </a:rPr>
              <a:t>What is the marginal benefit of running 1 extra mile? </a:t>
            </a:r>
          </a:p>
        </p:txBody>
      </p:sp>
    </p:spTree>
    <p:extLst>
      <p:ext uri="{BB962C8B-B14F-4D97-AF65-F5344CB8AC3E}">
        <p14:creationId xmlns:p14="http://schemas.microsoft.com/office/powerpoint/2010/main" val="3797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D619-ED69-47E6-97EA-B1AE71628A17}"/>
              </a:ext>
            </a:extLst>
          </p:cNvPr>
          <p:cNvSpPr>
            <a:spLocks noGrp="1"/>
          </p:cNvSpPr>
          <p:nvPr>
            <p:ph type="title"/>
          </p:nvPr>
        </p:nvSpPr>
        <p:spPr/>
        <p:txBody>
          <a:bodyPr/>
          <a:lstStyle/>
          <a:p>
            <a:r>
              <a:rPr lang="en-US" dirty="0"/>
              <a:t>Thinking at the Margin</a:t>
            </a:r>
          </a:p>
        </p:txBody>
      </p:sp>
      <p:sp>
        <p:nvSpPr>
          <p:cNvPr id="3" name="Content Placeholder 2">
            <a:extLst>
              <a:ext uri="{FF2B5EF4-FFF2-40B4-BE49-F238E27FC236}">
                <a16:creationId xmlns:a16="http://schemas.microsoft.com/office/drawing/2014/main" id="{DA7CB1DB-B288-4BE6-91C8-52B526532F4B}"/>
              </a:ext>
            </a:extLst>
          </p:cNvPr>
          <p:cNvSpPr>
            <a:spLocks noGrp="1"/>
          </p:cNvSpPr>
          <p:nvPr>
            <p:ph idx="1"/>
          </p:nvPr>
        </p:nvSpPr>
        <p:spPr>
          <a:xfrm>
            <a:off x="0" y="2133600"/>
            <a:ext cx="7978344" cy="4220066"/>
          </a:xfrm>
        </p:spPr>
        <p:txBody>
          <a:bodyPr>
            <a:normAutofit/>
          </a:bodyPr>
          <a:lstStyle/>
          <a:p>
            <a:pPr>
              <a:lnSpc>
                <a:spcPct val="110000"/>
              </a:lnSpc>
            </a:pPr>
            <a:r>
              <a:rPr lang="en-US" altLang="en-US" sz="1500" b="1" u="sng" dirty="0"/>
              <a:t>Marginal Cost</a:t>
            </a:r>
          </a:p>
          <a:p>
            <a:pPr lvl="1">
              <a:lnSpc>
                <a:spcPct val="110000"/>
              </a:lnSpc>
            </a:pPr>
            <a:r>
              <a:rPr lang="en-US" altLang="en-US" sz="1500" dirty="0"/>
              <a:t>The extra cost of one more unit</a:t>
            </a:r>
          </a:p>
          <a:p>
            <a:pPr>
              <a:lnSpc>
                <a:spcPct val="110000"/>
              </a:lnSpc>
            </a:pPr>
            <a:r>
              <a:rPr lang="en-US" altLang="en-US" sz="1500" dirty="0"/>
              <a:t>The decision to choose one alternative over another occurs when that alternative’s marginal benefits exceed its marginal costs!</a:t>
            </a:r>
          </a:p>
          <a:p>
            <a:pPr lvl="1">
              <a:lnSpc>
                <a:spcPct val="110000"/>
              </a:lnSpc>
            </a:pPr>
            <a:r>
              <a:rPr lang="en-US" altLang="en-US" sz="1500" dirty="0"/>
              <a:t>Individuals have an </a:t>
            </a:r>
            <a:r>
              <a:rPr lang="en-US" altLang="en-US" sz="1500" b="1" u="sng" dirty="0"/>
              <a:t>INCENTIVE</a:t>
            </a:r>
            <a:r>
              <a:rPr lang="en-US" altLang="en-US" sz="1500" dirty="0"/>
              <a:t> to gain from a transaction.</a:t>
            </a:r>
          </a:p>
          <a:p>
            <a:pPr lvl="2">
              <a:lnSpc>
                <a:spcPct val="110000"/>
              </a:lnSpc>
            </a:pPr>
            <a:r>
              <a:rPr lang="en-US" sz="1500" dirty="0"/>
              <a:t>Hope of reward or fear of punishment that encourages people to behave in a certain way</a:t>
            </a:r>
          </a:p>
          <a:p>
            <a:pPr marL="0" indent="0">
              <a:lnSpc>
                <a:spcPct val="110000"/>
              </a:lnSpc>
              <a:buNone/>
            </a:pPr>
            <a:r>
              <a:rPr lang="en-US" altLang="en-US" sz="1900" dirty="0"/>
              <a:t>Marginal benefit needs to be greater than marginal cost</a:t>
            </a:r>
          </a:p>
          <a:p>
            <a:pPr lvl="1">
              <a:lnSpc>
                <a:spcPct val="110000"/>
              </a:lnSpc>
            </a:pPr>
            <a:r>
              <a:rPr lang="en-US" altLang="en-US" sz="1500" dirty="0"/>
              <a:t>If marginal benefit is greater then you should do it</a:t>
            </a:r>
          </a:p>
          <a:p>
            <a:pPr lvl="1">
              <a:lnSpc>
                <a:spcPct val="110000"/>
              </a:lnSpc>
            </a:pPr>
            <a:r>
              <a:rPr lang="en-US" altLang="en-US" sz="1500" dirty="0"/>
              <a:t>If marginal benefit is less than marginal cost then you should NOT do it</a:t>
            </a:r>
          </a:p>
          <a:p>
            <a:pPr marL="914400" lvl="2" indent="0">
              <a:lnSpc>
                <a:spcPct val="110000"/>
              </a:lnSpc>
              <a:buNone/>
            </a:pPr>
            <a:endParaRPr lang="en-US" altLang="en-US" sz="1500" dirty="0"/>
          </a:p>
          <a:p>
            <a:pPr marL="0" indent="0">
              <a:lnSpc>
                <a:spcPct val="110000"/>
              </a:lnSpc>
              <a:buNone/>
            </a:pPr>
            <a:r>
              <a:rPr lang="en-US" altLang="en-US" sz="1900" dirty="0"/>
              <a:t>Stop where MB = MC</a:t>
            </a:r>
          </a:p>
          <a:p>
            <a:pPr marL="914400" lvl="2" indent="0">
              <a:lnSpc>
                <a:spcPct val="110000"/>
              </a:lnSpc>
              <a:buNone/>
            </a:pPr>
            <a:endParaRPr lang="en-US" altLang="en-US" sz="1500" dirty="0"/>
          </a:p>
        </p:txBody>
      </p:sp>
      <p:sp>
        <p:nvSpPr>
          <p:cNvPr id="4" name="Rectangle 3">
            <a:extLst>
              <a:ext uri="{FF2B5EF4-FFF2-40B4-BE49-F238E27FC236}">
                <a16:creationId xmlns:a16="http://schemas.microsoft.com/office/drawing/2014/main" id="{6C116523-2646-44DE-BD60-6ECFD79C203F}"/>
              </a:ext>
            </a:extLst>
          </p:cNvPr>
          <p:cNvSpPr/>
          <p:nvPr/>
        </p:nvSpPr>
        <p:spPr>
          <a:xfrm>
            <a:off x="7738994" y="4876801"/>
            <a:ext cx="2864887" cy="646331"/>
          </a:xfrm>
          <a:prstGeom prst="rect">
            <a:avLst/>
          </a:prstGeom>
        </p:spPr>
        <p:txBody>
          <a:bodyPr wrap="none">
            <a:spAutoFit/>
          </a:bodyPr>
          <a:lstStyle/>
          <a:p>
            <a:pPr fontAlgn="base">
              <a:spcBef>
                <a:spcPct val="0"/>
              </a:spcBef>
              <a:spcAft>
                <a:spcPct val="0"/>
              </a:spcAft>
            </a:pPr>
            <a:r>
              <a:rPr lang="en-US" dirty="0">
                <a:solidFill>
                  <a:prstClr val="black"/>
                </a:solidFill>
                <a:latin typeface="Arial" charset="0"/>
              </a:rPr>
              <a:t>What about marginal cost </a:t>
            </a:r>
          </a:p>
          <a:p>
            <a:pPr fontAlgn="base">
              <a:spcBef>
                <a:spcPct val="0"/>
              </a:spcBef>
              <a:spcAft>
                <a:spcPct val="0"/>
              </a:spcAft>
            </a:pPr>
            <a:r>
              <a:rPr lang="en-US" dirty="0">
                <a:solidFill>
                  <a:prstClr val="black"/>
                </a:solidFill>
                <a:latin typeface="Arial" charset="0"/>
              </a:rPr>
              <a:t>of that extra mile?</a:t>
            </a:r>
          </a:p>
        </p:txBody>
      </p:sp>
      <p:pic>
        <p:nvPicPr>
          <p:cNvPr id="5" name="Picture 2" descr="Image result for running">
            <a:extLst>
              <a:ext uri="{FF2B5EF4-FFF2-40B4-BE49-F238E27FC236}">
                <a16:creationId xmlns:a16="http://schemas.microsoft.com/office/drawing/2014/main" id="{3A36B96B-B8C4-45F1-A5D9-B468CD34A3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8344" y="3074549"/>
            <a:ext cx="2625536" cy="169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15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69A72-EC4E-40AD-9F82-D3B4EAAFD1BC}"/>
              </a:ext>
            </a:extLst>
          </p:cNvPr>
          <p:cNvSpPr>
            <a:spLocks noGrp="1"/>
          </p:cNvSpPr>
          <p:nvPr>
            <p:ph type="title"/>
          </p:nvPr>
        </p:nvSpPr>
        <p:spPr>
          <a:xfrm>
            <a:off x="2967492" y="804521"/>
            <a:ext cx="6571343" cy="1049235"/>
          </a:xfrm>
        </p:spPr>
        <p:txBody>
          <a:bodyPr/>
          <a:lstStyle/>
          <a:p>
            <a:r>
              <a:rPr lang="en-US" dirty="0"/>
              <a:t>How many workers should they hire? Why?</a:t>
            </a:r>
          </a:p>
        </p:txBody>
      </p:sp>
      <p:graphicFrame>
        <p:nvGraphicFramePr>
          <p:cNvPr id="4" name="Content Placeholder 3">
            <a:extLst>
              <a:ext uri="{FF2B5EF4-FFF2-40B4-BE49-F238E27FC236}">
                <a16:creationId xmlns:a16="http://schemas.microsoft.com/office/drawing/2014/main" id="{FBC40274-892A-4E2A-9052-38A086A5D585}"/>
              </a:ext>
            </a:extLst>
          </p:cNvPr>
          <p:cNvGraphicFramePr>
            <a:graphicFrameLocks noGrp="1"/>
          </p:cNvGraphicFramePr>
          <p:nvPr>
            <p:ph idx="1"/>
            <p:extLst>
              <p:ext uri="{D42A27DB-BD31-4B8C-83A1-F6EECF244321}">
                <p14:modId xmlns:p14="http://schemas.microsoft.com/office/powerpoint/2010/main" val="1312317004"/>
              </p:ext>
            </p:extLst>
          </p:nvPr>
        </p:nvGraphicFramePr>
        <p:xfrm>
          <a:off x="245096" y="1849744"/>
          <a:ext cx="11802357" cy="4308474"/>
        </p:xfrm>
        <a:graphic>
          <a:graphicData uri="http://schemas.openxmlformats.org/drawingml/2006/table">
            <a:tbl>
              <a:tblPr firstRow="1" bandRow="1">
                <a:tableStyleId>{5C22544A-7EE6-4342-B048-85BDC9FD1C3A}</a:tableStyleId>
              </a:tblPr>
              <a:tblGrid>
                <a:gridCol w="1686051">
                  <a:extLst>
                    <a:ext uri="{9D8B030D-6E8A-4147-A177-3AD203B41FA5}">
                      <a16:colId xmlns:a16="http://schemas.microsoft.com/office/drawing/2014/main" val="1924074693"/>
                    </a:ext>
                  </a:extLst>
                </a:gridCol>
                <a:gridCol w="1686051">
                  <a:extLst>
                    <a:ext uri="{9D8B030D-6E8A-4147-A177-3AD203B41FA5}">
                      <a16:colId xmlns:a16="http://schemas.microsoft.com/office/drawing/2014/main" val="4289027012"/>
                    </a:ext>
                  </a:extLst>
                </a:gridCol>
                <a:gridCol w="1686051">
                  <a:extLst>
                    <a:ext uri="{9D8B030D-6E8A-4147-A177-3AD203B41FA5}">
                      <a16:colId xmlns:a16="http://schemas.microsoft.com/office/drawing/2014/main" val="710279406"/>
                    </a:ext>
                  </a:extLst>
                </a:gridCol>
                <a:gridCol w="1686051">
                  <a:extLst>
                    <a:ext uri="{9D8B030D-6E8A-4147-A177-3AD203B41FA5}">
                      <a16:colId xmlns:a16="http://schemas.microsoft.com/office/drawing/2014/main" val="4179051373"/>
                    </a:ext>
                  </a:extLst>
                </a:gridCol>
                <a:gridCol w="1686051">
                  <a:extLst>
                    <a:ext uri="{9D8B030D-6E8A-4147-A177-3AD203B41FA5}">
                      <a16:colId xmlns:a16="http://schemas.microsoft.com/office/drawing/2014/main" val="3496871848"/>
                    </a:ext>
                  </a:extLst>
                </a:gridCol>
                <a:gridCol w="1686051">
                  <a:extLst>
                    <a:ext uri="{9D8B030D-6E8A-4147-A177-3AD203B41FA5}">
                      <a16:colId xmlns:a16="http://schemas.microsoft.com/office/drawing/2014/main" val="4168851029"/>
                    </a:ext>
                  </a:extLst>
                </a:gridCol>
                <a:gridCol w="1686051">
                  <a:extLst>
                    <a:ext uri="{9D8B030D-6E8A-4147-A177-3AD203B41FA5}">
                      <a16:colId xmlns:a16="http://schemas.microsoft.com/office/drawing/2014/main" val="2473629706"/>
                    </a:ext>
                  </a:extLst>
                </a:gridCol>
              </a:tblGrid>
              <a:tr h="1608744">
                <a:tc>
                  <a:txBody>
                    <a:bodyPr/>
                    <a:lstStyle/>
                    <a:p>
                      <a:r>
                        <a:rPr lang="en-US"/>
                        <a:t>Number of workers</a:t>
                      </a:r>
                      <a:endParaRPr lang="en-US" dirty="0"/>
                    </a:p>
                  </a:txBody>
                  <a:tcPr/>
                </a:tc>
                <a:tc>
                  <a:txBody>
                    <a:bodyPr/>
                    <a:lstStyle/>
                    <a:p>
                      <a:r>
                        <a:rPr lang="en-US"/>
                        <a:t>Total units produced</a:t>
                      </a:r>
                      <a:endParaRPr lang="en-US" dirty="0"/>
                    </a:p>
                  </a:txBody>
                  <a:tcPr/>
                </a:tc>
                <a:tc>
                  <a:txBody>
                    <a:bodyPr/>
                    <a:lstStyle/>
                    <a:p>
                      <a:r>
                        <a:rPr lang="en-US"/>
                        <a:t>Marginal number of units produced </a:t>
                      </a:r>
                      <a:endParaRPr lang="en-US" dirty="0"/>
                    </a:p>
                  </a:txBody>
                  <a:tcPr/>
                </a:tc>
                <a:tc>
                  <a:txBody>
                    <a:bodyPr/>
                    <a:lstStyle/>
                    <a:p>
                      <a:r>
                        <a:rPr lang="en-US"/>
                        <a:t>Price of each unit produced</a:t>
                      </a:r>
                      <a:endParaRPr lang="en-US" dirty="0"/>
                    </a:p>
                  </a:txBody>
                  <a:tcPr/>
                </a:tc>
                <a:tc>
                  <a:txBody>
                    <a:bodyPr/>
                    <a:lstStyle/>
                    <a:p>
                      <a:r>
                        <a:rPr lang="en-US"/>
                        <a:t>Total revenue for the Unites produced </a:t>
                      </a:r>
                      <a:endParaRPr lang="en-US" dirty="0"/>
                    </a:p>
                  </a:txBody>
                  <a:tcPr/>
                </a:tc>
                <a:tc>
                  <a:txBody>
                    <a:bodyPr/>
                    <a:lstStyle/>
                    <a:p>
                      <a:r>
                        <a:rPr lang="en-US"/>
                        <a:t>Marginal revenue for generated by each additional worker </a:t>
                      </a:r>
                      <a:endParaRPr lang="en-US" dirty="0"/>
                    </a:p>
                  </a:txBody>
                  <a:tcPr/>
                </a:tc>
                <a:tc>
                  <a:txBody>
                    <a:bodyPr/>
                    <a:lstStyle/>
                    <a:p>
                      <a:r>
                        <a:rPr lang="en-US"/>
                        <a:t>Marginal cost of hiring each additional worker </a:t>
                      </a:r>
                      <a:endParaRPr lang="en-US" dirty="0"/>
                    </a:p>
                  </a:txBody>
                  <a:tcPr/>
                </a:tc>
                <a:extLst>
                  <a:ext uri="{0D108BD9-81ED-4DB2-BD59-A6C34878D82A}">
                    <a16:rowId xmlns:a16="http://schemas.microsoft.com/office/drawing/2014/main" val="2212306829"/>
                  </a:ext>
                </a:extLst>
              </a:tr>
              <a:tr h="449955">
                <a:tc>
                  <a:txBody>
                    <a:bodyPr/>
                    <a:lstStyle/>
                    <a:p>
                      <a:r>
                        <a:rPr lang="en-US" dirty="0"/>
                        <a:t>0</a:t>
                      </a:r>
                    </a:p>
                  </a:txBody>
                  <a:tcPr/>
                </a:tc>
                <a:tc>
                  <a:txBody>
                    <a:bodyPr/>
                    <a:lstStyle/>
                    <a:p>
                      <a:r>
                        <a:rPr lang="en-US" dirty="0"/>
                        <a:t>0</a:t>
                      </a:r>
                    </a:p>
                  </a:txBody>
                  <a:tcPr/>
                </a:tc>
                <a:tc>
                  <a:txBody>
                    <a:bodyPr/>
                    <a:lstStyle/>
                    <a:p>
                      <a:r>
                        <a:rPr lang="en-US"/>
                        <a:t>----------</a:t>
                      </a:r>
                      <a:endParaRPr lang="en-US" dirty="0"/>
                    </a:p>
                  </a:txBody>
                  <a:tcPr/>
                </a:tc>
                <a:tc>
                  <a:txBody>
                    <a:bodyPr/>
                    <a:lstStyle/>
                    <a:p>
                      <a:r>
                        <a:rPr lang="en-US"/>
                        <a:t>$2.50</a:t>
                      </a:r>
                      <a:endParaRPr lang="en-US" dirty="0"/>
                    </a:p>
                  </a:txBody>
                  <a:tcPr/>
                </a:tc>
                <a:tc>
                  <a:txBody>
                    <a:bodyPr/>
                    <a:lstStyle/>
                    <a:p>
                      <a:r>
                        <a:rPr lang="en-US"/>
                        <a:t>0</a:t>
                      </a:r>
                      <a:endParaRPr lang="en-US" dirty="0"/>
                    </a:p>
                  </a:txBody>
                  <a:tcPr/>
                </a:tc>
                <a:tc>
                  <a:txBody>
                    <a:bodyPr/>
                    <a:lstStyle/>
                    <a:p>
                      <a:r>
                        <a:rPr lang="en-US"/>
                        <a:t>----------</a:t>
                      </a:r>
                      <a:endParaRPr lang="en-US" dirty="0"/>
                    </a:p>
                  </a:txBody>
                  <a:tcPr/>
                </a:tc>
                <a:tc>
                  <a:txBody>
                    <a:bodyPr/>
                    <a:lstStyle/>
                    <a:p>
                      <a:r>
                        <a:rPr lang="en-US"/>
                        <a:t>----------</a:t>
                      </a:r>
                      <a:endParaRPr lang="en-US" dirty="0"/>
                    </a:p>
                  </a:txBody>
                  <a:tcPr/>
                </a:tc>
                <a:extLst>
                  <a:ext uri="{0D108BD9-81ED-4DB2-BD59-A6C34878D82A}">
                    <a16:rowId xmlns:a16="http://schemas.microsoft.com/office/drawing/2014/main" val="193714954"/>
                  </a:ext>
                </a:extLst>
              </a:tr>
              <a:tr h="449955">
                <a:tc>
                  <a:txBody>
                    <a:bodyPr/>
                    <a:lstStyle/>
                    <a:p>
                      <a:r>
                        <a:rPr lang="en-US" dirty="0"/>
                        <a:t>1</a:t>
                      </a:r>
                    </a:p>
                  </a:txBody>
                  <a:tcPr/>
                </a:tc>
                <a:tc>
                  <a:txBody>
                    <a:bodyPr/>
                    <a:lstStyle/>
                    <a:p>
                      <a:r>
                        <a:rPr lang="en-US" dirty="0"/>
                        <a:t>6</a:t>
                      </a:r>
                    </a:p>
                  </a:txBody>
                  <a:tcPr/>
                </a:tc>
                <a:tc>
                  <a:txBody>
                    <a:bodyPr/>
                    <a:lstStyle/>
                    <a:p>
                      <a:r>
                        <a:rPr lang="en-US" dirty="0"/>
                        <a:t>6</a:t>
                      </a:r>
                    </a:p>
                  </a:txBody>
                  <a:tcPr/>
                </a:tc>
                <a:tc>
                  <a:txBody>
                    <a:bodyPr/>
                    <a:lstStyle/>
                    <a:p>
                      <a:r>
                        <a:rPr lang="en-US" dirty="0"/>
                        <a:t>$2.50</a:t>
                      </a:r>
                    </a:p>
                  </a:txBody>
                  <a:tcPr/>
                </a:tc>
                <a:tc>
                  <a:txBody>
                    <a:bodyPr/>
                    <a:lstStyle/>
                    <a:p>
                      <a:r>
                        <a:rPr lang="en-US" dirty="0"/>
                        <a:t>$15</a:t>
                      </a:r>
                    </a:p>
                  </a:txBody>
                  <a:tcPr/>
                </a:tc>
                <a:tc>
                  <a:txBody>
                    <a:bodyPr/>
                    <a:lstStyle/>
                    <a:p>
                      <a:r>
                        <a:rPr lang="en-US"/>
                        <a:t>$15</a:t>
                      </a:r>
                      <a:endParaRPr lang="en-US" dirty="0"/>
                    </a:p>
                  </a:txBody>
                  <a:tcPr/>
                </a:tc>
                <a:tc>
                  <a:txBody>
                    <a:bodyPr/>
                    <a:lstStyle/>
                    <a:p>
                      <a:r>
                        <a:rPr lang="en-US" dirty="0"/>
                        <a:t>$10 </a:t>
                      </a:r>
                    </a:p>
                  </a:txBody>
                  <a:tcPr/>
                </a:tc>
                <a:extLst>
                  <a:ext uri="{0D108BD9-81ED-4DB2-BD59-A6C34878D82A}">
                    <a16:rowId xmlns:a16="http://schemas.microsoft.com/office/drawing/2014/main" val="1657504177"/>
                  </a:ext>
                </a:extLst>
              </a:tr>
              <a:tr h="449955">
                <a:tc>
                  <a:txBody>
                    <a:bodyPr/>
                    <a:lstStyle/>
                    <a:p>
                      <a:r>
                        <a:rPr lang="en-US"/>
                        <a:t>2</a:t>
                      </a:r>
                      <a:endParaRPr lang="en-US" dirty="0"/>
                    </a:p>
                  </a:txBody>
                  <a:tcPr/>
                </a:tc>
                <a:tc>
                  <a:txBody>
                    <a:bodyPr/>
                    <a:lstStyle/>
                    <a:p>
                      <a:r>
                        <a:rPr lang="en-US"/>
                        <a:t>11</a:t>
                      </a:r>
                      <a:endParaRPr lang="en-US" dirty="0"/>
                    </a:p>
                  </a:txBody>
                  <a:tcPr/>
                </a:tc>
                <a:tc>
                  <a:txBody>
                    <a:bodyPr/>
                    <a:lstStyle/>
                    <a:p>
                      <a:r>
                        <a:rPr lang="en-US"/>
                        <a:t>5</a:t>
                      </a:r>
                      <a:endParaRPr lang="en-US" dirty="0"/>
                    </a:p>
                  </a:txBody>
                  <a:tcPr/>
                </a:tc>
                <a:tc>
                  <a:txBody>
                    <a:bodyPr/>
                    <a:lstStyle/>
                    <a:p>
                      <a:r>
                        <a:rPr lang="en-US"/>
                        <a:t>$2.50</a:t>
                      </a:r>
                      <a:endParaRPr lang="en-US" dirty="0"/>
                    </a:p>
                  </a:txBody>
                  <a:tcPr/>
                </a:tc>
                <a:tc>
                  <a:txBody>
                    <a:bodyPr/>
                    <a:lstStyle/>
                    <a:p>
                      <a:r>
                        <a:rPr lang="en-US"/>
                        <a:t>$27.50</a:t>
                      </a:r>
                      <a:endParaRPr lang="en-US" dirty="0"/>
                    </a:p>
                  </a:txBody>
                  <a:tcPr/>
                </a:tc>
                <a:tc>
                  <a:txBody>
                    <a:bodyPr/>
                    <a:lstStyle/>
                    <a:p>
                      <a:r>
                        <a:rPr lang="en-US" dirty="0"/>
                        <a:t>$12.50</a:t>
                      </a:r>
                    </a:p>
                  </a:txBody>
                  <a:tcPr/>
                </a:tc>
                <a:tc>
                  <a:txBody>
                    <a:bodyPr/>
                    <a:lstStyle/>
                    <a:p>
                      <a:r>
                        <a:rPr lang="en-US" dirty="0"/>
                        <a:t>$10 </a:t>
                      </a:r>
                    </a:p>
                  </a:txBody>
                  <a:tcPr/>
                </a:tc>
                <a:extLst>
                  <a:ext uri="{0D108BD9-81ED-4DB2-BD59-A6C34878D82A}">
                    <a16:rowId xmlns:a16="http://schemas.microsoft.com/office/drawing/2014/main" val="3642170293"/>
                  </a:ext>
                </a:extLst>
              </a:tr>
              <a:tr h="449955">
                <a:tc>
                  <a:txBody>
                    <a:bodyPr/>
                    <a:lstStyle/>
                    <a:p>
                      <a:r>
                        <a:rPr lang="en-US"/>
                        <a:t>3</a:t>
                      </a:r>
                      <a:endParaRPr lang="en-US" dirty="0"/>
                    </a:p>
                  </a:txBody>
                  <a:tcPr/>
                </a:tc>
                <a:tc>
                  <a:txBody>
                    <a:bodyPr/>
                    <a:lstStyle/>
                    <a:p>
                      <a:r>
                        <a:rPr lang="en-US"/>
                        <a:t>15</a:t>
                      </a:r>
                      <a:endParaRPr lang="en-US" dirty="0"/>
                    </a:p>
                  </a:txBody>
                  <a:tcPr/>
                </a:tc>
                <a:tc>
                  <a:txBody>
                    <a:bodyPr/>
                    <a:lstStyle/>
                    <a:p>
                      <a:r>
                        <a:rPr lang="en-US"/>
                        <a:t>4</a:t>
                      </a:r>
                      <a:endParaRPr lang="en-US" dirty="0"/>
                    </a:p>
                  </a:txBody>
                  <a:tcPr/>
                </a:tc>
                <a:tc>
                  <a:txBody>
                    <a:bodyPr/>
                    <a:lstStyle/>
                    <a:p>
                      <a:r>
                        <a:rPr lang="en-US"/>
                        <a:t>$2.50</a:t>
                      </a:r>
                      <a:endParaRPr lang="en-US" dirty="0"/>
                    </a:p>
                  </a:txBody>
                  <a:tcPr/>
                </a:tc>
                <a:tc>
                  <a:txBody>
                    <a:bodyPr/>
                    <a:lstStyle/>
                    <a:p>
                      <a:r>
                        <a:rPr lang="en-US"/>
                        <a:t>$37.50</a:t>
                      </a:r>
                      <a:endParaRPr lang="en-US" dirty="0"/>
                    </a:p>
                  </a:txBody>
                  <a:tcPr/>
                </a:tc>
                <a:tc>
                  <a:txBody>
                    <a:bodyPr/>
                    <a:lstStyle/>
                    <a:p>
                      <a:r>
                        <a:rPr lang="en-US"/>
                        <a:t>$10</a:t>
                      </a:r>
                      <a:endParaRPr lang="en-US" dirty="0"/>
                    </a:p>
                  </a:txBody>
                  <a:tcPr/>
                </a:tc>
                <a:tc>
                  <a:txBody>
                    <a:bodyPr/>
                    <a:lstStyle/>
                    <a:p>
                      <a:r>
                        <a:rPr lang="en-US"/>
                        <a:t>$10</a:t>
                      </a:r>
                      <a:endParaRPr lang="en-US" dirty="0"/>
                    </a:p>
                  </a:txBody>
                  <a:tcPr/>
                </a:tc>
                <a:extLst>
                  <a:ext uri="{0D108BD9-81ED-4DB2-BD59-A6C34878D82A}">
                    <a16:rowId xmlns:a16="http://schemas.microsoft.com/office/drawing/2014/main" val="4061311883"/>
                  </a:ext>
                </a:extLst>
              </a:tr>
              <a:tr h="449955">
                <a:tc>
                  <a:txBody>
                    <a:bodyPr/>
                    <a:lstStyle/>
                    <a:p>
                      <a:r>
                        <a:rPr lang="en-US"/>
                        <a:t>4</a:t>
                      </a:r>
                      <a:endParaRPr lang="en-US" dirty="0"/>
                    </a:p>
                  </a:txBody>
                  <a:tcPr/>
                </a:tc>
                <a:tc>
                  <a:txBody>
                    <a:bodyPr/>
                    <a:lstStyle/>
                    <a:p>
                      <a:r>
                        <a:rPr lang="en-US"/>
                        <a:t>18</a:t>
                      </a:r>
                      <a:endParaRPr lang="en-US" dirty="0"/>
                    </a:p>
                  </a:txBody>
                  <a:tcPr/>
                </a:tc>
                <a:tc>
                  <a:txBody>
                    <a:bodyPr/>
                    <a:lstStyle/>
                    <a:p>
                      <a:r>
                        <a:rPr lang="en-US"/>
                        <a:t>3</a:t>
                      </a:r>
                      <a:endParaRPr lang="en-US" dirty="0"/>
                    </a:p>
                  </a:txBody>
                  <a:tcPr/>
                </a:tc>
                <a:tc>
                  <a:txBody>
                    <a:bodyPr/>
                    <a:lstStyle/>
                    <a:p>
                      <a:r>
                        <a:rPr lang="en-US"/>
                        <a:t>$2.50</a:t>
                      </a:r>
                      <a:endParaRPr lang="en-US" dirty="0"/>
                    </a:p>
                  </a:txBody>
                  <a:tcPr/>
                </a:tc>
                <a:tc>
                  <a:txBody>
                    <a:bodyPr/>
                    <a:lstStyle/>
                    <a:p>
                      <a:r>
                        <a:rPr lang="en-US"/>
                        <a:t>$45</a:t>
                      </a:r>
                      <a:endParaRPr lang="en-US" dirty="0"/>
                    </a:p>
                  </a:txBody>
                  <a:tcPr/>
                </a:tc>
                <a:tc>
                  <a:txBody>
                    <a:bodyPr/>
                    <a:lstStyle/>
                    <a:p>
                      <a:r>
                        <a:rPr lang="en-US"/>
                        <a:t>$7.50</a:t>
                      </a:r>
                      <a:endParaRPr lang="en-US" dirty="0"/>
                    </a:p>
                  </a:txBody>
                  <a:tcPr/>
                </a:tc>
                <a:tc>
                  <a:txBody>
                    <a:bodyPr/>
                    <a:lstStyle/>
                    <a:p>
                      <a:r>
                        <a:rPr lang="en-US"/>
                        <a:t>$10 </a:t>
                      </a:r>
                      <a:endParaRPr lang="en-US" dirty="0"/>
                    </a:p>
                  </a:txBody>
                  <a:tcPr/>
                </a:tc>
                <a:extLst>
                  <a:ext uri="{0D108BD9-81ED-4DB2-BD59-A6C34878D82A}">
                    <a16:rowId xmlns:a16="http://schemas.microsoft.com/office/drawing/2014/main" val="1441343319"/>
                  </a:ext>
                </a:extLst>
              </a:tr>
              <a:tr h="449955">
                <a:tc>
                  <a:txBody>
                    <a:bodyPr/>
                    <a:lstStyle/>
                    <a:p>
                      <a:r>
                        <a:rPr lang="en-US"/>
                        <a:t>5</a:t>
                      </a:r>
                      <a:endParaRPr lang="en-US" dirty="0"/>
                    </a:p>
                  </a:txBody>
                  <a:tcPr/>
                </a:tc>
                <a:tc>
                  <a:txBody>
                    <a:bodyPr/>
                    <a:lstStyle/>
                    <a:p>
                      <a:r>
                        <a:rPr lang="en-US"/>
                        <a:t>20</a:t>
                      </a:r>
                      <a:endParaRPr lang="en-US" dirty="0"/>
                    </a:p>
                  </a:txBody>
                  <a:tcPr/>
                </a:tc>
                <a:tc>
                  <a:txBody>
                    <a:bodyPr/>
                    <a:lstStyle/>
                    <a:p>
                      <a:r>
                        <a:rPr lang="en-US"/>
                        <a:t>2</a:t>
                      </a:r>
                      <a:endParaRPr lang="en-US" dirty="0"/>
                    </a:p>
                  </a:txBody>
                  <a:tcPr/>
                </a:tc>
                <a:tc>
                  <a:txBody>
                    <a:bodyPr/>
                    <a:lstStyle/>
                    <a:p>
                      <a:r>
                        <a:rPr lang="en-US"/>
                        <a:t>$2.50</a:t>
                      </a:r>
                      <a:endParaRPr lang="en-US" dirty="0"/>
                    </a:p>
                  </a:txBody>
                  <a:tcPr/>
                </a:tc>
                <a:tc>
                  <a:txBody>
                    <a:bodyPr/>
                    <a:lstStyle/>
                    <a:p>
                      <a:r>
                        <a:rPr lang="en-US"/>
                        <a:t>$50</a:t>
                      </a:r>
                      <a:endParaRPr lang="en-US" dirty="0"/>
                    </a:p>
                  </a:txBody>
                  <a:tcPr/>
                </a:tc>
                <a:tc>
                  <a:txBody>
                    <a:bodyPr/>
                    <a:lstStyle/>
                    <a:p>
                      <a:r>
                        <a:rPr lang="en-US"/>
                        <a:t>$5.00</a:t>
                      </a:r>
                      <a:endParaRPr lang="en-US" dirty="0"/>
                    </a:p>
                  </a:txBody>
                  <a:tcPr/>
                </a:tc>
                <a:tc>
                  <a:txBody>
                    <a:bodyPr/>
                    <a:lstStyle/>
                    <a:p>
                      <a:r>
                        <a:rPr lang="en-US" dirty="0"/>
                        <a:t>$10</a:t>
                      </a:r>
                    </a:p>
                  </a:txBody>
                  <a:tcPr/>
                </a:tc>
                <a:extLst>
                  <a:ext uri="{0D108BD9-81ED-4DB2-BD59-A6C34878D82A}">
                    <a16:rowId xmlns:a16="http://schemas.microsoft.com/office/drawing/2014/main" val="2675316548"/>
                  </a:ext>
                </a:extLst>
              </a:tr>
            </a:tbl>
          </a:graphicData>
        </a:graphic>
      </p:graphicFrame>
    </p:spTree>
    <p:extLst>
      <p:ext uri="{BB962C8B-B14F-4D97-AF65-F5344CB8AC3E}">
        <p14:creationId xmlns:p14="http://schemas.microsoft.com/office/powerpoint/2010/main" val="296517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3688EE-7D44-4B29-B76B-A6FBE25E52AD}"/>
              </a:ext>
            </a:extLst>
          </p:cNvPr>
          <p:cNvSpPr>
            <a:spLocks noGrp="1"/>
          </p:cNvSpPr>
          <p:nvPr>
            <p:ph idx="1"/>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D5D3067F-85C0-490E-97E5-C34C34BBC969}"/>
              </a:ext>
            </a:extLst>
          </p:cNvPr>
          <p:cNvGraphicFramePr>
            <a:graphicFrameLocks/>
          </p:cNvGraphicFramePr>
          <p:nvPr>
            <p:extLst>
              <p:ext uri="{D42A27DB-BD31-4B8C-83A1-F6EECF244321}">
                <p14:modId xmlns:p14="http://schemas.microsoft.com/office/powerpoint/2010/main" val="1899101713"/>
              </p:ext>
            </p:extLst>
          </p:nvPr>
        </p:nvGraphicFramePr>
        <p:xfrm>
          <a:off x="103694" y="1157871"/>
          <a:ext cx="12000324" cy="5063817"/>
        </p:xfrm>
        <a:graphic>
          <a:graphicData uri="http://schemas.openxmlformats.org/drawingml/2006/table">
            <a:tbl>
              <a:tblPr firstRow="1" bandRow="1">
                <a:tableStyleId>{5C22544A-7EE6-4342-B048-85BDC9FD1C3A}</a:tableStyleId>
              </a:tblPr>
              <a:tblGrid>
                <a:gridCol w="1714332">
                  <a:extLst>
                    <a:ext uri="{9D8B030D-6E8A-4147-A177-3AD203B41FA5}">
                      <a16:colId xmlns:a16="http://schemas.microsoft.com/office/drawing/2014/main" val="1924074693"/>
                    </a:ext>
                  </a:extLst>
                </a:gridCol>
                <a:gridCol w="1714332">
                  <a:extLst>
                    <a:ext uri="{9D8B030D-6E8A-4147-A177-3AD203B41FA5}">
                      <a16:colId xmlns:a16="http://schemas.microsoft.com/office/drawing/2014/main" val="4289027012"/>
                    </a:ext>
                  </a:extLst>
                </a:gridCol>
                <a:gridCol w="1714332">
                  <a:extLst>
                    <a:ext uri="{9D8B030D-6E8A-4147-A177-3AD203B41FA5}">
                      <a16:colId xmlns:a16="http://schemas.microsoft.com/office/drawing/2014/main" val="710279406"/>
                    </a:ext>
                  </a:extLst>
                </a:gridCol>
                <a:gridCol w="1714332">
                  <a:extLst>
                    <a:ext uri="{9D8B030D-6E8A-4147-A177-3AD203B41FA5}">
                      <a16:colId xmlns:a16="http://schemas.microsoft.com/office/drawing/2014/main" val="4179051373"/>
                    </a:ext>
                  </a:extLst>
                </a:gridCol>
                <a:gridCol w="1714332">
                  <a:extLst>
                    <a:ext uri="{9D8B030D-6E8A-4147-A177-3AD203B41FA5}">
                      <a16:colId xmlns:a16="http://schemas.microsoft.com/office/drawing/2014/main" val="3496871848"/>
                    </a:ext>
                  </a:extLst>
                </a:gridCol>
                <a:gridCol w="1714332">
                  <a:extLst>
                    <a:ext uri="{9D8B030D-6E8A-4147-A177-3AD203B41FA5}">
                      <a16:colId xmlns:a16="http://schemas.microsoft.com/office/drawing/2014/main" val="4168851029"/>
                    </a:ext>
                  </a:extLst>
                </a:gridCol>
                <a:gridCol w="1714332">
                  <a:extLst>
                    <a:ext uri="{9D8B030D-6E8A-4147-A177-3AD203B41FA5}">
                      <a16:colId xmlns:a16="http://schemas.microsoft.com/office/drawing/2014/main" val="2473629706"/>
                    </a:ext>
                  </a:extLst>
                </a:gridCol>
              </a:tblGrid>
              <a:tr h="1890783">
                <a:tc>
                  <a:txBody>
                    <a:bodyPr/>
                    <a:lstStyle/>
                    <a:p>
                      <a:r>
                        <a:rPr lang="en-US" dirty="0"/>
                        <a:t>Number of workers</a:t>
                      </a:r>
                    </a:p>
                  </a:txBody>
                  <a:tcPr/>
                </a:tc>
                <a:tc>
                  <a:txBody>
                    <a:bodyPr/>
                    <a:lstStyle/>
                    <a:p>
                      <a:r>
                        <a:rPr lang="en-US" dirty="0"/>
                        <a:t>Total units produced</a:t>
                      </a:r>
                    </a:p>
                  </a:txBody>
                  <a:tcPr/>
                </a:tc>
                <a:tc>
                  <a:txBody>
                    <a:bodyPr/>
                    <a:lstStyle/>
                    <a:p>
                      <a:r>
                        <a:rPr lang="en-US" dirty="0"/>
                        <a:t>Marginal number of units produced </a:t>
                      </a:r>
                    </a:p>
                  </a:txBody>
                  <a:tcPr/>
                </a:tc>
                <a:tc>
                  <a:txBody>
                    <a:bodyPr/>
                    <a:lstStyle/>
                    <a:p>
                      <a:r>
                        <a:rPr lang="en-US" dirty="0"/>
                        <a:t>Price of each unit produced</a:t>
                      </a:r>
                    </a:p>
                  </a:txBody>
                  <a:tcPr/>
                </a:tc>
                <a:tc>
                  <a:txBody>
                    <a:bodyPr/>
                    <a:lstStyle/>
                    <a:p>
                      <a:r>
                        <a:rPr lang="en-US" dirty="0"/>
                        <a:t>Total revenue for the Unites produced </a:t>
                      </a:r>
                    </a:p>
                  </a:txBody>
                  <a:tcPr/>
                </a:tc>
                <a:tc>
                  <a:txBody>
                    <a:bodyPr/>
                    <a:lstStyle/>
                    <a:p>
                      <a:r>
                        <a:rPr lang="en-US" dirty="0"/>
                        <a:t>Marginal revenue for generated by each additional worker </a:t>
                      </a:r>
                    </a:p>
                  </a:txBody>
                  <a:tcPr/>
                </a:tc>
                <a:tc>
                  <a:txBody>
                    <a:bodyPr/>
                    <a:lstStyle/>
                    <a:p>
                      <a:r>
                        <a:rPr lang="en-US" dirty="0"/>
                        <a:t>Marginal cost of hiring each additional worker </a:t>
                      </a:r>
                    </a:p>
                  </a:txBody>
                  <a:tcPr/>
                </a:tc>
                <a:extLst>
                  <a:ext uri="{0D108BD9-81ED-4DB2-BD59-A6C34878D82A}">
                    <a16:rowId xmlns:a16="http://schemas.microsoft.com/office/drawing/2014/main" val="2212306829"/>
                  </a:ext>
                </a:extLst>
              </a:tr>
              <a:tr h="528839">
                <a:tc>
                  <a:txBody>
                    <a:bodyPr/>
                    <a:lstStyle/>
                    <a:p>
                      <a:r>
                        <a:rPr lang="en-US" dirty="0"/>
                        <a:t>0</a:t>
                      </a:r>
                    </a:p>
                  </a:txBody>
                  <a:tcPr/>
                </a:tc>
                <a:tc>
                  <a:txBody>
                    <a:bodyPr/>
                    <a:lstStyle/>
                    <a:p>
                      <a:r>
                        <a:rPr lang="en-US" dirty="0"/>
                        <a:t>0</a:t>
                      </a:r>
                    </a:p>
                  </a:txBody>
                  <a:tcPr/>
                </a:tc>
                <a:tc>
                  <a:txBody>
                    <a:bodyPr/>
                    <a:lstStyle/>
                    <a:p>
                      <a:r>
                        <a:rPr lang="en-US" dirty="0"/>
                        <a:t>----------</a:t>
                      </a:r>
                    </a:p>
                  </a:txBody>
                  <a:tcPr/>
                </a:tc>
                <a:tc>
                  <a:txBody>
                    <a:bodyPr/>
                    <a:lstStyle/>
                    <a:p>
                      <a:r>
                        <a:rPr lang="en-US" dirty="0"/>
                        <a:t>$2.50</a:t>
                      </a:r>
                    </a:p>
                  </a:txBody>
                  <a:tcPr/>
                </a:tc>
                <a:tc>
                  <a:txBody>
                    <a:bodyPr/>
                    <a:lstStyle/>
                    <a:p>
                      <a:r>
                        <a:rPr lang="en-US" dirty="0"/>
                        <a:t>0</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193714954"/>
                  </a:ext>
                </a:extLst>
              </a:tr>
              <a:tr h="528839">
                <a:tc>
                  <a:txBody>
                    <a:bodyPr/>
                    <a:lstStyle/>
                    <a:p>
                      <a:r>
                        <a:rPr lang="en-US" dirty="0"/>
                        <a:t>1</a:t>
                      </a:r>
                    </a:p>
                  </a:txBody>
                  <a:tcPr/>
                </a:tc>
                <a:tc>
                  <a:txBody>
                    <a:bodyPr/>
                    <a:lstStyle/>
                    <a:p>
                      <a:r>
                        <a:rPr lang="en-US" dirty="0"/>
                        <a:t>6</a:t>
                      </a:r>
                    </a:p>
                  </a:txBody>
                  <a:tcPr/>
                </a:tc>
                <a:tc>
                  <a:txBody>
                    <a:bodyPr/>
                    <a:lstStyle/>
                    <a:p>
                      <a:r>
                        <a:rPr lang="en-US" dirty="0"/>
                        <a:t>6</a:t>
                      </a:r>
                    </a:p>
                  </a:txBody>
                  <a:tcPr/>
                </a:tc>
                <a:tc>
                  <a:txBody>
                    <a:bodyPr/>
                    <a:lstStyle/>
                    <a:p>
                      <a:r>
                        <a:rPr lang="en-US" dirty="0"/>
                        <a:t>$2.50</a:t>
                      </a:r>
                    </a:p>
                  </a:txBody>
                  <a:tcPr/>
                </a:tc>
                <a:tc>
                  <a:txBody>
                    <a:bodyPr/>
                    <a:lstStyle/>
                    <a:p>
                      <a:r>
                        <a:rPr lang="en-US" dirty="0"/>
                        <a:t>$15</a:t>
                      </a:r>
                    </a:p>
                  </a:txBody>
                  <a:tcPr/>
                </a:tc>
                <a:tc>
                  <a:txBody>
                    <a:bodyPr/>
                    <a:lstStyle/>
                    <a:p>
                      <a:r>
                        <a:rPr lang="en-US" dirty="0"/>
                        <a:t>$15</a:t>
                      </a:r>
                    </a:p>
                  </a:txBody>
                  <a:tcPr/>
                </a:tc>
                <a:tc>
                  <a:txBody>
                    <a:bodyPr/>
                    <a:lstStyle/>
                    <a:p>
                      <a:r>
                        <a:rPr lang="en-US" dirty="0"/>
                        <a:t>$10 </a:t>
                      </a:r>
                    </a:p>
                  </a:txBody>
                  <a:tcPr/>
                </a:tc>
                <a:extLst>
                  <a:ext uri="{0D108BD9-81ED-4DB2-BD59-A6C34878D82A}">
                    <a16:rowId xmlns:a16="http://schemas.microsoft.com/office/drawing/2014/main" val="1657504177"/>
                  </a:ext>
                </a:extLst>
              </a:tr>
              <a:tr h="528839">
                <a:tc>
                  <a:txBody>
                    <a:bodyPr/>
                    <a:lstStyle/>
                    <a:p>
                      <a:r>
                        <a:rPr lang="en-US" dirty="0"/>
                        <a:t>2</a:t>
                      </a:r>
                    </a:p>
                  </a:txBody>
                  <a:tcPr/>
                </a:tc>
                <a:tc>
                  <a:txBody>
                    <a:bodyPr/>
                    <a:lstStyle/>
                    <a:p>
                      <a:r>
                        <a:rPr lang="en-US" dirty="0"/>
                        <a:t>11</a:t>
                      </a:r>
                    </a:p>
                  </a:txBody>
                  <a:tcPr/>
                </a:tc>
                <a:tc>
                  <a:txBody>
                    <a:bodyPr/>
                    <a:lstStyle/>
                    <a:p>
                      <a:r>
                        <a:rPr lang="en-US" dirty="0"/>
                        <a:t>5</a:t>
                      </a:r>
                    </a:p>
                  </a:txBody>
                  <a:tcPr/>
                </a:tc>
                <a:tc>
                  <a:txBody>
                    <a:bodyPr/>
                    <a:lstStyle/>
                    <a:p>
                      <a:r>
                        <a:rPr lang="en-US" dirty="0"/>
                        <a:t>$2.50</a:t>
                      </a:r>
                    </a:p>
                  </a:txBody>
                  <a:tcPr/>
                </a:tc>
                <a:tc>
                  <a:txBody>
                    <a:bodyPr/>
                    <a:lstStyle/>
                    <a:p>
                      <a:r>
                        <a:rPr lang="en-US" dirty="0"/>
                        <a:t>$27.50</a:t>
                      </a:r>
                    </a:p>
                  </a:txBody>
                  <a:tcPr/>
                </a:tc>
                <a:tc>
                  <a:txBody>
                    <a:bodyPr/>
                    <a:lstStyle/>
                    <a:p>
                      <a:r>
                        <a:rPr lang="en-US" dirty="0"/>
                        <a:t>$12.50</a:t>
                      </a:r>
                    </a:p>
                  </a:txBody>
                  <a:tcPr/>
                </a:tc>
                <a:tc>
                  <a:txBody>
                    <a:bodyPr/>
                    <a:lstStyle/>
                    <a:p>
                      <a:r>
                        <a:rPr lang="en-US" dirty="0"/>
                        <a:t>$10 </a:t>
                      </a:r>
                    </a:p>
                  </a:txBody>
                  <a:tcPr/>
                </a:tc>
                <a:extLst>
                  <a:ext uri="{0D108BD9-81ED-4DB2-BD59-A6C34878D82A}">
                    <a16:rowId xmlns:a16="http://schemas.microsoft.com/office/drawing/2014/main" val="3642170293"/>
                  </a:ext>
                </a:extLst>
              </a:tr>
              <a:tr h="528839">
                <a:tc>
                  <a:txBody>
                    <a:bodyPr/>
                    <a:lstStyle/>
                    <a:p>
                      <a:r>
                        <a:rPr lang="en-US" b="1" dirty="0"/>
                        <a:t>3*</a:t>
                      </a:r>
                    </a:p>
                  </a:txBody>
                  <a:tcPr/>
                </a:tc>
                <a:tc>
                  <a:txBody>
                    <a:bodyPr/>
                    <a:lstStyle/>
                    <a:p>
                      <a:r>
                        <a:rPr lang="en-US" b="1" dirty="0"/>
                        <a:t>15</a:t>
                      </a:r>
                    </a:p>
                  </a:txBody>
                  <a:tcPr/>
                </a:tc>
                <a:tc>
                  <a:txBody>
                    <a:bodyPr/>
                    <a:lstStyle/>
                    <a:p>
                      <a:r>
                        <a:rPr lang="en-US" b="1" dirty="0"/>
                        <a:t>4</a:t>
                      </a:r>
                    </a:p>
                  </a:txBody>
                  <a:tcPr/>
                </a:tc>
                <a:tc>
                  <a:txBody>
                    <a:bodyPr/>
                    <a:lstStyle/>
                    <a:p>
                      <a:r>
                        <a:rPr lang="en-US" b="1" dirty="0"/>
                        <a:t>$2.50</a:t>
                      </a:r>
                    </a:p>
                  </a:txBody>
                  <a:tcPr/>
                </a:tc>
                <a:tc>
                  <a:txBody>
                    <a:bodyPr/>
                    <a:lstStyle/>
                    <a:p>
                      <a:r>
                        <a:rPr lang="en-US" b="1" dirty="0"/>
                        <a:t>$37.50</a:t>
                      </a:r>
                    </a:p>
                  </a:txBody>
                  <a:tcPr/>
                </a:tc>
                <a:tc>
                  <a:txBody>
                    <a:bodyPr/>
                    <a:lstStyle/>
                    <a:p>
                      <a:r>
                        <a:rPr lang="en-US" b="1" dirty="0"/>
                        <a:t>$10</a:t>
                      </a:r>
                    </a:p>
                  </a:txBody>
                  <a:tcPr/>
                </a:tc>
                <a:tc>
                  <a:txBody>
                    <a:bodyPr/>
                    <a:lstStyle/>
                    <a:p>
                      <a:r>
                        <a:rPr lang="en-US" b="1" dirty="0"/>
                        <a:t>$10</a:t>
                      </a:r>
                    </a:p>
                  </a:txBody>
                  <a:tcPr/>
                </a:tc>
                <a:extLst>
                  <a:ext uri="{0D108BD9-81ED-4DB2-BD59-A6C34878D82A}">
                    <a16:rowId xmlns:a16="http://schemas.microsoft.com/office/drawing/2014/main" val="4061311883"/>
                  </a:ext>
                </a:extLst>
              </a:tr>
              <a:tr h="528839">
                <a:tc>
                  <a:txBody>
                    <a:bodyPr/>
                    <a:lstStyle/>
                    <a:p>
                      <a:r>
                        <a:rPr lang="en-US" dirty="0"/>
                        <a:t>4</a:t>
                      </a:r>
                    </a:p>
                  </a:txBody>
                  <a:tcPr/>
                </a:tc>
                <a:tc>
                  <a:txBody>
                    <a:bodyPr/>
                    <a:lstStyle/>
                    <a:p>
                      <a:r>
                        <a:rPr lang="en-US" dirty="0"/>
                        <a:t>18</a:t>
                      </a:r>
                    </a:p>
                  </a:txBody>
                  <a:tcPr/>
                </a:tc>
                <a:tc>
                  <a:txBody>
                    <a:bodyPr/>
                    <a:lstStyle/>
                    <a:p>
                      <a:r>
                        <a:rPr lang="en-US" dirty="0"/>
                        <a:t>3</a:t>
                      </a:r>
                    </a:p>
                  </a:txBody>
                  <a:tcPr/>
                </a:tc>
                <a:tc>
                  <a:txBody>
                    <a:bodyPr/>
                    <a:lstStyle/>
                    <a:p>
                      <a:r>
                        <a:rPr lang="en-US" dirty="0"/>
                        <a:t>$2.50</a:t>
                      </a:r>
                    </a:p>
                  </a:txBody>
                  <a:tcPr/>
                </a:tc>
                <a:tc>
                  <a:txBody>
                    <a:bodyPr/>
                    <a:lstStyle/>
                    <a:p>
                      <a:r>
                        <a:rPr lang="en-US" dirty="0"/>
                        <a:t>$45</a:t>
                      </a:r>
                    </a:p>
                  </a:txBody>
                  <a:tcPr/>
                </a:tc>
                <a:tc>
                  <a:txBody>
                    <a:bodyPr/>
                    <a:lstStyle/>
                    <a:p>
                      <a:r>
                        <a:rPr lang="en-US" dirty="0"/>
                        <a:t>$7.50</a:t>
                      </a:r>
                    </a:p>
                  </a:txBody>
                  <a:tcPr/>
                </a:tc>
                <a:tc>
                  <a:txBody>
                    <a:bodyPr/>
                    <a:lstStyle/>
                    <a:p>
                      <a:r>
                        <a:rPr lang="en-US" dirty="0"/>
                        <a:t>$10 </a:t>
                      </a:r>
                    </a:p>
                  </a:txBody>
                  <a:tcPr/>
                </a:tc>
                <a:extLst>
                  <a:ext uri="{0D108BD9-81ED-4DB2-BD59-A6C34878D82A}">
                    <a16:rowId xmlns:a16="http://schemas.microsoft.com/office/drawing/2014/main" val="1441343319"/>
                  </a:ext>
                </a:extLst>
              </a:tr>
              <a:tr h="528839">
                <a:tc>
                  <a:txBody>
                    <a:bodyPr/>
                    <a:lstStyle/>
                    <a:p>
                      <a:r>
                        <a:rPr lang="en-US" dirty="0"/>
                        <a:t>5</a:t>
                      </a:r>
                    </a:p>
                  </a:txBody>
                  <a:tcPr/>
                </a:tc>
                <a:tc>
                  <a:txBody>
                    <a:bodyPr/>
                    <a:lstStyle/>
                    <a:p>
                      <a:r>
                        <a:rPr lang="en-US" dirty="0"/>
                        <a:t>20</a:t>
                      </a:r>
                    </a:p>
                  </a:txBody>
                  <a:tcPr/>
                </a:tc>
                <a:tc>
                  <a:txBody>
                    <a:bodyPr/>
                    <a:lstStyle/>
                    <a:p>
                      <a:r>
                        <a:rPr lang="en-US" dirty="0"/>
                        <a:t>2</a:t>
                      </a:r>
                    </a:p>
                  </a:txBody>
                  <a:tcPr/>
                </a:tc>
                <a:tc>
                  <a:txBody>
                    <a:bodyPr/>
                    <a:lstStyle/>
                    <a:p>
                      <a:r>
                        <a:rPr lang="en-US" dirty="0"/>
                        <a:t>$2.50</a:t>
                      </a:r>
                    </a:p>
                  </a:txBody>
                  <a:tcPr/>
                </a:tc>
                <a:tc>
                  <a:txBody>
                    <a:bodyPr/>
                    <a:lstStyle/>
                    <a:p>
                      <a:r>
                        <a:rPr lang="en-US" dirty="0"/>
                        <a:t>$50</a:t>
                      </a:r>
                    </a:p>
                  </a:txBody>
                  <a:tcPr/>
                </a:tc>
                <a:tc>
                  <a:txBody>
                    <a:bodyPr/>
                    <a:lstStyle/>
                    <a:p>
                      <a:r>
                        <a:rPr lang="en-US" dirty="0"/>
                        <a:t>$5.00</a:t>
                      </a:r>
                    </a:p>
                  </a:txBody>
                  <a:tcPr/>
                </a:tc>
                <a:tc>
                  <a:txBody>
                    <a:bodyPr/>
                    <a:lstStyle/>
                    <a:p>
                      <a:r>
                        <a:rPr lang="en-US" dirty="0"/>
                        <a:t>$10</a:t>
                      </a:r>
                    </a:p>
                  </a:txBody>
                  <a:tcPr/>
                </a:tc>
                <a:extLst>
                  <a:ext uri="{0D108BD9-81ED-4DB2-BD59-A6C34878D82A}">
                    <a16:rowId xmlns:a16="http://schemas.microsoft.com/office/drawing/2014/main" val="2675316548"/>
                  </a:ext>
                </a:extLst>
              </a:tr>
            </a:tbl>
          </a:graphicData>
        </a:graphic>
      </p:graphicFrame>
    </p:spTree>
    <p:extLst>
      <p:ext uri="{BB962C8B-B14F-4D97-AF65-F5344CB8AC3E}">
        <p14:creationId xmlns:p14="http://schemas.microsoft.com/office/powerpoint/2010/main" val="29130544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471</Words>
  <Application>Microsoft Office PowerPoint</Application>
  <PresentationFormat>Widescreen</PresentationFormat>
  <Paragraphs>132</Paragraphs>
  <Slides>6</Slides>
  <Notes>5</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Gallery</vt:lpstr>
      <vt:lpstr>PowerPoint Presentation</vt:lpstr>
      <vt:lpstr>How does our behavior change at a buffet?  Why?</vt:lpstr>
      <vt:lpstr>Thinking at the Margin</vt:lpstr>
      <vt:lpstr>Thinking at the Margin</vt:lpstr>
      <vt:lpstr>How many workers should they hire? Why?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Samer Kaddah</dc:creator>
  <cp:lastModifiedBy>Samer Kaddah</cp:lastModifiedBy>
  <cp:revision>3</cp:revision>
  <dcterms:created xsi:type="dcterms:W3CDTF">2018-08-09T13:41:17Z</dcterms:created>
  <dcterms:modified xsi:type="dcterms:W3CDTF">2019-01-14T18:46:02Z</dcterms:modified>
</cp:coreProperties>
</file>