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20" r:id="rId3"/>
    <p:sldId id="301" r:id="rId4"/>
    <p:sldId id="302" r:id="rId5"/>
    <p:sldId id="304" r:id="rId6"/>
    <p:sldId id="305" r:id="rId7"/>
    <p:sldId id="306" r:id="rId8"/>
    <p:sldId id="307" r:id="rId9"/>
    <p:sldId id="308" r:id="rId10"/>
    <p:sldId id="309" r:id="rId11"/>
    <p:sldId id="261" r:id="rId12"/>
    <p:sldId id="310" r:id="rId13"/>
    <p:sldId id="259" r:id="rId14"/>
    <p:sldId id="299" r:id="rId15"/>
    <p:sldId id="319" r:id="rId16"/>
    <p:sldId id="321" r:id="rId17"/>
    <p:sldId id="3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70695-A7A4-4A04-8CA3-393E2CE5B71F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CF8DD-BFF7-42FC-9A2C-7BC6D178A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9058466-A633-4C77-9B73-8D95D14A1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041128-2FD6-404D-AA76-7C4AEB595122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40893E4-95E4-4C85-8498-66A9DAF47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4713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F2E2668-0A35-4043-AA7E-2AD5A9780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  <a:noFill/>
        </p:spPr>
        <p:txBody>
          <a:bodyPr lIns="91733" tIns="45869" rIns="91733" bIns="45869"/>
          <a:lstStyle/>
          <a:p>
            <a:pPr eaLnBrk="1" hangingPunct="1"/>
            <a:r>
              <a:rPr lang="en-US" altLang="en-US" dirty="0"/>
              <a:t>two historically</a:t>
            </a:r>
          </a:p>
          <a:p>
            <a:pPr eaLnBrk="1" hangingPunct="1"/>
            <a:r>
              <a:rPr lang="en-US" altLang="en-US" dirty="0"/>
              <a:t>related groups of people living in the same geographic area and who should possess it now or at</a:t>
            </a:r>
          </a:p>
          <a:p>
            <a:pPr eaLnBrk="1" hangingPunct="1"/>
            <a:r>
              <a:rPr lang="en-US" altLang="en-US" dirty="0"/>
              <a:t>the very least how to share it.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3FB0476-B173-4E1A-BDCB-77B669D65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BFA68E-190B-4807-AC8F-394A01527CC1}" type="slidenum">
              <a:rPr lang="en-US" altLang="en-US" sz="1200" smtClean="0"/>
              <a:pPr/>
              <a:t>11</a:t>
            </a:fld>
            <a:endParaRPr lang="en-US" altLang="en-US" sz="1200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EB1213E-7512-44E1-B9CB-F74C559B7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693738"/>
            <a:ext cx="6065838" cy="3413125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924F7DA-A4E8-43C5-82D9-85C401789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5C0F-F692-4AC1-B34C-0DF1A01FD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57EB9-3502-445D-82F4-D268C7CF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DB37-FDFA-4EBD-AACA-5AECF856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93347-B1F6-4129-B2F3-A0D31898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872B-DC1C-42B0-BB84-14D88320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1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6282-36DC-4FEB-83A4-B67FCC68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E675A-EFC5-49A3-A18B-5F82AAB92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2B379-4057-4491-A5BF-B04339CE2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008BE-4445-4617-9564-E1C5CD3E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0B194-FDE6-44ED-B5D4-9C208C21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C0093-3FD7-4072-8B1B-3497B3E25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C523C-81E4-4EE6-AF33-30AA865F3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AA43-C8F2-4BF1-A248-4AA7E901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5FE99-208E-4627-AAE0-319EC089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76578-272B-4E4D-BF97-EB9967B0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8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33BA-EE72-4C75-996C-75346793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4D830-94D2-4283-B2DA-134AD16C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169CA-43B3-4526-A521-94F6E266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56823-78F7-4352-99B2-AC880533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0ECAB-CEF4-424F-8236-8628DBA7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9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3EC4-7BE5-4C57-A8F6-F0BCA1DF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58C3E-8E81-4255-B984-3164F97AC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3E60E-FB25-47EE-ABDF-E0525563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A6024-C758-4CF7-8C2F-43CD6D53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3D2C-E880-4349-A792-59C550F2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9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F184-1730-47B6-9998-B9440980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6ED7E-1FCB-4855-AA47-FDC9892AD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025C2-98B8-42BB-A537-01E78810B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4DC32-FAC3-4709-90FA-6A4F50D3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1FC31-B206-44CC-A183-D07BD16E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3B83D-544C-442D-89C6-523C2575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3C82-5308-49B9-A547-D4A17176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16560-6AE4-4D8B-AF17-3EBAE8557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37DE4-75D6-44BD-A22A-F2AAB4E5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A898A-12E7-43B7-8C60-F56866326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4C239-3735-4C1D-8C28-0D2B41D9B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6CEA5-48CD-45EF-A3A8-F7D3A20B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2CA0E-0885-4D99-9749-42634EEA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ACCD6-0B9A-4FE2-9E88-33C27256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6233-9566-4140-8B1A-6E3D933D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5A22B-E6CC-4D97-9C04-C0F6C969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FBE30-A5F9-4D84-BCE3-B80BC3F7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357EB-E114-48BA-A651-34F3F974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6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73F09-B47C-4D92-9390-DEF52079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D8414-C0DF-44FF-B0E8-4F8FA6BB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62360-4DA2-46F2-B0DB-F247F279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2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5F89-6C49-4D22-9646-B02D0326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B77D-74B6-4C77-8F40-62D89346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6EEB2-90CE-4AA3-86D8-41BF03F00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84EFD-B8BC-4235-8BBF-0AD3223D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00987-2F80-40C5-99BD-07252B29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79087-4F4C-491C-80AB-76910D6F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6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5A64-9D3F-4B21-8F23-4D9D3BE7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2FDDB-AABD-4A4D-9F64-DDF8C5D27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9C498-E758-4CF1-805C-EBB9ED95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49C16-005D-483C-838C-676335DD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63C80-29F6-4999-9A1D-71FD5B5C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B8FDB-45F8-4231-BBBD-7790D75D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4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ADF03-E5F5-4364-93E1-CFFC6C50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00B67-80D7-4A4B-8247-7FEEF5B37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9B418-80FC-40D9-96EF-FA5126139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5325-E3DD-4EF1-9ACE-EE3128740F1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B5BF8-D3E3-4A94-B4FA-A97AFE564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4872D-482A-4EB9-ADE0-1A5C0CA57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1763-D7F1-46AA-BF32-95E2BDEC0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1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CB817B64-F79A-4F95-B724-26EF26F3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8382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99"/>
                </a:solidFill>
              </a:rPr>
              <a:t>Palestine – Israel 101</a:t>
            </a:r>
          </a:p>
        </p:txBody>
      </p:sp>
      <p:sp>
        <p:nvSpPr>
          <p:cNvPr id="6147" name="Text Box 7">
            <a:extLst>
              <a:ext uri="{FF2B5EF4-FFF2-40B4-BE49-F238E27FC236}">
                <a16:creationId xmlns:a16="http://schemas.microsoft.com/office/drawing/2014/main" id="{42F08B5A-A805-4767-903A-73AF8388C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</a:rPr>
              <a:t>At the heart of this conflict is a dispute over land and borders.</a:t>
            </a: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8DB76249-A41C-4803-83CD-FD5ED660A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A96E2D50-D3C7-4B0A-B874-94B289AF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13469"/>
          <a:stretch>
            <a:fillRect/>
          </a:stretch>
        </p:blipFill>
        <p:spPr bwMode="auto">
          <a:xfrm>
            <a:off x="6096001" y="152400"/>
            <a:ext cx="42846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27BB09B9-E3E2-444E-8ADE-3A51A675D4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304800"/>
            <a:ext cx="44958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Israel conquered 78% of Palestine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Created nearly 1 million Palestinian refugees </a:t>
            </a:r>
            <a:r>
              <a:rPr lang="en-US" altLang="en-US" b="1" dirty="0"/>
              <a:t>Nakba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Over 400 towns and villages were destroyed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Every city, river, and hill received a new Hebrew name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Denied the existence of Palestine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F1847D-E04C-4BF9-BFCE-D44B35893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Brief Historical Background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7D11279A-1102-41F1-A74E-F8DFAE861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259106"/>
            <a:ext cx="9391651" cy="546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4EF05B2-A54F-4900-AAB6-A18A1E0664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1967: Six Day War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2223327-B661-4A8E-AD4F-CF0951F38E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914400"/>
            <a:ext cx="9144000" cy="2743200"/>
          </a:xfrm>
        </p:spPr>
        <p:txBody>
          <a:bodyPr/>
          <a:lstStyle/>
          <a:p>
            <a:pPr eaLnBrk="1" hangingPunct="1"/>
            <a:r>
              <a:rPr lang="en-US" altLang="en-US" dirty="0"/>
              <a:t>Israel conquered more land by launching a highly successful attack</a:t>
            </a:r>
          </a:p>
          <a:p>
            <a:pPr eaLnBrk="1" hangingPunct="1"/>
            <a:r>
              <a:rPr lang="en-US" altLang="en-US" dirty="0"/>
              <a:t> Occupied additional 22% of Palestine – The West Bank and the Gaza Strip</a:t>
            </a:r>
          </a:p>
        </p:txBody>
      </p:sp>
      <p:pic>
        <p:nvPicPr>
          <p:cNvPr id="21508" name="Picture 7">
            <a:extLst>
              <a:ext uri="{FF2B5EF4-FFF2-40B4-BE49-F238E27FC236}">
                <a16:creationId xmlns:a16="http://schemas.microsoft.com/office/drawing/2014/main" id="{2AFCAFA6-B9F9-4353-A3BB-990A7C02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2971800"/>
            <a:ext cx="33305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>
            <a:extLst>
              <a:ext uri="{FF2B5EF4-FFF2-40B4-BE49-F238E27FC236}">
                <a16:creationId xmlns:a16="http://schemas.microsoft.com/office/drawing/2014/main" id="{4006148E-A374-47C0-BBD7-E34293ECC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971800"/>
            <a:ext cx="33305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wo-flags2">
            <a:extLst>
              <a:ext uri="{FF2B5EF4-FFF2-40B4-BE49-F238E27FC236}">
                <a16:creationId xmlns:a16="http://schemas.microsoft.com/office/drawing/2014/main" id="{A91AEEEB-BA2C-4034-A515-69C43920D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914401"/>
            <a:ext cx="7591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C1FBE5AF-F901-4587-AE47-984C5B02A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Recognizing the Two Sides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5BF83B6-399E-4828-87D4-8BF19C43C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8408988" cy="5043488"/>
          </a:xfrm>
        </p:spPr>
        <p:txBody>
          <a:bodyPr/>
          <a:lstStyle/>
          <a:p>
            <a:pPr marL="347663" indent="-347663">
              <a:buNone/>
            </a:pPr>
            <a:r>
              <a:rPr lang="en-US" altLang="en-US" sz="3600" dirty="0">
                <a:solidFill>
                  <a:srgbClr val="000099"/>
                </a:solidFill>
              </a:rPr>
              <a:t>The Palestinian Side:</a:t>
            </a:r>
          </a:p>
          <a:p>
            <a:pPr marL="347663" indent="-347663"/>
            <a:endParaRPr lang="en-US" altLang="en-US" sz="1400" dirty="0"/>
          </a:p>
          <a:p>
            <a:pPr marL="347663" indent="-347663"/>
            <a:r>
              <a:rPr lang="en-US" altLang="en-US" dirty="0"/>
              <a:t>Fear of Dispossession / 20</a:t>
            </a:r>
            <a:r>
              <a:rPr lang="en-US" altLang="en-US" baseline="30000" dirty="0"/>
              <a:t>th</a:t>
            </a:r>
            <a:r>
              <a:rPr lang="en-US" altLang="en-US" dirty="0"/>
              <a:t> Century Jewish Immigration</a:t>
            </a:r>
          </a:p>
          <a:p>
            <a:pPr marL="347663" indent="-347663"/>
            <a:r>
              <a:rPr lang="en-US" altLang="en-US" dirty="0"/>
              <a:t>57-year Occupation </a:t>
            </a:r>
          </a:p>
          <a:p>
            <a:pPr marL="347663" indent="-347663"/>
            <a:r>
              <a:rPr lang="en-US" altLang="en-US" dirty="0"/>
              <a:t>Spiritual connection to the Holy Land</a:t>
            </a:r>
            <a:endParaRPr lang="en-US" altLang="en-US" sz="5400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two-flags2">
            <a:extLst>
              <a:ext uri="{FF2B5EF4-FFF2-40B4-BE49-F238E27FC236}">
                <a16:creationId xmlns:a16="http://schemas.microsoft.com/office/drawing/2014/main" id="{FB90F1E9-CE6A-4F85-9BAC-542B4F35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914401"/>
            <a:ext cx="7591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44F37DB4-4394-4257-8C08-6951C12F8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19200"/>
            <a:ext cx="7494588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38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79488" indent="-179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63650" indent="-1698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7813" indent="-1698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05013" indent="-169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62213" indent="-169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19413" indent="-169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76613" indent="-169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</a:rPr>
              <a:t>The Jewish Side: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/>
          </a:p>
          <a:p>
            <a:pPr eaLnBrk="1" hangingPunct="1"/>
            <a:r>
              <a:rPr lang="en-US" altLang="en-US" dirty="0"/>
              <a:t>History of Jewish Persecution</a:t>
            </a:r>
          </a:p>
          <a:p>
            <a:pPr eaLnBrk="1" hangingPunct="1"/>
            <a:r>
              <a:rPr lang="en-US" altLang="en-US" dirty="0"/>
              <a:t>Holocaust</a:t>
            </a:r>
            <a:endParaRPr lang="en-US" altLang="en-US" sz="3100" dirty="0"/>
          </a:p>
          <a:p>
            <a:pPr eaLnBrk="1" hangingPunct="1"/>
            <a:r>
              <a:rPr lang="en-US" altLang="en-US" dirty="0"/>
              <a:t>Israel as Jewish ‘Safe Haven’</a:t>
            </a:r>
          </a:p>
          <a:p>
            <a:pPr eaLnBrk="1" hangingPunct="1"/>
            <a:r>
              <a:rPr lang="en-US" altLang="en-US" dirty="0"/>
              <a:t>Spiritual connection to the Holy Land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5400" dirty="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C7D3635-6E64-4DCC-98A0-A906812F2E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Recognizing the Two Sides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E6426-6692-4A33-A1C1-C885BADB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Palestine Liberation Organization (PLO)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E68A-7AA4-4D35-BDB9-4F5F56A80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Formed in 1964</a:t>
            </a:r>
          </a:p>
          <a:p>
            <a:r>
              <a:rPr lang="en-US" sz="2400" dirty="0"/>
              <a:t>Wanted Arab Palestinian state that included all of Israel</a:t>
            </a:r>
          </a:p>
          <a:p>
            <a:r>
              <a:rPr lang="en-US" sz="2400" dirty="0"/>
              <a:t>Became dominated by guerrilla groups that believed armed struggle was only way to go</a:t>
            </a:r>
          </a:p>
          <a:p>
            <a:r>
              <a:rPr lang="en-US" sz="2400" dirty="0"/>
              <a:t>Yasir Arafat</a:t>
            </a:r>
          </a:p>
          <a:p>
            <a:pPr lvl="1"/>
            <a:r>
              <a:rPr lang="en-US" dirty="0"/>
              <a:t>Became chairman in 1969</a:t>
            </a:r>
          </a:p>
          <a:p>
            <a:pPr lvl="1"/>
            <a:r>
              <a:rPr lang="en-US" dirty="0"/>
              <a:t>Led numerous terrorist attacks against Israel </a:t>
            </a:r>
          </a:p>
        </p:txBody>
      </p:sp>
      <p:pic>
        <p:nvPicPr>
          <p:cNvPr id="2050" name="Picture 2" descr="Yasser Arafat - Wikipedia">
            <a:extLst>
              <a:ext uri="{FF2B5EF4-FFF2-40B4-BE49-F238E27FC236}">
                <a16:creationId xmlns:a16="http://schemas.microsoft.com/office/drawing/2014/main" id="{20D4DA2E-85F4-40A9-94B5-F5525C17B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r="593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F9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7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Palestine cancels 1995 Oslo Accords signed with Israel – Middle ...">
            <a:extLst>
              <a:ext uri="{FF2B5EF4-FFF2-40B4-BE49-F238E27FC236}">
                <a16:creationId xmlns:a16="http://schemas.microsoft.com/office/drawing/2014/main" id="{B312936D-741A-4489-A056-975839773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4" b="-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31CA5-2957-405F-96F8-3CA04CB1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 dirty="0"/>
              <a:t>Oslo Peace Accords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696F0-98EA-4293-86DF-A5205C219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969258"/>
          </a:xfrm>
        </p:spPr>
        <p:txBody>
          <a:bodyPr anchor="t">
            <a:normAutofit/>
          </a:bodyPr>
          <a:lstStyle/>
          <a:p>
            <a:r>
              <a:rPr lang="en-US" sz="2400" dirty="0"/>
              <a:t>1993 in Oslo, Norway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Israel agrees to Palestine self-governing Gaza Strip and West Bank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Palestinians agree to end violence and recognize Israel	</a:t>
            </a:r>
          </a:p>
        </p:txBody>
      </p:sp>
    </p:spTree>
    <p:extLst>
      <p:ext uri="{BB962C8B-B14F-4D97-AF65-F5344CB8AC3E}">
        <p14:creationId xmlns:p14="http://schemas.microsoft.com/office/powerpoint/2010/main" val="294255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B5F5-82BC-4988-B530-A7A30B71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Oslo Accords Rejected…Why?</a:t>
            </a:r>
          </a:p>
        </p:txBody>
      </p:sp>
      <p:pic>
        <p:nvPicPr>
          <p:cNvPr id="4" name="Picture 4" descr="Israel's Right to the West Bank | Elad Tzemach | The Blogs">
            <a:extLst>
              <a:ext uri="{FF2B5EF4-FFF2-40B4-BE49-F238E27FC236}">
                <a16:creationId xmlns:a16="http://schemas.microsoft.com/office/drawing/2014/main" id="{BE622509-88E5-4A8A-ADD8-BA3DE6218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6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B6771-6864-470A-9147-C6EB7646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40097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Both Jews and Arabs rejected Oslo accords</a:t>
            </a:r>
          </a:p>
          <a:p>
            <a:pPr lvl="1"/>
            <a:r>
              <a:rPr lang="en-US" sz="2800" dirty="0"/>
              <a:t>Jews because Israel gave up land</a:t>
            </a:r>
          </a:p>
          <a:p>
            <a:pPr lvl="1"/>
            <a:r>
              <a:rPr lang="en-US" sz="2800" dirty="0"/>
              <a:t>Arabs because they didn’t secure their own state</a:t>
            </a:r>
          </a:p>
          <a:p>
            <a:r>
              <a:rPr lang="en-US" dirty="0"/>
              <a:t>2003 – USA, Russia, European Union, and United Nations present a “road map for peace” </a:t>
            </a:r>
          </a:p>
          <a:p>
            <a:r>
              <a:rPr lang="en-US" dirty="0"/>
              <a:t>Little progress has been made, as peace and recognition are still fought over</a:t>
            </a:r>
          </a:p>
        </p:txBody>
      </p:sp>
    </p:spTree>
    <p:extLst>
      <p:ext uri="{BB962C8B-B14F-4D97-AF65-F5344CB8AC3E}">
        <p14:creationId xmlns:p14="http://schemas.microsoft.com/office/powerpoint/2010/main" val="344456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D26C29-8EAF-4786-ADDB-9F81905ED7E6}"/>
              </a:ext>
            </a:extLst>
          </p:cNvPr>
          <p:cNvSpPr/>
          <p:nvPr/>
        </p:nvSpPr>
        <p:spPr>
          <a:xfrm>
            <a:off x="1468120" y="674400"/>
            <a:ext cx="92557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SSWH20 Demonstrate an understanding of the global social, economic, and political impact of the Cold War and decolonization from 1945 to 1989. </a:t>
            </a:r>
          </a:p>
          <a:p>
            <a:endParaRPr lang="en-US" sz="4400" dirty="0"/>
          </a:p>
          <a:p>
            <a:r>
              <a:rPr lang="en-US" sz="4400" dirty="0">
                <a:highlight>
                  <a:srgbClr val="FFFF00"/>
                </a:highlight>
              </a:rPr>
              <a:t>b. Describe the formation of the state of Israel and the Arab-Israeli Conflict. </a:t>
            </a:r>
          </a:p>
        </p:txBody>
      </p:sp>
    </p:spTree>
    <p:extLst>
      <p:ext uri="{BB962C8B-B14F-4D97-AF65-F5344CB8AC3E}">
        <p14:creationId xmlns:p14="http://schemas.microsoft.com/office/powerpoint/2010/main" val="318489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0A32A8F6-2553-47A3-AC9E-0B4A0A7B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14325"/>
            <a:ext cx="5154612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4">
            <a:extLst>
              <a:ext uri="{FF2B5EF4-FFF2-40B4-BE49-F238E27FC236}">
                <a16:creationId xmlns:a16="http://schemas.microsoft.com/office/drawing/2014/main" id="{7B65415E-551D-434A-B9C3-9C05297C3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81200"/>
            <a:ext cx="533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59939EF2-3F85-43FB-B502-4B4060112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158115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10243" name="Picture 2" descr="israel_map">
            <a:extLst>
              <a:ext uri="{FF2B5EF4-FFF2-40B4-BE49-F238E27FC236}">
                <a16:creationId xmlns:a16="http://schemas.microsoft.com/office/drawing/2014/main" id="{E67B5D1D-F32B-4F62-8AC8-32127C3A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"/>
            <a:ext cx="4241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4FE8955-76CE-48A2-A5F4-3F2D53F1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371600"/>
            <a:ext cx="876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land of Palestine was inhabited by Palestinian Arabs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	400,000 Muslims – 80%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	75,000 Christians –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	25,000 Jews – 5%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		</a:t>
            </a:r>
            <a:r>
              <a:rPr lang="en-US" altLang="en-US" sz="1200" dirty="0"/>
              <a:t>1850</a:t>
            </a:r>
            <a:endParaRPr lang="en-US" altLang="en-US" sz="12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id="{0774ED96-A0B2-4BC8-BAFE-C97D8B7F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1"/>
            <a:ext cx="815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For centuries these groups had lived in harmony</a:t>
            </a:r>
            <a:endParaRPr lang="en-US" altLang="en-US" sz="2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11268" name="Picture 9">
            <a:extLst>
              <a:ext uri="{FF2B5EF4-FFF2-40B4-BE49-F238E27FC236}">
                <a16:creationId xmlns:a16="http://schemas.microsoft.com/office/drawing/2014/main" id="{A68607FF-5AA8-4A42-BDDD-D9057DF9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24237" r="67647"/>
          <a:stretch>
            <a:fillRect/>
          </a:stretch>
        </p:blipFill>
        <p:spPr bwMode="auto">
          <a:xfrm>
            <a:off x="4343400" y="2971800"/>
            <a:ext cx="2495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A39ED8B6-25AF-47B0-A18F-8642752B1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193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>
            <a:extLst>
              <a:ext uri="{FF2B5EF4-FFF2-40B4-BE49-F238E27FC236}">
                <a16:creationId xmlns:a16="http://schemas.microsoft.com/office/drawing/2014/main" id="{9487E63A-B0F2-4BB4-A880-7FFE0A4B62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Zionism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0B8A58C8-A31C-45F2-A7F1-F26ECDB922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 the late 1800s; Extremist European Jews decided to colonize Palestinian land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They wanted to create a Jewish homeland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As more and more Zionists immigrated the indigenous population became increasingly alarmed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Eventually, there was fighting between the two groups.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BFFB719-582C-4A69-B569-937ED573CF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1947 – The UN gets involved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D71AA27-3F96-46C8-BCC6-19B069E781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 the aftermath of WWII and the Holocaust the, UN gave 55% of Palestine to a newly created Jewish State – </a:t>
            </a:r>
            <a:r>
              <a:rPr lang="en-US" altLang="en-US" b="1" dirty="0"/>
              <a:t>Israel</a:t>
            </a:r>
            <a:br>
              <a:rPr lang="en-US" altLang="en-US" b="1" dirty="0"/>
            </a:br>
            <a:endParaRPr lang="en-US" altLang="en-US" b="1" dirty="0"/>
          </a:p>
          <a:p>
            <a:pPr lvl="1" eaLnBrk="1" hangingPunct="1"/>
            <a:r>
              <a:rPr lang="en-US" altLang="en-US" b="1" dirty="0"/>
              <a:t> </a:t>
            </a:r>
            <a:r>
              <a:rPr lang="en-US" altLang="en-US" dirty="0"/>
              <a:t>Zionist Jews were 30% of the population and owned only 7% of the land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9B763B6-F4E8-47E8-B943-BB56C71E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 t="13469" r="34314"/>
          <a:stretch>
            <a:fillRect/>
          </a:stretch>
        </p:blipFill>
        <p:spPr bwMode="auto">
          <a:xfrm>
            <a:off x="3810000" y="381000"/>
            <a:ext cx="40830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F40503-4812-42E4-8659-8616EA9BFB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dirty="0"/>
              <a:t>1948: Arab Israeli War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37B559CA-89BB-4803-9B89-B5DFD93C0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327660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VS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6938431-3A73-447F-ADD9-5AC023C603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90,000 European-trained Zionist soldiers possessing modern weaponry</a:t>
            </a:r>
          </a:p>
          <a:p>
            <a:pPr eaLnBrk="1" hangingPunct="1">
              <a:buFontTx/>
              <a:buNone/>
            </a:pP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30,000 ill-equipped, poorly trained Arab soldiers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Widescreen</PresentationFormat>
  <Paragraphs>72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Zionism</vt:lpstr>
      <vt:lpstr>1947 – The UN gets involved</vt:lpstr>
      <vt:lpstr>PowerPoint Presentation</vt:lpstr>
      <vt:lpstr>1948: Arab Israeli War</vt:lpstr>
      <vt:lpstr>PowerPoint Presentation</vt:lpstr>
      <vt:lpstr>Brief Historical Background</vt:lpstr>
      <vt:lpstr>1967: Six Day War</vt:lpstr>
      <vt:lpstr>Recognizing the Two Sides</vt:lpstr>
      <vt:lpstr>Recognizing the Two Sides</vt:lpstr>
      <vt:lpstr>Palestine Liberation Organization (PLO)</vt:lpstr>
      <vt:lpstr>Oslo Peace Accords</vt:lpstr>
      <vt:lpstr>Oslo Accords Rejected…Why?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Liedberg</dc:creator>
  <cp:lastModifiedBy>Matthew Liedberg</cp:lastModifiedBy>
  <cp:revision>1</cp:revision>
  <dcterms:created xsi:type="dcterms:W3CDTF">2020-05-11T04:44:18Z</dcterms:created>
  <dcterms:modified xsi:type="dcterms:W3CDTF">2020-05-11T04:44:55Z</dcterms:modified>
</cp:coreProperties>
</file>