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62" r:id="rId2"/>
    <p:sldId id="263" r:id="rId3"/>
    <p:sldId id="265" r:id="rId4"/>
    <p:sldId id="297" r:id="rId5"/>
    <p:sldId id="302" r:id="rId6"/>
    <p:sldId id="304" r:id="rId7"/>
    <p:sldId id="299" r:id="rId8"/>
    <p:sldId id="300" r:id="rId9"/>
    <p:sldId id="301" r:id="rId10"/>
    <p:sldId id="296" r:id="rId11"/>
    <p:sldId id="305" r:id="rId12"/>
    <p:sldId id="298" r:id="rId13"/>
    <p:sldId id="273" r:id="rId14"/>
    <p:sldId id="271" r:id="rId15"/>
    <p:sldId id="264" r:id="rId16"/>
    <p:sldId id="266" r:id="rId17"/>
    <p:sldId id="303" r:id="rId18"/>
    <p:sldId id="309" r:id="rId19"/>
    <p:sldId id="306" r:id="rId20"/>
    <p:sldId id="307" r:id="rId21"/>
    <p:sldId id="308" r:id="rId22"/>
    <p:sldId id="274" r:id="rId23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2101" autoAdjust="0"/>
  </p:normalViewPr>
  <p:slideViewPr>
    <p:cSldViewPr snapToGrid="0">
      <p:cViewPr varScale="1">
        <p:scale>
          <a:sx n="58" d="100"/>
          <a:sy n="58" d="100"/>
        </p:scale>
        <p:origin x="9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4944E-838B-4D86-BC67-7127E6D3C59E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1232E1-4CDC-4821-BB47-B1AF754FB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292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1232E1-4CDC-4821-BB47-B1AF754FBE4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392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1232E1-4CDC-4821-BB47-B1AF754FBE4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605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http://www.cato.org/Zimbabwe</a:t>
            </a:r>
          </a:p>
          <a:p>
            <a:r>
              <a:rPr lang="en-US" dirty="0"/>
              <a:t>Venezuela- current almost 1 million percent . Prices doubling every few weeks 20 Million bolivars for fast food meal</a:t>
            </a:r>
          </a:p>
          <a:p>
            <a:pPr marL="0" indent="0">
              <a:buNone/>
            </a:pPr>
            <a:r>
              <a:rPr lang="en-US" dirty="0"/>
              <a:t> For one dozen eggs in Venezuela; You can buy 101 dozen eggs in the U.S. for the same price </a:t>
            </a:r>
          </a:p>
          <a:p>
            <a:pPr marL="0" indent="0">
              <a:buNone/>
            </a:pPr>
            <a:r>
              <a:rPr lang="en-US" dirty="0"/>
              <a:t>Minimum wage equal to around $1.61USD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A736B-469E-4BDE-B91A-FD686EC533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928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703DAFC9-8685-4815-8C3A-516DC29AFD8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BCE37362-4DAE-4D96-A7D9-FD0E2623868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F0B98970-2114-4437-A18E-D3A4D4E690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9300" indent="-287338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52525" indent="-230188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12900" indent="-230188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74863" indent="-230188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32063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89263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46463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903663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501DB32-7D59-40F9-A3C3-23C003DB0C09}" type="slidenum">
              <a:rPr lang="en-US" altLang="en-US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0397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703DAFC9-8685-4815-8C3A-516DC29AFD8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BCE37362-4DAE-4D96-A7D9-FD0E2623868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F0B98970-2114-4437-A18E-D3A4D4E690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9300" indent="-287338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52525" indent="-230188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12900" indent="-230188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74863" indent="-230188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32063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89263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46463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903663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501DB32-7D59-40F9-A3C3-23C003DB0C09}" type="slidenum">
              <a:rPr lang="en-US" altLang="en-US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9647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8AD52-3C56-4A16-8684-9ACF871BE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D52EC2-EFE7-47F2-88D8-EFBB25A487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A00B2-60C0-4678-BB3A-FDD5D1081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C2418-E07F-4A4D-8560-A34B5BD7F763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AF791E-7FC2-4D89-A3BC-C5552E84C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F2ECEC-0DA3-49F8-94D1-5CC013806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070D1-37A2-4FF6-A2C3-6FBEF7B39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284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FF17D-5264-4139-BA54-97A88B70A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943B20-6B70-48BE-95DD-72D048CF9F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F0246-09F5-4F59-9976-FE44CB043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C2418-E07F-4A4D-8560-A34B5BD7F763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1F0F8-FCD3-42E6-8FCE-42B2E1955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A15C5-491A-4C70-A2AC-A2CCC15A8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070D1-37A2-4FF6-A2C3-6FBEF7B39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53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3F8DC0-FCE2-4B22-BBF0-A152EDA154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933981-D228-443F-AC4B-14B9D2AB9A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B63158-C06C-46BB-AEF4-0FA424C57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C2418-E07F-4A4D-8560-A34B5BD7F763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97AB9A-CD1F-499A-A227-73AE61A7D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FCE03-7B62-4583-B26D-A81F377F4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070D1-37A2-4FF6-A2C3-6FBEF7B39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14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A073B-F763-4DDF-AE75-506FA9BB4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BDDBC-4D08-4185-A46C-3EB3108B74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CC6911-9C8B-4855-ABAD-243D46D99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C2418-E07F-4A4D-8560-A34B5BD7F763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85D23-EEBE-48B0-BF63-CCC8DD246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F37E4B-7EF8-4F0B-96A6-70ECF328A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070D1-37A2-4FF6-A2C3-6FBEF7B39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354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E24B8-9D81-4300-9E5A-D8B48DB36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96B3DD-DAAC-4CE5-936B-6150D00905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36C1D2-B369-48F7-849E-3D22DAB40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C2418-E07F-4A4D-8560-A34B5BD7F763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024A45-B48C-42AD-A4D4-1D58368EC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F624D5-3C88-488E-AB5D-4F103AB1F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070D1-37A2-4FF6-A2C3-6FBEF7B39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822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BE97B-C141-4692-A712-E198B44C7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359F8-20BC-44DA-953D-383AAB93A0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886FDE-1687-4CC7-A121-374A496C21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AB608E-CC01-4EE1-9C5B-A9F5E2B0D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C2418-E07F-4A4D-8560-A34B5BD7F763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019F79-21D6-4E08-8B2C-4AF206C1A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D942D-AA3C-432D-A835-6EABD5C1B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070D1-37A2-4FF6-A2C3-6FBEF7B39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842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2DC8D-DB6B-4D12-9161-E7ACCA926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F5B09-E274-4FB8-B4DF-81AC3CB6B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B35EE4-2270-4C49-9A1B-068AD9534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94B2A0-146E-462D-B475-DAD88CCB6B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2E605F-BBA6-453D-8A3E-40A05C7535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7332D8-E2F8-4481-86EC-0D9AF0AB7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C2418-E07F-4A4D-8560-A34B5BD7F763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0E2BEA-AF9A-4BEB-9F6E-CC3DAD456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8493BA-1197-4FBE-BC9F-519D311ED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070D1-37A2-4FF6-A2C3-6FBEF7B39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51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B4201-2F89-4090-A49D-9F43F58F8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3DF761-23FE-4B60-A970-981EC61E7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C2418-E07F-4A4D-8560-A34B5BD7F763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0E3CFF-ECAE-40E3-A000-9DBB01C91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417D7D-0923-4D32-8EE6-A1077EF06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070D1-37A2-4FF6-A2C3-6FBEF7B39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185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46CC62-D390-4220-A97F-04238F92D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C2418-E07F-4A4D-8560-A34B5BD7F763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781094-58F9-4DC0-A2EE-140C8F3A7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0841CB-0E20-4694-9CE6-34E09E6C0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070D1-37A2-4FF6-A2C3-6FBEF7B39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305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3BFFC-4595-48DF-86D7-A5AF50DA4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CDD93-41F9-488F-B975-727E80A8C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D7DED7-31C4-41A2-ADB8-5DAFC5F870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744153-FD0A-4EF0-BFCF-D39EACC94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C2418-E07F-4A4D-8560-A34B5BD7F763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A5BAEC-667E-4EC7-B056-FACADDF72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DC746-47F1-42CA-B901-EF3AA6230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070D1-37A2-4FF6-A2C3-6FBEF7B39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046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57A3A-6B7F-4326-83DF-F5B572E5D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0CD176-1D1F-4DAB-9007-36CE91CFA3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A3F4F0-ACB3-45E6-BCB8-BE907318A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7BFD9D-532E-49DB-B5B7-0C52414F6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C2418-E07F-4A4D-8560-A34B5BD7F763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7AC9C4-ADF4-4C56-A724-16274CFD4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646F57-3C92-472C-9151-2C95B6EE2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070D1-37A2-4FF6-A2C3-6FBEF7B39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54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84D5A2-7856-4A5D-B716-6BFD4C37B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FB277B-85AD-48A7-96A9-4AD0F7974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B19C0-E4F8-4B35-8EBB-14D02FF779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C2418-E07F-4A4D-8560-A34B5BD7F763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592B0-F380-400C-8B67-614577D656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CBBAC5-23F9-4BB1-82BC-A7788A989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070D1-37A2-4FF6-A2C3-6FBEF7B39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079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erspayteachers.com/Store/Career-And-Life-Skills-Lesson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BK7YvvWI0I" TargetMode="Externa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erspayteachers.com/Store/Career-And-Life-Skills-Lessons" TargetMode="External"/><Relationship Id="rId7" Type="http://schemas.openxmlformats.org/officeDocument/2006/relationships/image" Target="../media/image2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4.png"/><Relationship Id="rId4" Type="http://schemas.openxmlformats.org/officeDocument/2006/relationships/image" Target="../media/image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erspayteachers.com/Store/Career-And-Life-Skills-Lesson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4.png"/><Relationship Id="rId4" Type="http://schemas.openxmlformats.org/officeDocument/2006/relationships/image" Target="../media/image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erspayteachers.com/Store/Career-And-Life-Skills-Lessons" TargetMode="External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4.png"/><Relationship Id="rId4" Type="http://schemas.openxmlformats.org/officeDocument/2006/relationships/image" Target="../media/image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erspayteachers.com/Store/Career-And-Life-Skills-Lessons" TargetMode="External"/><Relationship Id="rId7" Type="http://schemas.openxmlformats.org/officeDocument/2006/relationships/image" Target="../media/image2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4.png"/><Relationship Id="rId4" Type="http://schemas.openxmlformats.org/officeDocument/2006/relationships/image" Target="../media/image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wmf"/><Relationship Id="rId4" Type="http://schemas.openxmlformats.org/officeDocument/2006/relationships/hyperlink" Target="https://www.teacherspayteachers.com/Store/Career-And-Life-Skills-Lessons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erspayteachers.com/Store/Career-And-Life-Skills-Lesson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8864" y="5847008"/>
            <a:ext cx="643942" cy="66970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10613" y="1091528"/>
            <a:ext cx="10194702" cy="2385767"/>
          </a:xfr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 algn="ctr">
              <a:buNone/>
            </a:pPr>
            <a:r>
              <a:rPr lang="en-US" sz="8000" dirty="0">
                <a:latin typeface="Aharoni" panose="02010803020104030203" pitchFamily="2" charset="-79"/>
                <a:cs typeface="Aharoni" panose="02010803020104030203" pitchFamily="2" charset="-79"/>
              </a:rPr>
              <a:t>Inflation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2043" y="3683359"/>
            <a:ext cx="4259480" cy="257708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17940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77A07A-B4ED-4A8C-A688-8A160D749D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7" cy="6858000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6551796"/>
              </p:ext>
            </p:extLst>
          </p:nvPr>
        </p:nvGraphicFramePr>
        <p:xfrm>
          <a:off x="449179" y="1690687"/>
          <a:ext cx="11309683" cy="480218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27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7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85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78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078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0433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Country</a:t>
                      </a:r>
                    </a:p>
                  </a:txBody>
                  <a:tcPr marL="39048" marR="39048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Month with highest inflation rate</a:t>
                      </a:r>
                    </a:p>
                  </a:txBody>
                  <a:tcPr marL="39048" marR="39048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Highest monthly inflation rate</a:t>
                      </a:r>
                    </a:p>
                  </a:txBody>
                  <a:tcPr marL="39048" marR="39048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Equivalent daily inflation rate</a:t>
                      </a:r>
                    </a:p>
                  </a:txBody>
                  <a:tcPr marL="39048" marR="39048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Time required for prices to double</a:t>
                      </a:r>
                    </a:p>
                  </a:txBody>
                  <a:tcPr marL="39048" marR="39048" marT="38100" marB="381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236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Hungary</a:t>
                      </a:r>
                    </a:p>
                  </a:txBody>
                  <a:tcPr marL="39048" marR="39048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July 1946</a:t>
                      </a:r>
                    </a:p>
                  </a:txBody>
                  <a:tcPr marL="39048" marR="39048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1.30 x 10</a:t>
                      </a:r>
                      <a:r>
                        <a:rPr lang="en-US" baseline="30000"/>
                        <a:t>16</a:t>
                      </a:r>
                      <a:r>
                        <a:rPr lang="en-US"/>
                        <a:t>%</a:t>
                      </a:r>
                    </a:p>
                  </a:txBody>
                  <a:tcPr marL="39048" marR="39048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195%</a:t>
                      </a:r>
                    </a:p>
                  </a:txBody>
                  <a:tcPr marL="39048" marR="39048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15.6 hours</a:t>
                      </a:r>
                    </a:p>
                  </a:txBody>
                  <a:tcPr marL="39048" marR="39048" marT="38100" marB="381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602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Zimbabwe</a:t>
                      </a:r>
                    </a:p>
                  </a:txBody>
                  <a:tcPr marL="39048" marR="39048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Mid-November 2008</a:t>
                      </a:r>
                    </a:p>
                  </a:txBody>
                  <a:tcPr marL="39048" marR="39048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79,600,000,000%</a:t>
                      </a:r>
                    </a:p>
                  </a:txBody>
                  <a:tcPr marL="39048" marR="39048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98%</a:t>
                      </a:r>
                    </a:p>
                  </a:txBody>
                  <a:tcPr marL="39048" marR="39048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24.7 hours</a:t>
                      </a:r>
                    </a:p>
                  </a:txBody>
                  <a:tcPr marL="39048" marR="39048" marT="38100" marB="381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236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Yugoslavia</a:t>
                      </a:r>
                    </a:p>
                  </a:txBody>
                  <a:tcPr marL="39048" marR="39048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January 1994</a:t>
                      </a:r>
                    </a:p>
                  </a:txBody>
                  <a:tcPr marL="39048" marR="39048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313,000,000%</a:t>
                      </a:r>
                    </a:p>
                  </a:txBody>
                  <a:tcPr marL="39048" marR="39048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64.6%</a:t>
                      </a:r>
                    </a:p>
                  </a:txBody>
                  <a:tcPr marL="39048" marR="39048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1.4 days</a:t>
                      </a:r>
                    </a:p>
                  </a:txBody>
                  <a:tcPr marL="39048" marR="39048" marT="38100" marB="381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236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Germany</a:t>
                      </a:r>
                    </a:p>
                  </a:txBody>
                  <a:tcPr marL="39048" marR="39048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October 1923</a:t>
                      </a:r>
                    </a:p>
                  </a:txBody>
                  <a:tcPr marL="39048" marR="39048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29,500%</a:t>
                      </a:r>
                    </a:p>
                  </a:txBody>
                  <a:tcPr marL="39048" marR="39048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20.9%</a:t>
                      </a:r>
                    </a:p>
                  </a:txBody>
                  <a:tcPr marL="39048" marR="39048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3.7 days</a:t>
                      </a:r>
                    </a:p>
                  </a:txBody>
                  <a:tcPr marL="39048" marR="39048" marT="38100" marB="381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236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Greece</a:t>
                      </a:r>
                    </a:p>
                  </a:txBody>
                  <a:tcPr marL="39048" marR="39048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November 1944</a:t>
                      </a:r>
                    </a:p>
                  </a:txBody>
                  <a:tcPr marL="39048" marR="39048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11,300%</a:t>
                      </a:r>
                    </a:p>
                  </a:txBody>
                  <a:tcPr marL="39048" marR="39048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17.1%</a:t>
                      </a:r>
                    </a:p>
                  </a:txBody>
                  <a:tcPr marL="39048" marR="39048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4.5 days</a:t>
                      </a:r>
                    </a:p>
                  </a:txBody>
                  <a:tcPr marL="39048" marR="39048" marT="38100" marB="381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236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China</a:t>
                      </a:r>
                    </a:p>
                  </a:txBody>
                  <a:tcPr marL="39048" marR="39048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May 1949</a:t>
                      </a:r>
                    </a:p>
                  </a:txBody>
                  <a:tcPr marL="39048" marR="39048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4,210%</a:t>
                      </a:r>
                    </a:p>
                  </a:txBody>
                  <a:tcPr marL="39048" marR="39048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13.4%</a:t>
                      </a:r>
                    </a:p>
                  </a:txBody>
                  <a:tcPr marL="39048" marR="39048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5.6 days</a:t>
                      </a:r>
                    </a:p>
                  </a:txBody>
                  <a:tcPr marL="39048" marR="39048" marT="38100" marB="381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itle 4">
            <a:extLst>
              <a:ext uri="{FF2B5EF4-FFF2-40B4-BE49-F238E27FC236}">
                <a16:creationId xmlns:a16="http://schemas.microsoft.com/office/drawing/2014/main" id="{291DD0AA-71F2-4D95-9243-4BEF7F2F9CA4}"/>
              </a:ext>
            </a:extLst>
          </p:cNvPr>
          <p:cNvSpPr txBox="1">
            <a:spLocks/>
          </p:cNvSpPr>
          <p:nvPr/>
        </p:nvSpPr>
        <p:spPr>
          <a:xfrm>
            <a:off x="1159098" y="365125"/>
            <a:ext cx="10194701" cy="13255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latin typeface="Aharoni" panose="02010803020104030203" pitchFamily="2" charset="-79"/>
                <a:cs typeface="Aharoni" panose="02010803020104030203" pitchFamily="2" charset="-79"/>
              </a:rPr>
              <a:t>Hyperinflation </a:t>
            </a:r>
          </a:p>
        </p:txBody>
      </p:sp>
    </p:spTree>
    <p:extLst>
      <p:ext uri="{BB962C8B-B14F-4D97-AF65-F5344CB8AC3E}">
        <p14:creationId xmlns:p14="http://schemas.microsoft.com/office/powerpoint/2010/main" val="963072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CBCD943-924B-46FC-A1C2-DEFE407278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Online Media 3" title="Ordinary Venezuelans struggle with hyperinflation | #TheCube">
            <a:hlinkClick r:id="" action="ppaction://media"/>
            <a:extLst>
              <a:ext uri="{FF2B5EF4-FFF2-40B4-BE49-F238E27FC236}">
                <a16:creationId xmlns:a16="http://schemas.microsoft.com/office/drawing/2014/main" id="{0E74FF56-EB38-40B6-BABB-9A1E9BCF359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76738" y="1690688"/>
            <a:ext cx="8887146" cy="4999019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B2CD0D5-2E22-4D0F-822D-B8C5F639689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latin typeface="Aharoni" panose="02010803020104030203" pitchFamily="2" charset="-79"/>
                <a:cs typeface="Aharoni" panose="02010803020104030203" pitchFamily="2" charset="-79"/>
              </a:rPr>
              <a:t>Venezuela Today </a:t>
            </a:r>
          </a:p>
        </p:txBody>
      </p:sp>
    </p:spTree>
    <p:extLst>
      <p:ext uri="{BB962C8B-B14F-4D97-AF65-F5344CB8AC3E}">
        <p14:creationId xmlns:p14="http://schemas.microsoft.com/office/powerpoint/2010/main" val="3264951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77F95A-6F23-4E9F-AC4F-4DC8D20AF4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14" name="Rectangle 2">
            <a:extLst>
              <a:ext uri="{FF2B5EF4-FFF2-40B4-BE49-F238E27FC236}">
                <a16:creationId xmlns:a16="http://schemas.microsoft.com/office/drawing/2014/main" id="{72735504-1660-43BF-AA97-B1A6FE1245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0113" y="244475"/>
            <a:ext cx="10249150" cy="133985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j-ea"/>
                <a:cs typeface="+mj-cs"/>
              </a:rPr>
              <a:t>Anticipated v. Unanticipated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2295AB1-EA81-4E62-BFBB-421DB7F4A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209800"/>
            <a:ext cx="51324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tabLst>
                <a:tab pos="2454275" algn="l"/>
                <a:tab pos="29114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2454275" algn="l"/>
                <a:tab pos="29114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2454275" algn="l"/>
                <a:tab pos="29114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2454275" algn="l"/>
                <a:tab pos="29114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2454275" algn="l"/>
                <a:tab pos="29114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54275" algn="l"/>
                <a:tab pos="29114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54275" algn="l"/>
                <a:tab pos="29114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54275" algn="l"/>
                <a:tab pos="29114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54275" algn="l"/>
                <a:tab pos="29114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 u="sng" dirty="0">
                <a:latin typeface="Avenir Book" charset="0"/>
              </a:rPr>
              <a:t>Anticipated:</a:t>
            </a:r>
            <a:r>
              <a:rPr lang="en-US" altLang="en-US" b="1" dirty="0">
                <a:latin typeface="Avenir Book" charset="0"/>
              </a:rPr>
              <a:t> Healthy, plan accordingly</a:t>
            </a:r>
            <a:r>
              <a:rPr lang="en-US" altLang="en-US" sz="1800" b="1" dirty="0">
                <a:latin typeface="Avenir Book" charset="0"/>
              </a:rPr>
              <a:t>.</a:t>
            </a: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2478BC1E-290A-4BB5-B68C-8F05052385F3}"/>
              </a:ext>
            </a:extLst>
          </p:cNvPr>
          <p:cNvSpPr txBox="1">
            <a:spLocks noChangeArrowheads="1"/>
          </p:cNvSpPr>
          <p:nvPr/>
        </p:nvSpPr>
        <p:spPr>
          <a:xfrm>
            <a:off x="886746" y="2290543"/>
            <a:ext cx="7345362" cy="3932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  <a:tabLst>
                <a:tab pos="2454275" algn="l"/>
                <a:tab pos="2911475" algn="l"/>
              </a:tabLst>
            </a:pPr>
            <a:endParaRPr lang="en-US" altLang="en-US" b="1" dirty="0">
              <a:latin typeface="Avenir Book" charset="0"/>
            </a:endParaRPr>
          </a:p>
          <a:p>
            <a:pPr>
              <a:buFontTx/>
              <a:buNone/>
              <a:tabLst>
                <a:tab pos="2454275" algn="l"/>
                <a:tab pos="2911475" algn="l"/>
              </a:tabLst>
            </a:pPr>
            <a:r>
              <a:rPr lang="en-US" altLang="en-US" b="1" dirty="0">
                <a:latin typeface="Avenir Book" charset="0"/>
              </a:rPr>
              <a:t>			 vs. </a:t>
            </a:r>
          </a:p>
          <a:p>
            <a:pPr>
              <a:buFontTx/>
              <a:buNone/>
              <a:tabLst>
                <a:tab pos="2454275" algn="l"/>
                <a:tab pos="2911475" algn="l"/>
              </a:tabLst>
            </a:pPr>
            <a:endParaRPr lang="en-US" altLang="en-US" b="1" u="sng" dirty="0">
              <a:latin typeface="Avenir Book" charset="0"/>
            </a:endParaRPr>
          </a:p>
          <a:p>
            <a:pPr>
              <a:buFontTx/>
              <a:buNone/>
              <a:tabLst>
                <a:tab pos="2454275" algn="l"/>
                <a:tab pos="2911475" algn="l"/>
              </a:tabLst>
            </a:pPr>
            <a:endParaRPr lang="en-US" altLang="en-US" b="1" u="sng" dirty="0">
              <a:latin typeface="Avenir Book" charset="0"/>
            </a:endParaRPr>
          </a:p>
          <a:p>
            <a:pPr>
              <a:buFontTx/>
              <a:buNone/>
              <a:tabLst>
                <a:tab pos="2454275" algn="l"/>
                <a:tab pos="2911475" algn="l"/>
              </a:tabLst>
            </a:pPr>
            <a:r>
              <a:rPr lang="en-US" altLang="en-US" b="1" u="sng" dirty="0">
                <a:latin typeface="Avenir Book" charset="0"/>
              </a:rPr>
              <a:t>Unanticipated:</a:t>
            </a:r>
            <a:r>
              <a:rPr lang="en-US" altLang="en-US" b="1" dirty="0">
                <a:latin typeface="Avenir Book" charset="0"/>
              </a:rPr>
              <a:t> Unpredictable, hurtful.</a:t>
            </a:r>
          </a:p>
        </p:txBody>
      </p:sp>
      <p:pic>
        <p:nvPicPr>
          <p:cNvPr id="19" name="Picture 18" descr="Screen Shot 2014-12-02 at 7.20.36 AM.png">
            <a:extLst>
              <a:ext uri="{FF2B5EF4-FFF2-40B4-BE49-F238E27FC236}">
                <a16:creationId xmlns:a16="http://schemas.microsoft.com/office/drawing/2014/main" id="{A2ED6A3C-1790-41A9-B552-1406E90027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350" y="1640681"/>
            <a:ext cx="1628274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Screen Shot 2014-12-02 at 7.21.32 AM.png">
            <a:extLst>
              <a:ext uri="{FF2B5EF4-FFF2-40B4-BE49-F238E27FC236}">
                <a16:creationId xmlns:a16="http://schemas.microsoft.com/office/drawing/2014/main" id="{30683962-83C8-4568-A3BD-9CD8471102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237" y="4051593"/>
            <a:ext cx="14605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itle 4">
            <a:extLst>
              <a:ext uri="{FF2B5EF4-FFF2-40B4-BE49-F238E27FC236}">
                <a16:creationId xmlns:a16="http://schemas.microsoft.com/office/drawing/2014/main" id="{080F2810-DCCD-4640-86FA-E7227C3350BF}"/>
              </a:ext>
            </a:extLst>
          </p:cNvPr>
          <p:cNvSpPr txBox="1">
            <a:spLocks/>
          </p:cNvSpPr>
          <p:nvPr/>
        </p:nvSpPr>
        <p:spPr>
          <a:xfrm>
            <a:off x="1159098" y="365125"/>
            <a:ext cx="10194701" cy="13255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latin typeface="Aharoni" panose="02010803020104030203" pitchFamily="2" charset="-79"/>
                <a:cs typeface="Aharoni" panose="02010803020104030203" pitchFamily="2" charset="-79"/>
              </a:rPr>
              <a:t>Anticipated v. Unanticipated</a:t>
            </a:r>
          </a:p>
        </p:txBody>
      </p:sp>
    </p:spTree>
    <p:extLst>
      <p:ext uri="{BB962C8B-B14F-4D97-AF65-F5344CB8AC3E}">
        <p14:creationId xmlns:p14="http://schemas.microsoft.com/office/powerpoint/2010/main" val="220921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8864" y="5847008"/>
            <a:ext cx="643942" cy="669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719" y="341336"/>
            <a:ext cx="693227" cy="67609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59098" y="365125"/>
            <a:ext cx="10194701" cy="1325563"/>
          </a:xfr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What are some effects of inflation?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59098" y="1825625"/>
            <a:ext cx="10194702" cy="13812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/>
              <a:t>1) When inflation occurs, we all lose buying power.</a:t>
            </a:r>
          </a:p>
          <a:p>
            <a:pPr marL="0" indent="0">
              <a:buNone/>
            </a:pPr>
            <a:r>
              <a:rPr lang="en-US" sz="3200" b="1" dirty="0"/>
              <a:t>2) The loss of buying power, especially hurts those on fixed incomes. </a:t>
            </a:r>
          </a:p>
        </p:txBody>
      </p:sp>
      <p:sp>
        <p:nvSpPr>
          <p:cNvPr id="2" name="Rectangle 1"/>
          <p:cNvSpPr/>
          <p:nvPr/>
        </p:nvSpPr>
        <p:spPr>
          <a:xfrm>
            <a:off x="3471928" y="3193490"/>
            <a:ext cx="7881871" cy="11240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>
                <a:solidFill>
                  <a:schemeClr val="tx1"/>
                </a:solidFill>
              </a:rPr>
              <a:t>A </a:t>
            </a:r>
            <a:r>
              <a:rPr lang="en-US" b="1" i="1" dirty="0">
                <a:solidFill>
                  <a:schemeClr val="tx1"/>
                </a:solidFill>
              </a:rPr>
              <a:t>fixed income</a:t>
            </a:r>
            <a:r>
              <a:rPr lang="en-US" i="1" dirty="0">
                <a:solidFill>
                  <a:schemeClr val="tx1"/>
                </a:solidFill>
              </a:rPr>
              <a:t> is income that doesn’t change. People that are retired or on disability are on fixed incomes. </a:t>
            </a:r>
          </a:p>
          <a:p>
            <a:r>
              <a:rPr lang="en-US" b="1" i="1" dirty="0">
                <a:solidFill>
                  <a:schemeClr val="tx1"/>
                </a:solidFill>
              </a:rPr>
              <a:t>Fixed interest rate </a:t>
            </a:r>
            <a:r>
              <a:rPr lang="en-US" dirty="0">
                <a:solidFill>
                  <a:schemeClr val="tx1"/>
                </a:solidFill>
              </a:rPr>
              <a:t>is when the interest rate of a loan does not change over the life of the loan. </a:t>
            </a:r>
            <a:endParaRPr lang="en-US" b="1" i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4721" y="3724674"/>
            <a:ext cx="1441584" cy="253576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126144">
            <a:off x="3754493" y="5043111"/>
            <a:ext cx="2759825" cy="88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238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8864" y="5847008"/>
            <a:ext cx="643942" cy="669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719" y="341336"/>
            <a:ext cx="693227" cy="67609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59098" y="365125"/>
            <a:ext cx="10194701" cy="1325563"/>
          </a:xfr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Other effects of inflation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28104" y="1798875"/>
            <a:ext cx="10194702" cy="775907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3) Increases the cost of borrowing. </a:t>
            </a:r>
          </a:p>
          <a:p>
            <a:endParaRPr lang="en-US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1306133" y="4068136"/>
            <a:ext cx="10194702" cy="775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621255" y="2395469"/>
            <a:ext cx="83384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ea typeface="Calibri" panose="020F0502020204030204" pitchFamily="34" charset="0"/>
              </a:rPr>
              <a:t>4) Savers are negatively impacted with inflation.</a:t>
            </a:r>
            <a:endParaRPr lang="en-US" sz="32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/>
          <a:srcRect l="2858" t="14397" r="848" b="7191"/>
          <a:stretch/>
        </p:blipFill>
        <p:spPr>
          <a:xfrm>
            <a:off x="8721208" y="3685025"/>
            <a:ext cx="3037182" cy="189509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7D089D5-E437-4374-9A18-CE3CD4B9377B}"/>
              </a:ext>
            </a:extLst>
          </p:cNvPr>
          <p:cNvSpPr/>
          <p:nvPr/>
        </p:nvSpPr>
        <p:spPr>
          <a:xfrm>
            <a:off x="1621254" y="3055862"/>
            <a:ext cx="83384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ea typeface="Calibri" panose="020F0502020204030204" pitchFamily="34" charset="0"/>
              </a:rPr>
              <a:t>5) Lenders are hurt when they lend money at fixed rates </a:t>
            </a:r>
            <a:endParaRPr lang="en-US" sz="32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977A20-0BDB-43D5-9CBF-B21E9FECCB07}"/>
              </a:ext>
            </a:extLst>
          </p:cNvPr>
          <p:cNvSpPr/>
          <p:nvPr/>
        </p:nvSpPr>
        <p:spPr>
          <a:xfrm>
            <a:off x="375719" y="4658963"/>
            <a:ext cx="7881871" cy="11240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u="sng" dirty="0">
                <a:solidFill>
                  <a:schemeClr val="tx1"/>
                </a:solidFill>
              </a:rPr>
              <a:t>Cost of living adjustments- </a:t>
            </a:r>
            <a:r>
              <a:rPr lang="en-US" i="1" dirty="0">
                <a:solidFill>
                  <a:schemeClr val="tx1"/>
                </a:solidFill>
              </a:rPr>
              <a:t>Some payments/ jobs have a cost of living adjustment which means if the average cost of living (rent, food, transportation, etc.) increases, then so do the payments.</a:t>
            </a:r>
          </a:p>
          <a:p>
            <a:r>
              <a:rPr lang="en-US" b="1" i="1" dirty="0">
                <a:solidFill>
                  <a:schemeClr val="tx1"/>
                </a:solidFill>
              </a:rPr>
              <a:t>I.e.- Social Security </a:t>
            </a:r>
          </a:p>
        </p:txBody>
      </p:sp>
    </p:spTree>
    <p:extLst>
      <p:ext uri="{BB962C8B-B14F-4D97-AF65-F5344CB8AC3E}">
        <p14:creationId xmlns:p14="http://schemas.microsoft.com/office/powerpoint/2010/main" val="3651465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8864" y="5847008"/>
            <a:ext cx="643942" cy="669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719" y="341336"/>
            <a:ext cx="693227" cy="67609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59098" y="365125"/>
            <a:ext cx="10194701" cy="1325563"/>
          </a:xfr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Aharoni" panose="02010803020104030203" pitchFamily="2" charset="-79"/>
                <a:cs typeface="Aharoni" panose="02010803020104030203" pitchFamily="2" charset="-79"/>
              </a:rPr>
              <a:t>How is inflation measured?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59098" y="1825625"/>
            <a:ext cx="10194702" cy="3393346"/>
          </a:xfrm>
        </p:spPr>
        <p:txBody>
          <a:bodyPr>
            <a:normAutofit/>
          </a:bodyPr>
          <a:lstStyle/>
          <a:p>
            <a:r>
              <a:rPr lang="en-US" sz="3200" dirty="0"/>
              <a:t>The Bureau of Labor Statistics measures inflation by using what is called the </a:t>
            </a:r>
            <a:r>
              <a:rPr lang="en-US" sz="3200" b="1" dirty="0"/>
              <a:t>Consumer Price Index </a:t>
            </a:r>
            <a:r>
              <a:rPr lang="en-US" sz="3200" dirty="0"/>
              <a:t>(</a:t>
            </a:r>
            <a:r>
              <a:rPr lang="en-US" sz="3200" b="1" dirty="0"/>
              <a:t>CPI</a:t>
            </a:r>
            <a:r>
              <a:rPr lang="en-US" sz="3200" dirty="0"/>
              <a:t>).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4351" y="2919738"/>
            <a:ext cx="5195500" cy="3273525"/>
          </a:xfrm>
          <a:prstGeom prst="rect">
            <a:avLst/>
          </a:prstGeom>
        </p:spPr>
      </p:pic>
      <p:pic>
        <p:nvPicPr>
          <p:cNvPr id="1026" name="Picture 2" descr="Image result for Bureau of Labor Statistic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039" y="3501326"/>
            <a:ext cx="2114819" cy="185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915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8864" y="5847008"/>
            <a:ext cx="643942" cy="669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719" y="341336"/>
            <a:ext cx="693227" cy="67609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59098" y="365125"/>
            <a:ext cx="10194701" cy="1325563"/>
          </a:xfr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How does the Consumer Price Index (CPI) measure inflation?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59098" y="1825625"/>
            <a:ext cx="10194702" cy="227134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CPI measures the price change of a selected group of consumer goods and services overtime. </a:t>
            </a:r>
          </a:p>
          <a:p>
            <a:r>
              <a:rPr lang="en-US" dirty="0"/>
              <a:t>Thousands of goods and services are selected and placed in what is called a “</a:t>
            </a:r>
            <a:r>
              <a:rPr lang="en-US" b="1" dirty="0"/>
              <a:t>market basket</a:t>
            </a:r>
            <a:r>
              <a:rPr lang="en-US" dirty="0"/>
              <a:t>.”</a:t>
            </a:r>
          </a:p>
          <a:p>
            <a:r>
              <a:rPr lang="en-US" dirty="0"/>
              <a:t>Each month the “</a:t>
            </a:r>
            <a:r>
              <a:rPr lang="en-US" b="1" dirty="0"/>
              <a:t>market basket</a:t>
            </a:r>
            <a:r>
              <a:rPr lang="en-US" dirty="0"/>
              <a:t>” is checked to see if the overall price of the basket has increased or decreased.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6"/>
          <a:srcRect l="4924" t="3950" r="2232" b="6145"/>
          <a:stretch/>
        </p:blipFill>
        <p:spPr>
          <a:xfrm>
            <a:off x="5762717" y="4096966"/>
            <a:ext cx="5357612" cy="210569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7"/>
          <a:srcRect l="2846" t="11907" r="1809" b="7535"/>
          <a:stretch/>
        </p:blipFill>
        <p:spPr>
          <a:xfrm>
            <a:off x="375719" y="4096968"/>
            <a:ext cx="5177307" cy="210569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32003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77F95A-6F23-4E9F-AC4F-4DC8D20AF4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14" name="Rectangle 2">
            <a:extLst>
              <a:ext uri="{FF2B5EF4-FFF2-40B4-BE49-F238E27FC236}">
                <a16:creationId xmlns:a16="http://schemas.microsoft.com/office/drawing/2014/main" id="{72735504-1660-43BF-AA97-B1A6FE1245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0113" y="244475"/>
            <a:ext cx="10249150" cy="133985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j-ea"/>
                <a:cs typeface="+mj-cs"/>
              </a:rPr>
              <a:t>Anticipated v. Unanticipated</a:t>
            </a:r>
          </a:p>
        </p:txBody>
      </p:sp>
      <p:sp>
        <p:nvSpPr>
          <p:cNvPr id="21" name="Title 4">
            <a:extLst>
              <a:ext uri="{FF2B5EF4-FFF2-40B4-BE49-F238E27FC236}">
                <a16:creationId xmlns:a16="http://schemas.microsoft.com/office/drawing/2014/main" id="{080F2810-DCCD-4640-86FA-E7227C3350BF}"/>
              </a:ext>
            </a:extLst>
          </p:cNvPr>
          <p:cNvSpPr txBox="1">
            <a:spLocks/>
          </p:cNvSpPr>
          <p:nvPr/>
        </p:nvSpPr>
        <p:spPr>
          <a:xfrm>
            <a:off x="1159098" y="365125"/>
            <a:ext cx="10194701" cy="13255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latin typeface="Aharoni" panose="02010803020104030203" pitchFamily="2" charset="-79"/>
                <a:cs typeface="Aharoni" panose="02010803020104030203" pitchFamily="2" charset="-79"/>
              </a:rPr>
              <a:t>Consumer Price Index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9E5A349-C618-480D-A6AE-6E490E185EE8}"/>
              </a:ext>
            </a:extLst>
          </p:cNvPr>
          <p:cNvSpPr txBox="1">
            <a:spLocks/>
          </p:cNvSpPr>
          <p:nvPr/>
        </p:nvSpPr>
        <p:spPr>
          <a:xfrm>
            <a:off x="900113" y="1676400"/>
            <a:ext cx="7345362" cy="4389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en-US">
                <a:latin typeface="Avenir Book" charset="0"/>
              </a:rPr>
              <a:t>Consumer Price Index: A “Market Basket” of goods for a typical urban middle-class household.</a:t>
            </a:r>
            <a:endParaRPr lang="en-US" altLang="en-US" dirty="0">
              <a:latin typeface="Avenir Book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DCD0D2-0A4B-4631-8730-9A0FE7593AA6}"/>
              </a:ext>
            </a:extLst>
          </p:cNvPr>
          <p:cNvSpPr txBox="1"/>
          <p:nvPr/>
        </p:nvSpPr>
        <p:spPr>
          <a:xfrm>
            <a:off x="304800" y="3200400"/>
            <a:ext cx="2459038" cy="2678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u="sng" dirty="0">
                <a:latin typeface="Avenir Book"/>
                <a:ea typeface="ＭＳ Ｐゴシック" charset="0"/>
                <a:cs typeface="Avenir Book"/>
              </a:rPr>
              <a:t>Goods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2800" dirty="0">
                <a:latin typeface="Avenir Book"/>
                <a:ea typeface="ＭＳ Ｐゴシック" charset="0"/>
                <a:cs typeface="Avenir Book"/>
              </a:rPr>
              <a:t>Bread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2800" dirty="0">
                <a:latin typeface="Avenir Book"/>
                <a:ea typeface="ＭＳ Ｐゴシック" charset="0"/>
                <a:cs typeface="Avenir Book"/>
              </a:rPr>
              <a:t>Appliances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2800" dirty="0">
                <a:latin typeface="Avenir Book"/>
                <a:ea typeface="ＭＳ Ｐゴシック" charset="0"/>
                <a:cs typeface="Avenir Book"/>
              </a:rPr>
              <a:t>Jewelry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2800" dirty="0">
                <a:latin typeface="Avenir Book"/>
                <a:ea typeface="ＭＳ Ｐゴシック" charset="0"/>
                <a:cs typeface="Avenir Book"/>
              </a:rPr>
              <a:t>Postage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2800" dirty="0">
                <a:latin typeface="Avenir Book"/>
                <a:ea typeface="ＭＳ Ｐゴシック" charset="0"/>
                <a:cs typeface="Avenir Book"/>
              </a:rPr>
              <a:t>Cosmetics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248C33-170B-4410-B30D-923FF9366F36}"/>
              </a:ext>
            </a:extLst>
          </p:cNvPr>
          <p:cNvSpPr txBox="1"/>
          <p:nvPr/>
        </p:nvSpPr>
        <p:spPr>
          <a:xfrm>
            <a:off x="8824912" y="3428995"/>
            <a:ext cx="2787650" cy="29543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u="sng" dirty="0">
                <a:latin typeface="Avenir Book"/>
                <a:ea typeface="ＭＳ Ｐゴシック" charset="0"/>
                <a:cs typeface="Avenir Book"/>
              </a:rPr>
              <a:t>Services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2800" dirty="0">
                <a:latin typeface="Avenir Book"/>
                <a:ea typeface="ＭＳ Ｐゴシック" charset="0"/>
                <a:cs typeface="Avenir Book"/>
              </a:rPr>
              <a:t>Hospital Visit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2800" dirty="0">
                <a:latin typeface="Avenir Book"/>
                <a:ea typeface="ＭＳ Ｐゴシック" charset="0"/>
                <a:cs typeface="Avenir Book"/>
              </a:rPr>
              <a:t>Bus Fair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2800" dirty="0">
                <a:latin typeface="Avenir Book"/>
                <a:ea typeface="ＭＳ Ｐゴシック" charset="0"/>
                <a:cs typeface="Avenir Book"/>
              </a:rPr>
              <a:t>Dental Visit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2800" dirty="0">
                <a:latin typeface="Avenir Book"/>
                <a:ea typeface="ＭＳ Ｐゴシック" charset="0"/>
                <a:cs typeface="Avenir Book"/>
              </a:rPr>
              <a:t>Legal Services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2800" dirty="0">
                <a:latin typeface="Avenir Book"/>
                <a:ea typeface="ＭＳ Ｐゴシック" charset="0"/>
                <a:cs typeface="Avenir Book"/>
              </a:rPr>
              <a:t>Rent </a:t>
            </a:r>
          </a:p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122" name="Picture 2" descr="Image result for market basket economics">
            <a:extLst>
              <a:ext uri="{FF2B5EF4-FFF2-40B4-BE49-F238E27FC236}">
                <a16:creationId xmlns:a16="http://schemas.microsoft.com/office/drawing/2014/main" id="{0E9EF88E-3E1E-4FEA-A459-74F12DDD8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720" y="2900180"/>
            <a:ext cx="4466560" cy="334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2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 build="p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77F95A-6F23-4E9F-AC4F-4DC8D20AF4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14" name="Rectangle 2">
            <a:extLst>
              <a:ext uri="{FF2B5EF4-FFF2-40B4-BE49-F238E27FC236}">
                <a16:creationId xmlns:a16="http://schemas.microsoft.com/office/drawing/2014/main" id="{72735504-1660-43BF-AA97-B1A6FE1245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0113" y="244475"/>
            <a:ext cx="10249150" cy="133985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j-ea"/>
                <a:cs typeface="+mj-cs"/>
              </a:rPr>
              <a:t>Anticipated v. Unanticipated</a:t>
            </a:r>
          </a:p>
        </p:txBody>
      </p:sp>
      <p:sp>
        <p:nvSpPr>
          <p:cNvPr id="21" name="Title 4">
            <a:extLst>
              <a:ext uri="{FF2B5EF4-FFF2-40B4-BE49-F238E27FC236}">
                <a16:creationId xmlns:a16="http://schemas.microsoft.com/office/drawing/2014/main" id="{080F2810-DCCD-4640-86FA-E7227C3350BF}"/>
              </a:ext>
            </a:extLst>
          </p:cNvPr>
          <p:cNvSpPr txBox="1">
            <a:spLocks/>
          </p:cNvSpPr>
          <p:nvPr/>
        </p:nvSpPr>
        <p:spPr>
          <a:xfrm>
            <a:off x="1159098" y="365125"/>
            <a:ext cx="10194701" cy="13255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latin typeface="Aharoni" panose="02010803020104030203" pitchFamily="2" charset="-79"/>
                <a:cs typeface="Aharoni" panose="02010803020104030203" pitchFamily="2" charset="-79"/>
              </a:rPr>
              <a:t>Consumer Price Index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E68CA2-7C3A-4D30-871D-79BD632EB9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458" t="26202" r="17739" b="19077"/>
          <a:stretch/>
        </p:blipFill>
        <p:spPr>
          <a:xfrm>
            <a:off x="2222495" y="1704975"/>
            <a:ext cx="7747010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64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77F95A-6F23-4E9F-AC4F-4DC8D20AF4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14" name="Rectangle 2">
            <a:extLst>
              <a:ext uri="{FF2B5EF4-FFF2-40B4-BE49-F238E27FC236}">
                <a16:creationId xmlns:a16="http://schemas.microsoft.com/office/drawing/2014/main" id="{72735504-1660-43BF-AA97-B1A6FE1245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0113" y="244475"/>
            <a:ext cx="10249150" cy="133985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j-ea"/>
                <a:cs typeface="+mj-cs"/>
              </a:rPr>
              <a:t>Anticipated v. Unanticipated</a:t>
            </a:r>
          </a:p>
        </p:txBody>
      </p:sp>
      <p:sp>
        <p:nvSpPr>
          <p:cNvPr id="21" name="Title 4">
            <a:extLst>
              <a:ext uri="{FF2B5EF4-FFF2-40B4-BE49-F238E27FC236}">
                <a16:creationId xmlns:a16="http://schemas.microsoft.com/office/drawing/2014/main" id="{080F2810-DCCD-4640-86FA-E7227C3350BF}"/>
              </a:ext>
            </a:extLst>
          </p:cNvPr>
          <p:cNvSpPr txBox="1">
            <a:spLocks/>
          </p:cNvSpPr>
          <p:nvPr/>
        </p:nvSpPr>
        <p:spPr>
          <a:xfrm>
            <a:off x="1159098" y="365125"/>
            <a:ext cx="10194701" cy="13255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latin typeface="Aharoni" panose="02010803020104030203" pitchFamily="2" charset="-79"/>
                <a:cs typeface="Aharoni" panose="02010803020104030203" pitchFamily="2" charset="-79"/>
              </a:rPr>
              <a:t>CPI 2019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531ABF-EA84-4BCF-AA66-EA43A5C569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33" t="11860" r="27346" b="5787"/>
          <a:stretch/>
        </p:blipFill>
        <p:spPr>
          <a:xfrm>
            <a:off x="1446445" y="1811338"/>
            <a:ext cx="9702818" cy="477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65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8864" y="5847008"/>
            <a:ext cx="643942" cy="669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719" y="341336"/>
            <a:ext cx="693227" cy="67609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03797" y="360056"/>
            <a:ext cx="10194701" cy="1325563"/>
          </a:xfr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Aharoni" panose="02010803020104030203" pitchFamily="2" charset="-79"/>
                <a:cs typeface="Aharoni" panose="02010803020104030203" pitchFamily="2" charset="-79"/>
              </a:rPr>
              <a:t>What is INFLATION?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06133" y="2254452"/>
            <a:ext cx="10194702" cy="74416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200" b="1" dirty="0"/>
              <a:t>= is when the buying power of money goes down and prices go up without additional goods/services being produced. 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/>
          <a:srcRect t="8835" r="2759" b="11129"/>
          <a:stretch/>
        </p:blipFill>
        <p:spPr>
          <a:xfrm>
            <a:off x="2131441" y="3096288"/>
            <a:ext cx="8739411" cy="266592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677307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22DEF4-8F83-4CDF-BA72-B0C83593B3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044" y="0"/>
            <a:ext cx="12349044" cy="6946338"/>
          </a:xfrm>
          <a:prstGeom prst="rect">
            <a:avLst/>
          </a:prstGeom>
        </p:spPr>
      </p:pic>
      <p:sp>
        <p:nvSpPr>
          <p:cNvPr id="47106" name="Rectangle 2">
            <a:extLst>
              <a:ext uri="{FF2B5EF4-FFF2-40B4-BE49-F238E27FC236}">
                <a16:creationId xmlns:a16="http://schemas.microsoft.com/office/drawing/2014/main" id="{6C52A2DE-1DA7-47C6-AB70-E197867087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CPI and Inflation 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384C74AB-FC91-40DD-B8E8-3BB7B6E8D7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82110" y="2145738"/>
            <a:ext cx="10268119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CPI is calculated by looking at a base year’s prices and comparing to current year’s prices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CPI = </a:t>
            </a:r>
            <a:r>
              <a:rPr lang="en-US" altLang="en-US" u="sng" dirty="0"/>
              <a:t>cost of market basket in year looking for</a:t>
            </a:r>
            <a:r>
              <a:rPr lang="en-US" altLang="en-US" dirty="0"/>
              <a:t>	x100  = CPI for year look for   	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         cost of market basket from base year 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dirty="0"/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CPI =  </a:t>
            </a:r>
            <a:r>
              <a:rPr lang="en-US" altLang="en-US" u="sng" dirty="0"/>
              <a:t>1000</a:t>
            </a:r>
            <a:r>
              <a:rPr lang="en-US" altLang="en-US" dirty="0"/>
              <a:t>    =  1.04  x 100 = </a:t>
            </a:r>
            <a:r>
              <a:rPr lang="en-US" altLang="en-US" b="1" dirty="0"/>
              <a:t>104 (CPI) </a:t>
            </a:r>
            <a:r>
              <a:rPr lang="en-US" altLang="en-US" dirty="0"/>
              <a:t>		      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          960</a:t>
            </a:r>
          </a:p>
          <a:p>
            <a:pPr lvl="1">
              <a:lnSpc>
                <a:spcPct val="90000"/>
              </a:lnSpc>
              <a:buNone/>
            </a:pPr>
            <a:r>
              <a:rPr lang="en-US" altLang="en-US" dirty="0"/>
              <a:t>To figure out inflation between the two years- 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dirty="0"/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100(base always 100)  To 104 (CPI) = 4% increase = 4% Inflation</a:t>
            </a:r>
            <a:endParaRPr lang="en-US" altLang="en-US" u="sng" dirty="0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1C51274D-3B10-40D0-B792-1B708D25B2B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599" cy="13255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latin typeface="Aharoni" panose="02010803020104030203" pitchFamily="2" charset="-79"/>
                <a:cs typeface="Aharoni" panose="02010803020104030203" pitchFamily="2" charset="-79"/>
              </a:rPr>
              <a:t>Consumer Price Index</a:t>
            </a:r>
          </a:p>
        </p:txBody>
      </p:sp>
    </p:spTree>
    <p:extLst>
      <p:ext uri="{BB962C8B-B14F-4D97-AF65-F5344CB8AC3E}">
        <p14:creationId xmlns:p14="http://schemas.microsoft.com/office/powerpoint/2010/main" val="2298417481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22DEF4-8F83-4CDF-BA72-B0C83593B3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523" y="-44169"/>
            <a:ext cx="12349044" cy="6946338"/>
          </a:xfrm>
          <a:prstGeom prst="rect">
            <a:avLst/>
          </a:prstGeom>
        </p:spPr>
      </p:pic>
      <p:sp>
        <p:nvSpPr>
          <p:cNvPr id="47106" name="Rectangle 2">
            <a:extLst>
              <a:ext uri="{FF2B5EF4-FFF2-40B4-BE49-F238E27FC236}">
                <a16:creationId xmlns:a16="http://schemas.microsoft.com/office/drawing/2014/main" id="{6C52A2DE-1DA7-47C6-AB70-E197867087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CPI and Inflation 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384C74AB-FC91-40DD-B8E8-3BB7B6E8D7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82110" y="2145738"/>
            <a:ext cx="3174133" cy="4800600"/>
          </a:xfrm>
        </p:spPr>
        <p:txBody>
          <a:bodyPr/>
          <a:lstStyle/>
          <a:p>
            <a:r>
              <a:rPr lang="en-US" altLang="en-US" dirty="0"/>
              <a:t>Market Basket 2010= $1455 </a:t>
            </a:r>
          </a:p>
          <a:p>
            <a:r>
              <a:rPr lang="en-US" altLang="en-US" dirty="0"/>
              <a:t>Market Basket  2015= $1600</a:t>
            </a:r>
          </a:p>
          <a:p>
            <a:endParaRPr lang="en-US" altLang="en-US" dirty="0"/>
          </a:p>
          <a:p>
            <a:r>
              <a:rPr lang="en-US" altLang="en-US" dirty="0"/>
              <a:t>CPI in 2015=</a:t>
            </a:r>
          </a:p>
          <a:p>
            <a:r>
              <a:rPr lang="en-US" altLang="en-US" dirty="0"/>
              <a:t>Inflation Rate=</a:t>
            </a:r>
          </a:p>
          <a:p>
            <a:pPr eaLnBrk="1" hangingPunct="1">
              <a:lnSpc>
                <a:spcPct val="90000"/>
              </a:lnSpc>
            </a:pPr>
            <a:endParaRPr lang="en-US" altLang="en-US" u="sng" dirty="0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1C51274D-3B10-40D0-B792-1B708D25B2B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599" cy="13255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latin typeface="Aharoni" panose="02010803020104030203" pitchFamily="2" charset="-79"/>
                <a:cs typeface="Aharoni" panose="02010803020104030203" pitchFamily="2" charset="-79"/>
              </a:rPr>
              <a:t>Consumer Price Index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854B1D-9547-4A7E-BF29-9CB7F6896547}"/>
              </a:ext>
            </a:extLst>
          </p:cNvPr>
          <p:cNvSpPr/>
          <p:nvPr/>
        </p:nvSpPr>
        <p:spPr>
          <a:xfrm>
            <a:off x="6096000" y="1961750"/>
            <a:ext cx="6096000" cy="278390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lvl="0" indent="-228600">
              <a:lnSpc>
                <a:spcPct val="120000"/>
              </a:lnSpc>
              <a:spcBef>
                <a:spcPts val="10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prstClr val="black"/>
                </a:solidFill>
                <a:latin typeface="Gill Sans MT" panose="020B0502020104020203"/>
              </a:rPr>
              <a:t>Market Basket1960= 710</a:t>
            </a:r>
          </a:p>
          <a:p>
            <a:pPr marL="228600" lvl="0" indent="-228600">
              <a:lnSpc>
                <a:spcPct val="120000"/>
              </a:lnSpc>
              <a:spcBef>
                <a:spcPts val="10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prstClr val="black"/>
                </a:solidFill>
                <a:latin typeface="Gill Sans MT" panose="020B0502020104020203"/>
              </a:rPr>
              <a:t>Market Basket 2000= 1145</a:t>
            </a:r>
          </a:p>
          <a:p>
            <a:pPr marL="228600" lvl="0" indent="-228600">
              <a:lnSpc>
                <a:spcPct val="120000"/>
              </a:lnSpc>
              <a:spcBef>
                <a:spcPts val="10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prstClr val="black"/>
              </a:solidFill>
              <a:latin typeface="Gill Sans MT" panose="020B0502020104020203"/>
            </a:endParaRPr>
          </a:p>
          <a:p>
            <a:pPr marL="228600" lvl="0" indent="-228600">
              <a:lnSpc>
                <a:spcPct val="120000"/>
              </a:lnSpc>
              <a:spcBef>
                <a:spcPts val="10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prstClr val="black"/>
                </a:solidFill>
                <a:latin typeface="Gill Sans MT" panose="020B0502020104020203"/>
              </a:rPr>
              <a:t>CPI in 2000=</a:t>
            </a:r>
          </a:p>
          <a:p>
            <a:pPr marL="228600" lvl="0" indent="-228600">
              <a:lnSpc>
                <a:spcPct val="120000"/>
              </a:lnSpc>
              <a:spcBef>
                <a:spcPts val="10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prstClr val="black"/>
                </a:solidFill>
                <a:latin typeface="Gill Sans MT" panose="020B0502020104020203"/>
              </a:rPr>
              <a:t>Inflation Rate</a:t>
            </a:r>
            <a:r>
              <a:rPr lang="en-US" altLang="en-US" sz="2000" dirty="0">
                <a:solidFill>
                  <a:prstClr val="black"/>
                </a:solidFill>
                <a:latin typeface="Gill Sans MT" panose="020B0502020104020203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570402452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CABFB-D623-4535-9EE1-3D7F0BCC6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Hyperinflation Examples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9B405-4E6D-4E96-9618-B1F714D73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Germany (1923)  29,500 % inflation rate ; prices doubling every 3.7 days </a:t>
            </a:r>
          </a:p>
          <a:p>
            <a:r>
              <a:rPr lang="en-US" dirty="0"/>
              <a:t>Zimbabwe (2008)- 79 billion %  Loaf of bread cost 35 million </a:t>
            </a:r>
          </a:p>
          <a:p>
            <a:r>
              <a:rPr lang="en-US" dirty="0"/>
              <a:t>Hungary 1946 – 13.6 quadrillion prices doubled every 15 hours </a:t>
            </a:r>
          </a:p>
          <a:p>
            <a:r>
              <a:rPr lang="en-US" dirty="0"/>
              <a:t>Venezuela- current almost 1 million percent . Prices doubling every few weeks 20 Million bolivars for fast food meal</a:t>
            </a:r>
          </a:p>
          <a:p>
            <a:pPr marL="0" indent="0">
              <a:buNone/>
            </a:pPr>
            <a:r>
              <a:rPr lang="en-US" dirty="0"/>
              <a:t> For one dozen eggs in Venezuela; You can buy 101 dozen eggs in the U.S. for the same price </a:t>
            </a:r>
          </a:p>
          <a:p>
            <a:pPr marL="0" indent="0">
              <a:buNone/>
            </a:pPr>
            <a:r>
              <a:rPr lang="en-US" dirty="0"/>
              <a:t>Minimum wage equal to around $1.61USD </a:t>
            </a:r>
          </a:p>
        </p:txBody>
      </p:sp>
    </p:spTree>
    <p:extLst>
      <p:ext uri="{BB962C8B-B14F-4D97-AF65-F5344CB8AC3E}">
        <p14:creationId xmlns:p14="http://schemas.microsoft.com/office/powerpoint/2010/main" val="1580372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8864" y="5847008"/>
            <a:ext cx="643942" cy="669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719" y="341336"/>
            <a:ext cx="693227" cy="67609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59098" y="365125"/>
            <a:ext cx="10194701" cy="1325563"/>
          </a:xfr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Aharoni" panose="02010803020104030203" pitchFamily="2" charset="-79"/>
                <a:cs typeface="Aharoni" panose="02010803020104030203" pitchFamily="2" charset="-79"/>
              </a:rPr>
              <a:t>What is DEFLATION?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95122" y="1776330"/>
            <a:ext cx="10194702" cy="13950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= is when prices fall and the value of money increases. </a:t>
            </a:r>
          </a:p>
        </p:txBody>
      </p:sp>
      <p:sp>
        <p:nvSpPr>
          <p:cNvPr id="2" name="Rectangle 1"/>
          <p:cNvSpPr/>
          <p:nvPr/>
        </p:nvSpPr>
        <p:spPr>
          <a:xfrm>
            <a:off x="4443213" y="2364993"/>
            <a:ext cx="7199290" cy="880425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>
                <a:solidFill>
                  <a:schemeClr val="tx1"/>
                </a:solidFill>
              </a:rPr>
              <a:t>Dramatic periods of deflation in the U.S. are rare. The last major period of deflation was from 1930 to 1933, which was during the Great Depression.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5122" y="3331060"/>
            <a:ext cx="6846401" cy="312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670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7CDEFE46-E42A-4F2B-95BC-292907911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143"/>
            <a:ext cx="10515600" cy="1325563"/>
          </a:xfr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endParaRPr lang="en-US" sz="3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 algn="ctr">
              <a:buNone/>
            </a:pPr>
            <a:r>
              <a:rPr lang="en-US" sz="8000" dirty="0">
                <a:latin typeface="Aharoni" panose="02010803020104030203" pitchFamily="2" charset="-79"/>
                <a:cs typeface="Aharoni" panose="02010803020104030203" pitchFamily="2" charset="-79"/>
              </a:rPr>
              <a:t>How Prices Change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7DD99F6-2280-438D-BB39-9CFD6BDCB0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FC9AD58-17C2-4A85-918D-10C0118920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641157"/>
              </p:ext>
            </p:extLst>
          </p:nvPr>
        </p:nvGraphicFramePr>
        <p:xfrm>
          <a:off x="120317" y="1690688"/>
          <a:ext cx="11951366" cy="509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7338">
                  <a:extLst>
                    <a:ext uri="{9D8B030D-6E8A-4147-A177-3AD203B41FA5}">
                      <a16:colId xmlns:a16="http://schemas.microsoft.com/office/drawing/2014/main" val="2653568231"/>
                    </a:ext>
                  </a:extLst>
                </a:gridCol>
                <a:gridCol w="1707338">
                  <a:extLst>
                    <a:ext uri="{9D8B030D-6E8A-4147-A177-3AD203B41FA5}">
                      <a16:colId xmlns:a16="http://schemas.microsoft.com/office/drawing/2014/main" val="2069588763"/>
                    </a:ext>
                  </a:extLst>
                </a:gridCol>
                <a:gridCol w="1707338">
                  <a:extLst>
                    <a:ext uri="{9D8B030D-6E8A-4147-A177-3AD203B41FA5}">
                      <a16:colId xmlns:a16="http://schemas.microsoft.com/office/drawing/2014/main" val="487603106"/>
                    </a:ext>
                  </a:extLst>
                </a:gridCol>
                <a:gridCol w="1707338">
                  <a:extLst>
                    <a:ext uri="{9D8B030D-6E8A-4147-A177-3AD203B41FA5}">
                      <a16:colId xmlns:a16="http://schemas.microsoft.com/office/drawing/2014/main" val="1295994549"/>
                    </a:ext>
                  </a:extLst>
                </a:gridCol>
                <a:gridCol w="1707338">
                  <a:extLst>
                    <a:ext uri="{9D8B030D-6E8A-4147-A177-3AD203B41FA5}">
                      <a16:colId xmlns:a16="http://schemas.microsoft.com/office/drawing/2014/main" val="3555990808"/>
                    </a:ext>
                  </a:extLst>
                </a:gridCol>
                <a:gridCol w="1707338">
                  <a:extLst>
                    <a:ext uri="{9D8B030D-6E8A-4147-A177-3AD203B41FA5}">
                      <a16:colId xmlns:a16="http://schemas.microsoft.com/office/drawing/2014/main" val="2267886658"/>
                    </a:ext>
                  </a:extLst>
                </a:gridCol>
                <a:gridCol w="1707338">
                  <a:extLst>
                    <a:ext uri="{9D8B030D-6E8A-4147-A177-3AD203B41FA5}">
                      <a16:colId xmlns:a16="http://schemas.microsoft.com/office/drawing/2014/main" val="2619183900"/>
                    </a:ext>
                  </a:extLst>
                </a:gridCol>
              </a:tblGrid>
              <a:tr h="912010">
                <a:tc>
                  <a:txBody>
                    <a:bodyPr/>
                    <a:lstStyle/>
                    <a:p>
                      <a:r>
                        <a:rPr lang="en-US" sz="2800" dirty="0"/>
                        <a:t>Year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New Home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Wages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New Car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Gallon of Gas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Loaf of Bread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Hamburger Meat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03504"/>
                  </a:ext>
                </a:extLst>
              </a:tr>
              <a:tr h="469820">
                <a:tc>
                  <a:txBody>
                    <a:bodyPr/>
                    <a:lstStyle/>
                    <a:p>
                      <a:r>
                        <a:rPr lang="en-US" sz="2000" b="1" dirty="0"/>
                        <a:t>1930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3,845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1,979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 cents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 cents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 cents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2671356"/>
                  </a:ext>
                </a:extLst>
              </a:tr>
              <a:tr h="469820">
                <a:tc>
                  <a:txBody>
                    <a:bodyPr/>
                    <a:lstStyle/>
                    <a:p>
                      <a:r>
                        <a:rPr lang="en-US" sz="2000" b="1" dirty="0"/>
                        <a:t>1940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3,920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1,725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 cents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 cents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 cents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948705"/>
                  </a:ext>
                </a:extLst>
              </a:tr>
              <a:tr h="469820">
                <a:tc>
                  <a:txBody>
                    <a:bodyPr/>
                    <a:lstStyle/>
                    <a:p>
                      <a:r>
                        <a:rPr lang="en-US" sz="2000" b="1" dirty="0"/>
                        <a:t>1950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8,450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3,210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1,510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 cents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 cents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 cents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8134503"/>
                  </a:ext>
                </a:extLst>
              </a:tr>
              <a:tr h="469820">
                <a:tc>
                  <a:txBody>
                    <a:bodyPr/>
                    <a:lstStyle/>
                    <a:p>
                      <a:r>
                        <a:rPr lang="en-US" sz="2000" b="1" dirty="0"/>
                        <a:t>1960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12,700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5,315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2,600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 cents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 cents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 cents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3994472"/>
                  </a:ext>
                </a:extLst>
              </a:tr>
              <a:tr h="469820">
                <a:tc>
                  <a:txBody>
                    <a:bodyPr/>
                    <a:lstStyle/>
                    <a:p>
                      <a:r>
                        <a:rPr lang="en-US" sz="2000" b="1" dirty="0"/>
                        <a:t>1970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23,450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9,400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3,450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 cents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 cents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 cents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9557292"/>
                  </a:ext>
                </a:extLst>
              </a:tr>
              <a:tr h="328302">
                <a:tc>
                  <a:txBody>
                    <a:bodyPr/>
                    <a:lstStyle/>
                    <a:p>
                      <a:r>
                        <a:rPr lang="en-US" sz="2000" b="1" dirty="0"/>
                        <a:t>1980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68,700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7,200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 cents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99 cents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9582318"/>
                  </a:ext>
                </a:extLst>
              </a:tr>
              <a:tr h="469820">
                <a:tc>
                  <a:txBody>
                    <a:bodyPr/>
                    <a:lstStyle/>
                    <a:p>
                      <a:r>
                        <a:rPr lang="en-US" sz="2000" b="1" dirty="0"/>
                        <a:t>1990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123,000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28,960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16,950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 cents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89 cents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2293006"/>
                  </a:ext>
                </a:extLst>
              </a:tr>
              <a:tr h="469820">
                <a:tc>
                  <a:txBody>
                    <a:bodyPr/>
                    <a:lstStyle/>
                    <a:p>
                      <a:r>
                        <a:rPr lang="en-US" sz="2000" b="1" dirty="0"/>
                        <a:t>2008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238,000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40,523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27,958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2.051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3878402"/>
                  </a:ext>
                </a:extLst>
              </a:tr>
              <a:tr h="469820">
                <a:tc>
                  <a:txBody>
                    <a:bodyPr/>
                    <a:lstStyle/>
                    <a:p>
                      <a:r>
                        <a:rPr lang="en-US" sz="2000" b="1" dirty="0"/>
                        <a:t>2013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289,000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44,321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31,352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0754268"/>
                  </a:ext>
                </a:extLst>
              </a:tr>
            </a:tbl>
          </a:graphicData>
        </a:graphic>
      </p:graphicFrame>
      <p:sp>
        <p:nvSpPr>
          <p:cNvPr id="6" name="Title 4">
            <a:extLst>
              <a:ext uri="{FF2B5EF4-FFF2-40B4-BE49-F238E27FC236}">
                <a16:creationId xmlns:a16="http://schemas.microsoft.com/office/drawing/2014/main" id="{BF6D5070-2EE2-4068-8405-756EEC3A3288}"/>
              </a:ext>
            </a:extLst>
          </p:cNvPr>
          <p:cNvSpPr txBox="1">
            <a:spLocks/>
          </p:cNvSpPr>
          <p:nvPr/>
        </p:nvSpPr>
        <p:spPr>
          <a:xfrm>
            <a:off x="1159098" y="365125"/>
            <a:ext cx="10194702" cy="11945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latin typeface="Aharoni" panose="02010803020104030203" pitchFamily="2" charset="-79"/>
                <a:cs typeface="Aharoni" panose="02010803020104030203" pitchFamily="2" charset="-79"/>
              </a:rPr>
              <a:t>Inflation from 1930-2013</a:t>
            </a:r>
          </a:p>
        </p:txBody>
      </p:sp>
    </p:spTree>
    <p:extLst>
      <p:ext uri="{BB962C8B-B14F-4D97-AF65-F5344CB8AC3E}">
        <p14:creationId xmlns:p14="http://schemas.microsoft.com/office/powerpoint/2010/main" val="4144402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77F95A-6F23-4E9F-AC4F-4DC8D20AF4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14" name="Rectangle 2">
            <a:extLst>
              <a:ext uri="{FF2B5EF4-FFF2-40B4-BE49-F238E27FC236}">
                <a16:creationId xmlns:a16="http://schemas.microsoft.com/office/drawing/2014/main" id="{72735504-1660-43BF-AA97-B1A6FE1245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0113" y="244475"/>
            <a:ext cx="10249150" cy="133985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j-ea"/>
                <a:cs typeface="+mj-cs"/>
              </a:rPr>
              <a:t>Anticipated v. Unanticipated</a:t>
            </a:r>
          </a:p>
        </p:txBody>
      </p:sp>
      <p:sp>
        <p:nvSpPr>
          <p:cNvPr id="21" name="Title 4">
            <a:extLst>
              <a:ext uri="{FF2B5EF4-FFF2-40B4-BE49-F238E27FC236}">
                <a16:creationId xmlns:a16="http://schemas.microsoft.com/office/drawing/2014/main" id="{080F2810-DCCD-4640-86FA-E7227C3350BF}"/>
              </a:ext>
            </a:extLst>
          </p:cNvPr>
          <p:cNvSpPr txBox="1">
            <a:spLocks/>
          </p:cNvSpPr>
          <p:nvPr/>
        </p:nvSpPr>
        <p:spPr>
          <a:xfrm>
            <a:off x="1159098" y="365125"/>
            <a:ext cx="10194701" cy="13255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latin typeface="Aharoni" panose="02010803020104030203" pitchFamily="2" charset="-79"/>
                <a:cs typeface="Aharoni" panose="02010803020104030203" pitchFamily="2" charset="-79"/>
              </a:rPr>
              <a:t>Baseball Salaries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97A897-962D-452B-839B-2EAF76F548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896" t="50199" r="29537" b="7546"/>
          <a:stretch/>
        </p:blipFill>
        <p:spPr>
          <a:xfrm>
            <a:off x="539393" y="2505956"/>
            <a:ext cx="5311739" cy="28978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BD380C-90E4-4392-BF31-05C6CC465A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812" t="35869" r="28188" b="21876"/>
          <a:stretch/>
        </p:blipFill>
        <p:spPr>
          <a:xfrm>
            <a:off x="6242751" y="2505956"/>
            <a:ext cx="5486401" cy="28978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989544-6252-4487-B65A-6CCF08DCC7BE}"/>
              </a:ext>
            </a:extLst>
          </p:cNvPr>
          <p:cNvSpPr txBox="1"/>
          <p:nvPr/>
        </p:nvSpPr>
        <p:spPr>
          <a:xfrm>
            <a:off x="1253447" y="1952090"/>
            <a:ext cx="3883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Not adjusted for inflation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758DEC-639A-4FB1-9E36-881CA9B34064}"/>
              </a:ext>
            </a:extLst>
          </p:cNvPr>
          <p:cNvSpPr txBox="1"/>
          <p:nvPr/>
        </p:nvSpPr>
        <p:spPr>
          <a:xfrm>
            <a:off x="7470167" y="1919824"/>
            <a:ext cx="3883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Adjusted for inflation </a:t>
            </a:r>
          </a:p>
        </p:txBody>
      </p:sp>
    </p:spTree>
    <p:extLst>
      <p:ext uri="{BB962C8B-B14F-4D97-AF65-F5344CB8AC3E}">
        <p14:creationId xmlns:p14="http://schemas.microsoft.com/office/powerpoint/2010/main" val="233427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77F95A-6F23-4E9F-AC4F-4DC8D20AF4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14" name="Rectangle 2">
            <a:extLst>
              <a:ext uri="{FF2B5EF4-FFF2-40B4-BE49-F238E27FC236}">
                <a16:creationId xmlns:a16="http://schemas.microsoft.com/office/drawing/2014/main" id="{72735504-1660-43BF-AA97-B1A6FE1245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0113" y="244475"/>
            <a:ext cx="10249150" cy="133985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j-ea"/>
                <a:cs typeface="+mj-cs"/>
              </a:rPr>
              <a:t>Anticipated v. Unanticipated</a:t>
            </a:r>
          </a:p>
        </p:txBody>
      </p:sp>
      <p:sp>
        <p:nvSpPr>
          <p:cNvPr id="21" name="Title 4">
            <a:extLst>
              <a:ext uri="{FF2B5EF4-FFF2-40B4-BE49-F238E27FC236}">
                <a16:creationId xmlns:a16="http://schemas.microsoft.com/office/drawing/2014/main" id="{080F2810-DCCD-4640-86FA-E7227C3350BF}"/>
              </a:ext>
            </a:extLst>
          </p:cNvPr>
          <p:cNvSpPr txBox="1">
            <a:spLocks/>
          </p:cNvSpPr>
          <p:nvPr/>
        </p:nvSpPr>
        <p:spPr>
          <a:xfrm>
            <a:off x="1159098" y="365125"/>
            <a:ext cx="10194701" cy="13255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latin typeface="Aharoni" panose="02010803020104030203" pitchFamily="2" charset="-79"/>
                <a:cs typeface="Aharoni" panose="02010803020104030203" pitchFamily="2" charset="-79"/>
              </a:rPr>
              <a:t>Soccer Transfers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D7197B-4423-4ADC-81E9-0CBB66F3F2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491" t="22639" r="11840" b="21923"/>
          <a:stretch/>
        </p:blipFill>
        <p:spPr>
          <a:xfrm>
            <a:off x="2373331" y="1801747"/>
            <a:ext cx="8126858" cy="481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57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77F95A-6F23-4E9F-AC4F-4DC8D20AF4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14" name="Rectangle 2">
            <a:extLst>
              <a:ext uri="{FF2B5EF4-FFF2-40B4-BE49-F238E27FC236}">
                <a16:creationId xmlns:a16="http://schemas.microsoft.com/office/drawing/2014/main" id="{72735504-1660-43BF-AA97-B1A6FE1245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0113" y="244475"/>
            <a:ext cx="10249150" cy="133985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j-ea"/>
                <a:cs typeface="+mj-cs"/>
              </a:rPr>
              <a:t>Anticipated v. Unanticipated</a:t>
            </a:r>
          </a:p>
        </p:txBody>
      </p:sp>
      <p:sp>
        <p:nvSpPr>
          <p:cNvPr id="21" name="Title 4">
            <a:extLst>
              <a:ext uri="{FF2B5EF4-FFF2-40B4-BE49-F238E27FC236}">
                <a16:creationId xmlns:a16="http://schemas.microsoft.com/office/drawing/2014/main" id="{080F2810-DCCD-4640-86FA-E7227C3350BF}"/>
              </a:ext>
            </a:extLst>
          </p:cNvPr>
          <p:cNvSpPr txBox="1">
            <a:spLocks/>
          </p:cNvSpPr>
          <p:nvPr/>
        </p:nvSpPr>
        <p:spPr>
          <a:xfrm>
            <a:off x="1159098" y="365125"/>
            <a:ext cx="10194701" cy="13255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latin typeface="Aharoni" panose="02010803020104030203" pitchFamily="2" charset="-79"/>
                <a:cs typeface="Aharoni" panose="02010803020104030203" pitchFamily="2" charset="-79"/>
              </a:rPr>
              <a:t>Creeping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70817D52-27DB-464D-A8DC-4405B2091111}"/>
              </a:ext>
            </a:extLst>
          </p:cNvPr>
          <p:cNvSpPr txBox="1">
            <a:spLocks noChangeArrowheads="1"/>
          </p:cNvSpPr>
          <p:nvPr/>
        </p:nvSpPr>
        <p:spPr>
          <a:xfrm>
            <a:off x="914400" y="1828800"/>
            <a:ext cx="7345363" cy="3932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4400" b="1" dirty="0">
                <a:latin typeface="Avenir Book" charset="0"/>
              </a:rPr>
              <a:t>1-3% a year and healthy </a:t>
            </a:r>
          </a:p>
          <a:p>
            <a:pPr>
              <a:buFontTx/>
              <a:buNone/>
            </a:pPr>
            <a:r>
              <a:rPr lang="en-US" altLang="en-US" sz="4400" b="1" dirty="0">
                <a:latin typeface="Avenir Book" charset="0"/>
              </a:rPr>
              <a:t>(Anticipated)</a:t>
            </a:r>
            <a:r>
              <a:rPr lang="en-US" altLang="en-US" sz="4400" dirty="0">
                <a:latin typeface="Avenir Book" charset="0"/>
              </a:rPr>
              <a:t> </a:t>
            </a:r>
          </a:p>
        </p:txBody>
      </p:sp>
      <p:pic>
        <p:nvPicPr>
          <p:cNvPr id="12" name="Picture 11" descr="Screen Shot 2014-11-30 at 2.31.23 PM.png">
            <a:extLst>
              <a:ext uri="{FF2B5EF4-FFF2-40B4-BE49-F238E27FC236}">
                <a16:creationId xmlns:a16="http://schemas.microsoft.com/office/drawing/2014/main" id="{0F847328-17D7-4A94-BBD4-FE57434AD0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1234">
            <a:off x="1657350" y="3414713"/>
            <a:ext cx="2101850" cy="277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creen Shot 2014-11-30 at 2.28.20 PM.png">
            <a:extLst>
              <a:ext uri="{FF2B5EF4-FFF2-40B4-BE49-F238E27FC236}">
                <a16:creationId xmlns:a16="http://schemas.microsoft.com/office/drawing/2014/main" id="{78108471-28F8-4FBB-AAC8-05F1F735A2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5861">
            <a:off x="6911632" y="3412816"/>
            <a:ext cx="3756025" cy="28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190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77F95A-6F23-4E9F-AC4F-4DC8D20AF4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14" name="Rectangle 2">
            <a:extLst>
              <a:ext uri="{FF2B5EF4-FFF2-40B4-BE49-F238E27FC236}">
                <a16:creationId xmlns:a16="http://schemas.microsoft.com/office/drawing/2014/main" id="{72735504-1660-43BF-AA97-B1A6FE1245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0113" y="244475"/>
            <a:ext cx="10249150" cy="133985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j-ea"/>
                <a:cs typeface="+mj-cs"/>
              </a:rPr>
              <a:t>Anticipated v. Unanticipated</a:t>
            </a:r>
          </a:p>
        </p:txBody>
      </p:sp>
      <p:sp>
        <p:nvSpPr>
          <p:cNvPr id="21" name="Title 4">
            <a:extLst>
              <a:ext uri="{FF2B5EF4-FFF2-40B4-BE49-F238E27FC236}">
                <a16:creationId xmlns:a16="http://schemas.microsoft.com/office/drawing/2014/main" id="{080F2810-DCCD-4640-86FA-E7227C3350BF}"/>
              </a:ext>
            </a:extLst>
          </p:cNvPr>
          <p:cNvSpPr txBox="1">
            <a:spLocks/>
          </p:cNvSpPr>
          <p:nvPr/>
        </p:nvSpPr>
        <p:spPr>
          <a:xfrm>
            <a:off x="1159098" y="365125"/>
            <a:ext cx="10194701" cy="13255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latin typeface="Aharoni" panose="02010803020104030203" pitchFamily="2" charset="-79"/>
                <a:cs typeface="Aharoni" panose="02010803020104030203" pitchFamily="2" charset="-79"/>
              </a:rPr>
              <a:t>Chronic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1AE6FD1E-0E25-47CF-B745-EBDEE957DD10}"/>
              </a:ext>
            </a:extLst>
          </p:cNvPr>
          <p:cNvSpPr txBox="1">
            <a:spLocks noChangeArrowheads="1"/>
          </p:cNvSpPr>
          <p:nvPr/>
        </p:nvSpPr>
        <p:spPr>
          <a:xfrm>
            <a:off x="900113" y="2133600"/>
            <a:ext cx="7345362" cy="3932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altLang="en-US" sz="4400" b="1">
                <a:latin typeface="Avenir Book" charset="0"/>
              </a:rPr>
              <a:t>Changes month to month </a:t>
            </a:r>
            <a:r>
              <a:rPr lang="en-US" altLang="en-US" sz="4400" b="1">
                <a:latin typeface="Arial" panose="020B0604020202020204" pitchFamily="34" charset="0"/>
              </a:rPr>
              <a:t>	</a:t>
            </a:r>
          </a:p>
          <a:p>
            <a:pPr marL="0" indent="0">
              <a:buFontTx/>
              <a:buNone/>
            </a:pPr>
            <a:r>
              <a:rPr lang="en-US" altLang="en-US" sz="4400" b="1">
                <a:latin typeface="Arial" panose="020B0604020202020204" pitchFamily="34" charset="0"/>
              </a:rPr>
              <a:t>	</a:t>
            </a:r>
            <a:r>
              <a:rPr lang="en-US" altLang="en-US" sz="3600" b="1">
                <a:latin typeface="Avenir Book" charset="0"/>
              </a:rPr>
              <a:t>Ex.     Recent gas prices</a:t>
            </a:r>
          </a:p>
          <a:p>
            <a:pPr marL="0" indent="0">
              <a:buFontTx/>
              <a:buNone/>
            </a:pPr>
            <a:r>
              <a:rPr lang="en-US" altLang="en-US" sz="3600" b="1">
                <a:latin typeface="Arial" panose="020B0604020202020204" pitchFamily="34" charset="0"/>
              </a:rPr>
              <a:t>			</a:t>
            </a:r>
          </a:p>
          <a:p>
            <a:pPr marL="0" indent="0">
              <a:buFontTx/>
              <a:buNone/>
            </a:pPr>
            <a:endParaRPr lang="en-US" altLang="en-US" sz="3600" b="1" dirty="0">
              <a:latin typeface="Arial" panose="020B0604020202020204" pitchFamily="34" charset="0"/>
            </a:endParaRP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D172D6C7-0E85-43E8-9BAE-41CE7A648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0527" y="4661421"/>
            <a:ext cx="239184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b="1" dirty="0">
                <a:latin typeface="Avenir Book"/>
                <a:cs typeface="Avenir Book"/>
              </a:rPr>
              <a:t>11/16/10  $3.07 </a:t>
            </a:r>
          </a:p>
          <a:p>
            <a:pPr>
              <a:spcBef>
                <a:spcPct val="50000"/>
              </a:spcBef>
              <a:defRPr/>
            </a:pPr>
            <a:r>
              <a:rPr lang="en-US" sz="1800" b="1" dirty="0">
                <a:latin typeface="Avenir Book"/>
                <a:cs typeface="Avenir Book"/>
              </a:rPr>
              <a:t>5/09/11    $4.29 </a:t>
            </a:r>
          </a:p>
          <a:p>
            <a:pPr marL="285750" indent="-285750">
              <a:spcBef>
                <a:spcPct val="50000"/>
              </a:spcBef>
              <a:buFont typeface="Arial"/>
              <a:buChar char="•"/>
              <a:defRPr/>
            </a:pPr>
            <a:r>
              <a:rPr lang="en-US" sz="1800" b="1" dirty="0">
                <a:latin typeface="Avenir Book"/>
                <a:cs typeface="Avenir Book"/>
              </a:rPr>
              <a:t>39% increase.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A6310F-E218-4100-A066-8D91070BD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5568" y="4661421"/>
            <a:ext cx="2286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b="1" dirty="0">
                <a:latin typeface="Avenir Book"/>
                <a:cs typeface="Avenir Book"/>
              </a:rPr>
              <a:t>10/9/12      4.75</a:t>
            </a:r>
          </a:p>
          <a:p>
            <a:pPr>
              <a:defRPr/>
            </a:pPr>
            <a:r>
              <a:rPr lang="en-US" sz="1800" b="1" dirty="0">
                <a:latin typeface="Avenir Book"/>
                <a:cs typeface="Avenir Book"/>
              </a:rPr>
              <a:t>11/28/12    3.83</a:t>
            </a:r>
          </a:p>
          <a:p>
            <a:pPr>
              <a:defRPr/>
            </a:pPr>
            <a:endParaRPr lang="en-US" sz="1800" b="1" dirty="0">
              <a:latin typeface="Avenir Book"/>
              <a:cs typeface="Avenir Book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 sz="1800" b="1" dirty="0">
                <a:latin typeface="Avenir Book"/>
                <a:cs typeface="Avenir Book"/>
              </a:rPr>
              <a:t>24% decrease.</a:t>
            </a:r>
          </a:p>
          <a:p>
            <a:pPr>
              <a:defRPr/>
            </a:pPr>
            <a:endParaRPr lang="en-US" sz="1800" dirty="0"/>
          </a:p>
          <a:p>
            <a:pPr>
              <a:defRPr/>
            </a:pPr>
            <a:endParaRPr lang="en-US" sz="1800" dirty="0"/>
          </a:p>
        </p:txBody>
      </p:sp>
      <p:pic>
        <p:nvPicPr>
          <p:cNvPr id="1028" name="Picture 4" descr="Image result for High gas prices">
            <a:extLst>
              <a:ext uri="{FF2B5EF4-FFF2-40B4-BE49-F238E27FC236}">
                <a16:creationId xmlns:a16="http://schemas.microsoft.com/office/drawing/2014/main" id="{ADAE376A-D2A5-4515-B999-B6FBC5535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81" y="3721789"/>
            <a:ext cx="4035063" cy="269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66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" grpId="0" build="p"/>
      <p:bldP spid="8" grpId="1" build="p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77F95A-6F23-4E9F-AC4F-4DC8D20AF4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5775" y="0"/>
            <a:ext cx="12191980" cy="6857990"/>
          </a:xfrm>
          <a:prstGeom prst="rect">
            <a:avLst/>
          </a:prstGeom>
        </p:spPr>
      </p:pic>
      <p:sp>
        <p:nvSpPr>
          <p:cNvPr id="14" name="Rectangle 2">
            <a:extLst>
              <a:ext uri="{FF2B5EF4-FFF2-40B4-BE49-F238E27FC236}">
                <a16:creationId xmlns:a16="http://schemas.microsoft.com/office/drawing/2014/main" id="{72735504-1660-43BF-AA97-B1A6FE1245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0113" y="244475"/>
            <a:ext cx="10249150" cy="133985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+mj-ea"/>
                <a:cs typeface="+mj-cs"/>
              </a:rPr>
              <a:t>Anticipated v. Unanticipated</a:t>
            </a:r>
          </a:p>
        </p:txBody>
      </p:sp>
      <p:sp>
        <p:nvSpPr>
          <p:cNvPr id="21" name="Title 4">
            <a:extLst>
              <a:ext uri="{FF2B5EF4-FFF2-40B4-BE49-F238E27FC236}">
                <a16:creationId xmlns:a16="http://schemas.microsoft.com/office/drawing/2014/main" id="{080F2810-DCCD-4640-86FA-E7227C3350BF}"/>
              </a:ext>
            </a:extLst>
          </p:cNvPr>
          <p:cNvSpPr txBox="1">
            <a:spLocks/>
          </p:cNvSpPr>
          <p:nvPr/>
        </p:nvSpPr>
        <p:spPr>
          <a:xfrm>
            <a:off x="1097186" y="266699"/>
            <a:ext cx="10194701" cy="13255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latin typeface="Aharoni" panose="02010803020104030203" pitchFamily="2" charset="-79"/>
                <a:cs typeface="Aharoni" panose="02010803020104030203" pitchFamily="2" charset="-79"/>
              </a:rPr>
              <a:t>Hyper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B46FBD79-41A0-4775-945B-A1B3E11B81CD}"/>
              </a:ext>
            </a:extLst>
          </p:cNvPr>
          <p:cNvSpPr txBox="1">
            <a:spLocks noChangeArrowheads="1"/>
          </p:cNvSpPr>
          <p:nvPr/>
        </p:nvSpPr>
        <p:spPr>
          <a:xfrm>
            <a:off x="537410" y="2115803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tabLst>
                <a:tab pos="625475" algn="l"/>
              </a:tabLst>
            </a:pPr>
            <a:r>
              <a:rPr lang="en-US" altLang="en-US" b="1" dirty="0">
                <a:latin typeface="Avenir Book" charset="0"/>
              </a:rPr>
              <a:t>100-500% in 1 month </a:t>
            </a:r>
          </a:p>
          <a:p>
            <a:pPr marL="0" indent="0">
              <a:buFontTx/>
              <a:buNone/>
              <a:tabLst>
                <a:tab pos="625475" algn="l"/>
              </a:tabLst>
            </a:pPr>
            <a:r>
              <a:rPr lang="en-US" altLang="en-US" b="1" dirty="0">
                <a:latin typeface="Avenir Book" charset="0"/>
              </a:rPr>
              <a:t>(Can crush banks and savings accounts)</a:t>
            </a:r>
          </a:p>
          <a:p>
            <a:pPr marL="0" indent="0">
              <a:buFontTx/>
              <a:buNone/>
              <a:tabLst>
                <a:tab pos="625475" algn="l"/>
              </a:tabLst>
            </a:pPr>
            <a:endParaRPr lang="en-US" altLang="en-US" b="1" dirty="0">
              <a:latin typeface="Arial" panose="020B0604020202020204" pitchFamily="34" charset="0"/>
            </a:endParaRPr>
          </a:p>
          <a:p>
            <a:pPr marL="0" indent="0">
              <a:buFontTx/>
              <a:buNone/>
              <a:tabLst>
                <a:tab pos="625475" algn="l"/>
              </a:tabLst>
            </a:pPr>
            <a:r>
              <a:rPr lang="en-US" altLang="en-US" b="1" dirty="0">
                <a:latin typeface="Avenir Book" charset="0"/>
              </a:rPr>
              <a:t>Ex. Natural disasters 	can cause hyper 	inflation</a:t>
            </a:r>
          </a:p>
          <a:p>
            <a:pPr marL="0" indent="0">
              <a:buFontTx/>
              <a:buNone/>
              <a:tabLst>
                <a:tab pos="625475" algn="l"/>
              </a:tabLst>
            </a:pPr>
            <a:r>
              <a:rPr lang="en-US" altLang="en-US" b="1" dirty="0">
                <a:latin typeface="Arial" panose="020B0604020202020204" pitchFamily="34" charset="0"/>
              </a:rPr>
              <a:t>	</a:t>
            </a:r>
          </a:p>
        </p:txBody>
      </p:sp>
      <p:pic>
        <p:nvPicPr>
          <p:cNvPr id="4100" name="Picture 4" descr="Image result for hyperinflation">
            <a:extLst>
              <a:ext uri="{FF2B5EF4-FFF2-40B4-BE49-F238E27FC236}">
                <a16:creationId xmlns:a16="http://schemas.microsoft.com/office/drawing/2014/main" id="{CAB128F7-5E7B-4FD4-A9F0-AAD915519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762" y="1584325"/>
            <a:ext cx="2407135" cy="329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hyperinflation">
            <a:extLst>
              <a:ext uri="{FF2B5EF4-FFF2-40B4-BE49-F238E27FC236}">
                <a16:creationId xmlns:a16="http://schemas.microsoft.com/office/drawing/2014/main" id="{9E628F9D-B94A-418F-8F01-A05BCDFF0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662" y="3902382"/>
            <a:ext cx="3836820" cy="271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Image result for hyperinflation venezuela">
            <a:extLst>
              <a:ext uri="{FF2B5EF4-FFF2-40B4-BE49-F238E27FC236}">
                <a16:creationId xmlns:a16="http://schemas.microsoft.com/office/drawing/2014/main" id="{DF1A08CF-5B6A-48AD-AABE-008087681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916" y="1452683"/>
            <a:ext cx="3156960" cy="284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12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1079</TotalTime>
  <Words>880</Words>
  <Application>Microsoft Office PowerPoint</Application>
  <PresentationFormat>Widescreen</PresentationFormat>
  <Paragraphs>229</Paragraphs>
  <Slides>22</Slides>
  <Notes>5</Notes>
  <HiddenSlides>1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Aharoni</vt:lpstr>
      <vt:lpstr>Arial</vt:lpstr>
      <vt:lpstr>Avenir Book</vt:lpstr>
      <vt:lpstr>Calibri</vt:lpstr>
      <vt:lpstr>Calibri Light</vt:lpstr>
      <vt:lpstr>Gill Sans MT</vt:lpstr>
      <vt:lpstr>Tahoma</vt:lpstr>
      <vt:lpstr>Wingdings</vt:lpstr>
      <vt:lpstr>Office Theme</vt:lpstr>
      <vt:lpstr>PowerPoint Presentation</vt:lpstr>
      <vt:lpstr>What is INFLATION? </vt:lpstr>
      <vt:lpstr>What is DEFLATION?</vt:lpstr>
      <vt:lpstr> How Prices Change</vt:lpstr>
      <vt:lpstr>Anticipated v. Unanticipated</vt:lpstr>
      <vt:lpstr>Anticipated v. Unanticipated</vt:lpstr>
      <vt:lpstr>Anticipated v. Unanticipated</vt:lpstr>
      <vt:lpstr>Anticipated v. Unanticipated</vt:lpstr>
      <vt:lpstr>Anticipated v. Unanticipated</vt:lpstr>
      <vt:lpstr>PowerPoint Presentation</vt:lpstr>
      <vt:lpstr>Venezuela Today </vt:lpstr>
      <vt:lpstr>Anticipated v. Unanticipated</vt:lpstr>
      <vt:lpstr>What are some effects of inflation?</vt:lpstr>
      <vt:lpstr>Other effects of inflation</vt:lpstr>
      <vt:lpstr>How is inflation measured?</vt:lpstr>
      <vt:lpstr>How does the Consumer Price Index (CPI) measure inflation?</vt:lpstr>
      <vt:lpstr>Anticipated v. Unanticipated</vt:lpstr>
      <vt:lpstr>Anticipated v. Unanticipated</vt:lpstr>
      <vt:lpstr>Anticipated v. Unanticipated</vt:lpstr>
      <vt:lpstr>CPI and Inflation </vt:lpstr>
      <vt:lpstr>CPI and Inflation </vt:lpstr>
      <vt:lpstr>Hyperinflation Examples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Samer Kaddah</dc:creator>
  <cp:lastModifiedBy>Matthew Liedberg</cp:lastModifiedBy>
  <cp:revision>13</cp:revision>
  <cp:lastPrinted>2019-10-07T12:51:40Z</cp:lastPrinted>
  <dcterms:created xsi:type="dcterms:W3CDTF">2019-10-03T12:56:12Z</dcterms:created>
  <dcterms:modified xsi:type="dcterms:W3CDTF">2019-10-21T12:13:38Z</dcterms:modified>
</cp:coreProperties>
</file>