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53557" y="495696"/>
            <a:ext cx="3036885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83611" y="1219962"/>
            <a:ext cx="3654425" cy="3268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807625" y="1167892"/>
            <a:ext cx="3822700" cy="303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81" y="5143489"/>
                </a:moveTo>
                <a:lnTo>
                  <a:pt x="0" y="5143489"/>
                </a:lnTo>
                <a:lnTo>
                  <a:pt x="0" y="0"/>
                </a:lnTo>
                <a:lnTo>
                  <a:pt x="9143981" y="0"/>
                </a:lnTo>
                <a:lnTo>
                  <a:pt x="9143981" y="5143489"/>
                </a:lnTo>
                <a:close/>
              </a:path>
            </a:pathLst>
          </a:custGeom>
          <a:solidFill>
            <a:srgbClr val="212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4151" y="50560"/>
            <a:ext cx="8155696" cy="10331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7449" y="1156453"/>
            <a:ext cx="8669101" cy="3279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6817" y="1061045"/>
            <a:ext cx="57594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>
                <a:solidFill>
                  <a:srgbClr val="FFFFFF"/>
                </a:solidFill>
                <a:latin typeface="Arial"/>
                <a:cs typeface="Arial"/>
              </a:rPr>
              <a:t>SSWH </a:t>
            </a:r>
            <a:r>
              <a:rPr sz="4400" spc="-5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44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400" spc="-5" dirty="0">
                <a:solidFill>
                  <a:srgbClr val="FFFFFF"/>
                </a:solidFill>
                <a:latin typeface="Arial"/>
                <a:cs typeface="Arial"/>
              </a:rPr>
              <a:t>Presentation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7333" y="2245977"/>
            <a:ext cx="728154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53335" marR="5080" indent="-254127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Describe the impact of industrialization and  urbanization.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7596" y="223148"/>
            <a:ext cx="822896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Impact </a:t>
            </a:r>
            <a:r>
              <a:rPr spc="-5" dirty="0"/>
              <a:t>of </a:t>
            </a:r>
            <a:r>
              <a:rPr spc="-10" dirty="0"/>
              <a:t>the Industrial </a:t>
            </a:r>
            <a:r>
              <a:rPr spc="-5" dirty="0"/>
              <a:t>Revolution on</a:t>
            </a:r>
            <a:r>
              <a:rPr spc="-60" dirty="0"/>
              <a:t> </a:t>
            </a:r>
            <a:r>
              <a:rPr spc="-5" dirty="0"/>
              <a:t>Britain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382905" indent="-370840" algn="just">
              <a:lnSpc>
                <a:spcPct val="100000"/>
              </a:lnSpc>
              <a:spcBef>
                <a:spcPts val="655"/>
              </a:spcBef>
              <a:buChar char="●"/>
              <a:tabLst>
                <a:tab pos="383540" algn="l"/>
              </a:tabLst>
            </a:pPr>
            <a:r>
              <a:rPr spc="-5" dirty="0"/>
              <a:t>Growth of</a:t>
            </a:r>
            <a:r>
              <a:rPr spc="-20" dirty="0"/>
              <a:t> </a:t>
            </a:r>
            <a:r>
              <a:rPr dirty="0"/>
              <a:t>cities</a:t>
            </a:r>
          </a:p>
          <a:p>
            <a:pPr marL="382905" marR="5080" indent="-370840" algn="just">
              <a:lnSpc>
                <a:spcPct val="100499"/>
              </a:lnSpc>
              <a:spcBef>
                <a:spcPts val="540"/>
              </a:spcBef>
              <a:buChar char="●"/>
              <a:tabLst>
                <a:tab pos="383540" algn="l"/>
              </a:tabLst>
            </a:pPr>
            <a:r>
              <a:rPr dirty="0"/>
              <a:t>More </a:t>
            </a:r>
            <a:r>
              <a:rPr spc="-5" dirty="0"/>
              <a:t>population </a:t>
            </a:r>
            <a:r>
              <a:rPr dirty="0"/>
              <a:t>(increased  </a:t>
            </a:r>
            <a:r>
              <a:rPr spc="-5" dirty="0"/>
              <a:t>food, decreased death</a:t>
            </a:r>
            <a:r>
              <a:rPr spc="-95" dirty="0"/>
              <a:t> </a:t>
            </a:r>
            <a:r>
              <a:rPr dirty="0"/>
              <a:t>rate,  </a:t>
            </a:r>
            <a:r>
              <a:rPr spc="-5" dirty="0"/>
              <a:t>disease </a:t>
            </a:r>
            <a:r>
              <a:rPr dirty="0"/>
              <a:t>&amp;</a:t>
            </a:r>
            <a:r>
              <a:rPr spc="-20" dirty="0"/>
              <a:t> </a:t>
            </a:r>
            <a:r>
              <a:rPr spc="-5" dirty="0"/>
              <a:t>wars)</a:t>
            </a:r>
          </a:p>
          <a:p>
            <a:pPr marL="382905" indent="-370840" algn="just">
              <a:lnSpc>
                <a:spcPct val="100000"/>
              </a:lnSpc>
              <a:spcBef>
                <a:spcPts val="590"/>
              </a:spcBef>
              <a:buChar char="●"/>
              <a:tabLst>
                <a:tab pos="383540" algn="l"/>
              </a:tabLst>
            </a:pPr>
            <a:r>
              <a:rPr dirty="0"/>
              <a:t>2 </a:t>
            </a:r>
            <a:r>
              <a:rPr spc="-5" dirty="0"/>
              <a:t>new </a:t>
            </a:r>
            <a:r>
              <a:rPr dirty="0"/>
              <a:t>classes </a:t>
            </a:r>
            <a:r>
              <a:rPr spc="-5" dirty="0"/>
              <a:t>of</a:t>
            </a:r>
            <a:r>
              <a:rPr spc="-60" dirty="0"/>
              <a:t> </a:t>
            </a:r>
            <a:r>
              <a:rPr spc="-5" dirty="0"/>
              <a:t>people:</a:t>
            </a:r>
          </a:p>
          <a:p>
            <a:pPr marL="782955" marR="243840" lvl="1" indent="-309880" algn="just">
              <a:lnSpc>
                <a:spcPct val="100000"/>
              </a:lnSpc>
              <a:spcBef>
                <a:spcPts val="555"/>
              </a:spcBef>
              <a:buSzPct val="85714"/>
              <a:buChar char="●"/>
              <a:tabLst>
                <a:tab pos="783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Industrial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middle</a:t>
            </a:r>
            <a:r>
              <a:rPr sz="21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class  (factory</a:t>
            </a:r>
            <a:r>
              <a:rPr sz="21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owners)</a:t>
            </a:r>
            <a:endParaRPr sz="2100">
              <a:latin typeface="Arial"/>
              <a:cs typeface="Arial"/>
            </a:endParaRPr>
          </a:p>
          <a:p>
            <a:pPr marL="782955" marR="111125" lvl="1" indent="-309880" algn="just">
              <a:lnSpc>
                <a:spcPct val="100000"/>
              </a:lnSpc>
              <a:spcBef>
                <a:spcPts val="585"/>
              </a:spcBef>
              <a:buSzPct val="85714"/>
              <a:buChar char="●"/>
              <a:tabLst>
                <a:tab pos="783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Industrial working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class  (factory</a:t>
            </a:r>
            <a:r>
              <a:rPr sz="21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workers)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955" marR="5080" indent="-389890">
              <a:lnSpc>
                <a:spcPct val="116100"/>
              </a:lnSpc>
              <a:spcBef>
                <a:spcPts val="100"/>
              </a:spcBef>
              <a:buChar char="●"/>
              <a:tabLst>
                <a:tab pos="401955" algn="l"/>
                <a:tab pos="402590" algn="l"/>
              </a:tabLst>
            </a:pPr>
            <a:r>
              <a:rPr spc="-5" dirty="0"/>
              <a:t>Large number of women and  </a:t>
            </a:r>
            <a:r>
              <a:rPr dirty="0"/>
              <a:t>children </a:t>
            </a:r>
            <a:r>
              <a:rPr spc="-5" dirty="0"/>
              <a:t>working in</a:t>
            </a:r>
            <a:r>
              <a:rPr spc="-70" dirty="0"/>
              <a:t> </a:t>
            </a:r>
            <a:r>
              <a:rPr spc="-5" dirty="0"/>
              <a:t>factories</a:t>
            </a:r>
          </a:p>
          <a:p>
            <a:pPr marL="401955" indent="-389890">
              <a:lnSpc>
                <a:spcPct val="100000"/>
              </a:lnSpc>
              <a:spcBef>
                <a:spcPts val="965"/>
              </a:spcBef>
              <a:buChar char="●"/>
              <a:tabLst>
                <a:tab pos="401955" algn="l"/>
                <a:tab pos="402590" algn="l"/>
              </a:tabLst>
            </a:pPr>
            <a:r>
              <a:rPr spc="-5" dirty="0"/>
              <a:t>Created</a:t>
            </a:r>
            <a:r>
              <a:rPr spc="-10" dirty="0"/>
              <a:t> </a:t>
            </a:r>
            <a:r>
              <a:rPr dirty="0"/>
              <a:t>Jobs</a:t>
            </a:r>
          </a:p>
          <a:p>
            <a:pPr marL="401955" indent="-389890">
              <a:lnSpc>
                <a:spcPct val="100000"/>
              </a:lnSpc>
              <a:spcBef>
                <a:spcPts val="555"/>
              </a:spcBef>
              <a:buChar char="●"/>
              <a:tabLst>
                <a:tab pos="401955" algn="l"/>
                <a:tab pos="402590" algn="l"/>
              </a:tabLst>
            </a:pPr>
            <a:r>
              <a:rPr spc="-5" dirty="0"/>
              <a:t>Raised the </a:t>
            </a:r>
            <a:r>
              <a:rPr dirty="0"/>
              <a:t>standard </a:t>
            </a:r>
            <a:r>
              <a:rPr spc="-5" dirty="0"/>
              <a:t>of</a:t>
            </a:r>
            <a:r>
              <a:rPr spc="-85" dirty="0"/>
              <a:t> </a:t>
            </a:r>
            <a:r>
              <a:rPr spc="-5" dirty="0"/>
              <a:t>living</a:t>
            </a:r>
          </a:p>
          <a:p>
            <a:pPr marL="401955" indent="-389890">
              <a:lnSpc>
                <a:spcPct val="100000"/>
              </a:lnSpc>
              <a:spcBef>
                <a:spcPts val="555"/>
              </a:spcBef>
              <a:buChar char="●"/>
              <a:tabLst>
                <a:tab pos="401955" algn="l"/>
                <a:tab pos="402590" algn="l"/>
              </a:tabLst>
            </a:pPr>
            <a:r>
              <a:rPr spc="-5" dirty="0"/>
              <a:t>Nations became</a:t>
            </a:r>
            <a:r>
              <a:rPr spc="-25" dirty="0"/>
              <a:t> </a:t>
            </a:r>
            <a:r>
              <a:rPr spc="-5" dirty="0"/>
              <a:t>wealthy</a:t>
            </a:r>
          </a:p>
          <a:p>
            <a:pPr marL="401955" marR="33655" indent="-389890">
              <a:lnSpc>
                <a:spcPct val="100400"/>
              </a:lnSpc>
              <a:spcBef>
                <a:spcPts val="625"/>
              </a:spcBef>
              <a:buChar char="●"/>
              <a:tabLst>
                <a:tab pos="401955" algn="l"/>
                <a:tab pos="402590" algn="l"/>
              </a:tabLst>
            </a:pPr>
            <a:r>
              <a:rPr dirty="0"/>
              <a:t>Movement </a:t>
            </a:r>
            <a:r>
              <a:rPr spc="-5" dirty="0"/>
              <a:t>to</a:t>
            </a:r>
            <a:r>
              <a:rPr spc="-110" dirty="0"/>
              <a:t> </a:t>
            </a:r>
            <a:r>
              <a:rPr dirty="0"/>
              <a:t>machine-made  </a:t>
            </a:r>
            <a:r>
              <a:rPr spc="-5" dirty="0"/>
              <a:t>items </a:t>
            </a:r>
            <a:r>
              <a:rPr dirty="0"/>
              <a:t>created a </a:t>
            </a:r>
            <a:r>
              <a:rPr spc="-5" dirty="0"/>
              <a:t>demand for  unskilled</a:t>
            </a:r>
            <a:r>
              <a:rPr spc="-10" dirty="0"/>
              <a:t> </a:t>
            </a:r>
            <a:r>
              <a:rPr spc="-5" dirty="0"/>
              <a:t>labor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099435" marR="5080" indent="-3087370">
              <a:lnSpc>
                <a:spcPct val="100400"/>
              </a:lnSpc>
              <a:spcBef>
                <a:spcPts val="85"/>
              </a:spcBef>
            </a:pPr>
            <a:r>
              <a:rPr spc="-5" dirty="0"/>
              <a:t>So how did </a:t>
            </a:r>
            <a:r>
              <a:rPr spc="-10" dirty="0"/>
              <a:t>the Industrial </a:t>
            </a:r>
            <a:r>
              <a:rPr spc="-5" dirty="0"/>
              <a:t>Revolution work in  Germany?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011" y="1183523"/>
            <a:ext cx="4293870" cy="3454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955" marR="5080" indent="-389890">
              <a:lnSpc>
                <a:spcPct val="119000"/>
              </a:lnSpc>
              <a:spcBef>
                <a:spcPts val="10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Industrial Revolution began  about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a century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later in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Germany  than it did in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England</a:t>
            </a:r>
            <a:endParaRPr sz="2100">
              <a:latin typeface="Arial"/>
              <a:cs typeface="Arial"/>
            </a:endParaRPr>
          </a:p>
          <a:p>
            <a:pPr marL="401955" marR="819785" indent="-389890">
              <a:lnSpc>
                <a:spcPct val="119000"/>
              </a:lnSpc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delayed in part because  Germany was divided</a:t>
            </a:r>
            <a:r>
              <a:rPr sz="21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into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smaller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states</a:t>
            </a:r>
            <a:endParaRPr sz="2100">
              <a:latin typeface="Arial"/>
              <a:cs typeface="Arial"/>
            </a:endParaRPr>
          </a:p>
          <a:p>
            <a:pPr marL="401955" marR="321310" indent="-389890">
              <a:lnSpc>
                <a:spcPct val="119000"/>
              </a:lnSpc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Germany did not exist as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unified political unit until 1871  after the Franco-Prussian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War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712603" y="1529046"/>
            <a:ext cx="4017010" cy="2248535"/>
            <a:chOff x="4712603" y="1529046"/>
            <a:chExt cx="4017010" cy="2248535"/>
          </a:xfrm>
        </p:grpSpPr>
        <p:sp>
          <p:nvSpPr>
            <p:cNvPr id="5" name="object 5"/>
            <p:cNvSpPr/>
            <p:nvPr/>
          </p:nvSpPr>
          <p:spPr>
            <a:xfrm>
              <a:off x="4741165" y="1557621"/>
              <a:ext cx="3959616" cy="21907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26890" y="1543334"/>
              <a:ext cx="3988435" cy="2219960"/>
            </a:xfrm>
            <a:custGeom>
              <a:avLst/>
              <a:gdLst/>
              <a:ahLst/>
              <a:cxnLst/>
              <a:rect l="l" t="t" r="r" b="b"/>
              <a:pathLst>
                <a:path w="3988434" h="2219960">
                  <a:moveTo>
                    <a:pt x="0" y="0"/>
                  </a:moveTo>
                  <a:lnTo>
                    <a:pt x="3988191" y="0"/>
                  </a:lnTo>
                  <a:lnTo>
                    <a:pt x="3988191" y="2219358"/>
                  </a:lnTo>
                  <a:lnTo>
                    <a:pt x="0" y="2219358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099435" marR="5080" indent="-3087370">
              <a:lnSpc>
                <a:spcPct val="100400"/>
              </a:lnSpc>
              <a:spcBef>
                <a:spcPts val="85"/>
              </a:spcBef>
            </a:pPr>
            <a:r>
              <a:rPr spc="-5" dirty="0"/>
              <a:t>So how did </a:t>
            </a:r>
            <a:r>
              <a:rPr spc="-10" dirty="0"/>
              <a:t>the Industrial </a:t>
            </a:r>
            <a:r>
              <a:rPr spc="-5" dirty="0"/>
              <a:t>Revolution work in  Germany?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28873" y="1246397"/>
            <a:ext cx="4429125" cy="3835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955" marR="5080" indent="-389890">
              <a:lnSpc>
                <a:spcPct val="119000"/>
              </a:lnSpc>
              <a:spcBef>
                <a:spcPts val="10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Construction of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railways,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need  for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steel,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and an increase of  population helped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start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industrialization</a:t>
            </a:r>
            <a:endParaRPr sz="2100">
              <a:latin typeface="Arial"/>
              <a:cs typeface="Arial"/>
            </a:endParaRPr>
          </a:p>
          <a:p>
            <a:pPr marL="401955" marR="83185" indent="-389890" algn="just">
              <a:lnSpc>
                <a:spcPct val="119000"/>
              </a:lnSpc>
              <a:buChar char="●"/>
              <a:tabLst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Germany focused on nationalistic  identity, which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created a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push for  economic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industrial</a:t>
            </a:r>
            <a:r>
              <a:rPr sz="21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growth.</a:t>
            </a:r>
            <a:endParaRPr sz="2100">
              <a:latin typeface="Arial"/>
              <a:cs typeface="Arial"/>
            </a:endParaRPr>
          </a:p>
          <a:p>
            <a:pPr marL="401955" indent="-389890" algn="just">
              <a:lnSpc>
                <a:spcPct val="100000"/>
              </a:lnSpc>
              <a:spcBef>
                <a:spcPts val="480"/>
              </a:spcBef>
              <a:buChar char="●"/>
              <a:tabLst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Heavy industry,</a:t>
            </a:r>
            <a:r>
              <a:rPr sz="21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boomed.</a:t>
            </a:r>
            <a:endParaRPr sz="2100">
              <a:latin typeface="Arial"/>
              <a:cs typeface="Arial"/>
            </a:endParaRPr>
          </a:p>
          <a:p>
            <a:pPr marL="401955" marR="320040" indent="-389890" algn="just">
              <a:lnSpc>
                <a:spcPct val="119000"/>
              </a:lnSpc>
              <a:buChar char="●"/>
              <a:tabLst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Iron became the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major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thrust</a:t>
            </a:r>
            <a:r>
              <a:rPr sz="21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of  industrial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growth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83124" y="1417672"/>
            <a:ext cx="3571240" cy="2850515"/>
            <a:chOff x="283124" y="1417672"/>
            <a:chExt cx="3571240" cy="2850515"/>
          </a:xfrm>
        </p:grpSpPr>
        <p:sp>
          <p:nvSpPr>
            <p:cNvPr id="5" name="object 5"/>
            <p:cNvSpPr/>
            <p:nvPr/>
          </p:nvSpPr>
          <p:spPr>
            <a:xfrm>
              <a:off x="311699" y="1446247"/>
              <a:ext cx="3513842" cy="279329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7411" y="1431959"/>
              <a:ext cx="3542665" cy="2821940"/>
            </a:xfrm>
            <a:custGeom>
              <a:avLst/>
              <a:gdLst/>
              <a:ahLst/>
              <a:cxnLst/>
              <a:rect l="l" t="t" r="r" b="b"/>
              <a:pathLst>
                <a:path w="3542665" h="2821940">
                  <a:moveTo>
                    <a:pt x="0" y="0"/>
                  </a:moveTo>
                  <a:lnTo>
                    <a:pt x="3542430" y="0"/>
                  </a:lnTo>
                  <a:lnTo>
                    <a:pt x="3542430" y="2821881"/>
                  </a:lnTo>
                  <a:lnTo>
                    <a:pt x="0" y="2821881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099435" marR="5080" indent="-3087370">
              <a:lnSpc>
                <a:spcPct val="100400"/>
              </a:lnSpc>
              <a:spcBef>
                <a:spcPts val="85"/>
              </a:spcBef>
            </a:pPr>
            <a:r>
              <a:rPr spc="-5" dirty="0"/>
              <a:t>So how did </a:t>
            </a:r>
            <a:r>
              <a:rPr spc="-10" dirty="0"/>
              <a:t>the Industrial </a:t>
            </a:r>
            <a:r>
              <a:rPr spc="-5" dirty="0"/>
              <a:t>Revolution work in  Germany?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0536" y="1183523"/>
            <a:ext cx="4455795" cy="3454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955" marR="5080" indent="-389890">
              <a:lnSpc>
                <a:spcPct val="119000"/>
              </a:lnSpc>
              <a:spcBef>
                <a:spcPts val="10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By 1900 Germany had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surpassed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Britain in the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manufacture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steel.</a:t>
            </a:r>
            <a:endParaRPr sz="2100">
              <a:latin typeface="Arial"/>
              <a:cs typeface="Arial"/>
            </a:endParaRPr>
          </a:p>
          <a:p>
            <a:pPr marL="401955" marR="790575" indent="-389890">
              <a:lnSpc>
                <a:spcPct val="119000"/>
              </a:lnSpc>
              <a:buChar char="●"/>
              <a:tabLst>
                <a:tab pos="401955" algn="l"/>
                <a:tab pos="402590" algn="l"/>
              </a:tabLst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major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accomplishment for  Germany: the electrical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chemical</a:t>
            </a:r>
            <a:r>
              <a:rPr sz="21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industry.</a:t>
            </a:r>
            <a:endParaRPr sz="2100">
              <a:latin typeface="Arial"/>
              <a:cs typeface="Arial"/>
            </a:endParaRPr>
          </a:p>
          <a:p>
            <a:pPr marL="401955" marR="640715" indent="-389890">
              <a:lnSpc>
                <a:spcPct val="119000"/>
              </a:lnSpc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electrification of Germany,  including an extensive trolley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system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over-land</a:t>
            </a:r>
            <a:endParaRPr sz="2100">
              <a:latin typeface="Arial"/>
              <a:cs typeface="Arial"/>
            </a:endParaRPr>
          </a:p>
          <a:p>
            <a:pPr marL="401955">
              <a:lnSpc>
                <a:spcPct val="100000"/>
              </a:lnSpc>
              <a:spcBef>
                <a:spcPts val="480"/>
              </a:spcBef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power-transmission</a:t>
            </a:r>
            <a:r>
              <a:rPr sz="21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stations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160877" y="1585721"/>
            <a:ext cx="3524885" cy="2819400"/>
            <a:chOff x="5160877" y="1585721"/>
            <a:chExt cx="3524885" cy="2819400"/>
          </a:xfrm>
        </p:grpSpPr>
        <p:sp>
          <p:nvSpPr>
            <p:cNvPr id="5" name="object 5"/>
            <p:cNvSpPr/>
            <p:nvPr/>
          </p:nvSpPr>
          <p:spPr>
            <a:xfrm>
              <a:off x="5189464" y="1614296"/>
              <a:ext cx="3467392" cy="276206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75164" y="1600009"/>
              <a:ext cx="3496310" cy="2790825"/>
            </a:xfrm>
            <a:custGeom>
              <a:avLst/>
              <a:gdLst/>
              <a:ahLst/>
              <a:cxnLst/>
              <a:rect l="l" t="t" r="r" b="b"/>
              <a:pathLst>
                <a:path w="3496309" h="2790825">
                  <a:moveTo>
                    <a:pt x="0" y="0"/>
                  </a:moveTo>
                  <a:lnTo>
                    <a:pt x="3495967" y="0"/>
                  </a:lnTo>
                  <a:lnTo>
                    <a:pt x="3495967" y="2790631"/>
                  </a:lnTo>
                  <a:lnTo>
                    <a:pt x="0" y="2790631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215005" marR="5080" indent="-2597785">
              <a:lnSpc>
                <a:spcPct val="100400"/>
              </a:lnSpc>
              <a:spcBef>
                <a:spcPts val="85"/>
              </a:spcBef>
            </a:pPr>
            <a:r>
              <a:rPr spc="-10" dirty="0"/>
              <a:t>Impact </a:t>
            </a:r>
            <a:r>
              <a:rPr spc="-5" dirty="0"/>
              <a:t>of </a:t>
            </a:r>
            <a:r>
              <a:rPr spc="-10" dirty="0"/>
              <a:t>the Industrial </a:t>
            </a:r>
            <a:r>
              <a:rPr spc="-5" dirty="0"/>
              <a:t>Revolution on  Germany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16300" y="1359573"/>
            <a:ext cx="4354830" cy="307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955" marR="435609" indent="-389890">
              <a:lnSpc>
                <a:spcPct val="119000"/>
              </a:lnSpc>
              <a:spcBef>
                <a:spcPts val="10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Quick Urbanization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(growth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cities)</a:t>
            </a:r>
            <a:endParaRPr sz="2100">
              <a:latin typeface="Arial"/>
              <a:cs typeface="Arial"/>
            </a:endParaRPr>
          </a:p>
          <a:p>
            <a:pPr marL="859155" marR="393065" lvl="1" indent="-389890">
              <a:lnSpc>
                <a:spcPct val="119000"/>
              </a:lnSpc>
              <a:buChar char="○"/>
              <a:tabLst>
                <a:tab pos="859155" algn="l"/>
                <a:tab pos="8597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Became overcrowded</a:t>
            </a:r>
            <a:r>
              <a:rPr sz="21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and  polluted</a:t>
            </a:r>
            <a:endParaRPr sz="2100">
              <a:latin typeface="Arial"/>
              <a:cs typeface="Arial"/>
            </a:endParaRPr>
          </a:p>
          <a:p>
            <a:pPr marL="401955" marR="5080" indent="-389890">
              <a:lnSpc>
                <a:spcPct val="119000"/>
              </a:lnSpc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Heavy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Migration (movement</a:t>
            </a:r>
            <a:r>
              <a:rPr sz="21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from  the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country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to the</a:t>
            </a:r>
            <a:r>
              <a:rPr sz="21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city)</a:t>
            </a:r>
            <a:endParaRPr sz="2100">
              <a:latin typeface="Arial"/>
              <a:cs typeface="Arial"/>
            </a:endParaRPr>
          </a:p>
          <a:p>
            <a:pPr marL="401955" marR="717550" indent="-389890">
              <a:lnSpc>
                <a:spcPct val="119000"/>
              </a:lnSpc>
              <a:spcBef>
                <a:spcPts val="5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Deep Sense of</a:t>
            </a:r>
            <a:r>
              <a:rPr sz="21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Nationalism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(extreme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pride in</a:t>
            </a:r>
            <a:r>
              <a:rPr sz="21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country)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42269" y="1593696"/>
            <a:ext cx="3697604" cy="2783840"/>
            <a:chOff x="342269" y="1593696"/>
            <a:chExt cx="3697604" cy="2783840"/>
          </a:xfrm>
        </p:grpSpPr>
        <p:sp>
          <p:nvSpPr>
            <p:cNvPr id="5" name="object 5"/>
            <p:cNvSpPr/>
            <p:nvPr/>
          </p:nvSpPr>
          <p:spPr>
            <a:xfrm>
              <a:off x="370844" y="1622271"/>
              <a:ext cx="3640417" cy="272619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6556" y="1607984"/>
              <a:ext cx="3669029" cy="2755265"/>
            </a:xfrm>
            <a:custGeom>
              <a:avLst/>
              <a:gdLst/>
              <a:ahLst/>
              <a:cxnLst/>
              <a:rect l="l" t="t" r="r" b="b"/>
              <a:pathLst>
                <a:path w="3669029" h="2755265">
                  <a:moveTo>
                    <a:pt x="0" y="0"/>
                  </a:moveTo>
                  <a:lnTo>
                    <a:pt x="3669010" y="0"/>
                  </a:lnTo>
                  <a:lnTo>
                    <a:pt x="3669010" y="2754756"/>
                  </a:lnTo>
                  <a:lnTo>
                    <a:pt x="0" y="2754756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390265" marR="5080" indent="-3378200">
              <a:lnSpc>
                <a:spcPct val="100400"/>
              </a:lnSpc>
              <a:spcBef>
                <a:spcPts val="85"/>
              </a:spcBef>
            </a:pPr>
            <a:r>
              <a:rPr spc="-5" dirty="0"/>
              <a:t>So how did </a:t>
            </a:r>
            <a:r>
              <a:rPr spc="-10" dirty="0"/>
              <a:t>the Industrial </a:t>
            </a:r>
            <a:r>
              <a:rPr spc="-5" dirty="0"/>
              <a:t>Revolution work in  </a:t>
            </a:r>
            <a:r>
              <a:rPr dirty="0"/>
              <a:t>Japan?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8861" y="1296689"/>
            <a:ext cx="4441825" cy="3454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955" marR="359410" indent="-389890">
              <a:lnSpc>
                <a:spcPct val="119000"/>
              </a:lnSpc>
              <a:spcBef>
                <a:spcPts val="10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Under the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Meiji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Restoration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the  Industrial Revolution</a:t>
            </a:r>
            <a:r>
              <a:rPr sz="21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began</a:t>
            </a:r>
            <a:endParaRPr sz="2100">
              <a:latin typeface="Arial"/>
              <a:cs typeface="Arial"/>
            </a:endParaRPr>
          </a:p>
          <a:p>
            <a:pPr marL="401955" marR="69850" indent="-389890">
              <a:lnSpc>
                <a:spcPct val="119000"/>
              </a:lnSpc>
              <a:buChar char="●"/>
              <a:tabLst>
                <a:tab pos="401955" algn="l"/>
                <a:tab pos="402590" algn="l"/>
              </a:tabLst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military reforms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modernize  Japan's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army and established</a:t>
            </a:r>
            <a:r>
              <a:rPr sz="21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the  foundation for</a:t>
            </a:r>
            <a:r>
              <a:rPr sz="21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industrialization</a:t>
            </a:r>
            <a:endParaRPr sz="2100">
              <a:latin typeface="Arial"/>
              <a:cs typeface="Arial"/>
            </a:endParaRPr>
          </a:p>
          <a:p>
            <a:pPr marL="401955" indent="-389890">
              <a:lnSpc>
                <a:spcPct val="100000"/>
              </a:lnSpc>
              <a:spcBef>
                <a:spcPts val="48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Internal infrastructure was</a:t>
            </a:r>
            <a:r>
              <a:rPr sz="21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created</a:t>
            </a:r>
            <a:endParaRPr sz="2100">
              <a:latin typeface="Arial"/>
              <a:cs typeface="Arial"/>
            </a:endParaRPr>
          </a:p>
          <a:p>
            <a:pPr marL="401955" marR="403225" indent="-389890">
              <a:lnSpc>
                <a:spcPct val="119000"/>
              </a:lnSpc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Lack of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capital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dictated direct  government involvement in the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stages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1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industrialization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309726" y="1570396"/>
            <a:ext cx="3387725" cy="2634615"/>
            <a:chOff x="5309726" y="1570396"/>
            <a:chExt cx="3387725" cy="2634615"/>
          </a:xfrm>
        </p:grpSpPr>
        <p:sp>
          <p:nvSpPr>
            <p:cNvPr id="5" name="object 5"/>
            <p:cNvSpPr/>
            <p:nvPr/>
          </p:nvSpPr>
          <p:spPr>
            <a:xfrm>
              <a:off x="5338314" y="1598971"/>
              <a:ext cx="3330468" cy="257736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24014" y="1584684"/>
              <a:ext cx="3359150" cy="2606040"/>
            </a:xfrm>
            <a:custGeom>
              <a:avLst/>
              <a:gdLst/>
              <a:ahLst/>
              <a:cxnLst/>
              <a:rect l="l" t="t" r="r" b="b"/>
              <a:pathLst>
                <a:path w="3359150" h="2606040">
                  <a:moveTo>
                    <a:pt x="0" y="0"/>
                  </a:moveTo>
                  <a:lnTo>
                    <a:pt x="3359043" y="0"/>
                  </a:lnTo>
                  <a:lnTo>
                    <a:pt x="3359043" y="2605957"/>
                  </a:lnTo>
                  <a:lnTo>
                    <a:pt x="0" y="260595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390265" marR="5080" indent="-3378200">
              <a:lnSpc>
                <a:spcPct val="100400"/>
              </a:lnSpc>
              <a:spcBef>
                <a:spcPts val="85"/>
              </a:spcBef>
            </a:pPr>
            <a:r>
              <a:rPr spc="-5" dirty="0"/>
              <a:t>So how did </a:t>
            </a:r>
            <a:r>
              <a:rPr spc="-10" dirty="0"/>
              <a:t>the Industrial </a:t>
            </a:r>
            <a:r>
              <a:rPr spc="-5" dirty="0"/>
              <a:t>Revolution work in  </a:t>
            </a:r>
            <a:r>
              <a:rPr dirty="0"/>
              <a:t>Japan?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15707" y="1359573"/>
            <a:ext cx="4400550" cy="3454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955" marR="109220" indent="-389890">
              <a:lnSpc>
                <a:spcPct val="119000"/>
              </a:lnSpc>
              <a:spcBef>
                <a:spcPts val="10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Japan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established the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Ministry</a:t>
            </a:r>
            <a:r>
              <a:rPr sz="21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of  Industry in 1870 to oversee  economic</a:t>
            </a:r>
            <a:r>
              <a:rPr sz="21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development.</a:t>
            </a:r>
            <a:endParaRPr sz="2100">
              <a:latin typeface="Arial"/>
              <a:cs typeface="Arial"/>
            </a:endParaRPr>
          </a:p>
          <a:p>
            <a:pPr marL="401955" marR="140335" indent="-389890">
              <a:lnSpc>
                <a:spcPct val="119000"/>
              </a:lnSpc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Built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model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factories to provide  experience with new</a:t>
            </a:r>
            <a:r>
              <a:rPr sz="21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technology.</a:t>
            </a:r>
            <a:endParaRPr sz="2100">
              <a:latin typeface="Arial"/>
              <a:cs typeface="Arial"/>
            </a:endParaRPr>
          </a:p>
          <a:p>
            <a:pPr marL="401955" marR="5080" indent="-389890">
              <a:lnSpc>
                <a:spcPct val="119000"/>
              </a:lnSpc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Education was extended as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a  means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of developing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workforce.</a:t>
            </a:r>
            <a:endParaRPr sz="2100">
              <a:latin typeface="Arial"/>
              <a:cs typeface="Arial"/>
            </a:endParaRPr>
          </a:p>
          <a:p>
            <a:pPr marL="401955" marR="467359" indent="-389890">
              <a:lnSpc>
                <a:spcPct val="119000"/>
              </a:lnSpc>
              <a:spcBef>
                <a:spcPts val="5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Private enterprise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soon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joined  government</a:t>
            </a:r>
            <a:r>
              <a:rPr sz="21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initiatives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9748" y="1643971"/>
            <a:ext cx="3260090" cy="2524760"/>
            <a:chOff x="509748" y="1643971"/>
            <a:chExt cx="3260090" cy="2524760"/>
          </a:xfrm>
        </p:grpSpPr>
        <p:sp>
          <p:nvSpPr>
            <p:cNvPr id="5" name="object 5"/>
            <p:cNvSpPr/>
            <p:nvPr/>
          </p:nvSpPr>
          <p:spPr>
            <a:xfrm>
              <a:off x="538323" y="1672546"/>
              <a:ext cx="3202518" cy="24673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4036" y="1658259"/>
              <a:ext cx="3231515" cy="2496185"/>
            </a:xfrm>
            <a:custGeom>
              <a:avLst/>
              <a:gdLst/>
              <a:ahLst/>
              <a:cxnLst/>
              <a:rect l="l" t="t" r="r" b="b"/>
              <a:pathLst>
                <a:path w="3231515" h="2496185">
                  <a:moveTo>
                    <a:pt x="0" y="0"/>
                  </a:moveTo>
                  <a:lnTo>
                    <a:pt x="3231080" y="0"/>
                  </a:lnTo>
                  <a:lnTo>
                    <a:pt x="3231080" y="2495957"/>
                  </a:lnTo>
                  <a:lnTo>
                    <a:pt x="0" y="249595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390265" marR="5080" indent="-3378200">
              <a:lnSpc>
                <a:spcPct val="100400"/>
              </a:lnSpc>
              <a:spcBef>
                <a:spcPts val="85"/>
              </a:spcBef>
            </a:pPr>
            <a:r>
              <a:rPr spc="-5" dirty="0"/>
              <a:t>So how did </a:t>
            </a:r>
            <a:r>
              <a:rPr spc="-10" dirty="0"/>
              <a:t>the Industrial </a:t>
            </a:r>
            <a:r>
              <a:rPr spc="-5" dirty="0"/>
              <a:t>Revolution work in  </a:t>
            </a:r>
            <a:r>
              <a:rPr dirty="0"/>
              <a:t>Japan?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561" y="1346991"/>
            <a:ext cx="4295140" cy="2692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955" marR="542925" indent="-389890">
              <a:lnSpc>
                <a:spcPct val="119000"/>
              </a:lnSpc>
              <a:spcBef>
                <a:spcPts val="10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Japan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tried to limited</a:t>
            </a:r>
            <a:r>
              <a:rPr sz="21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foreign  involvement,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but</a:t>
            </a:r>
            <a:endParaRPr sz="2100">
              <a:latin typeface="Arial"/>
              <a:cs typeface="Arial"/>
            </a:endParaRPr>
          </a:p>
          <a:p>
            <a:pPr marL="859155" marR="5080" lvl="1" indent="-389890">
              <a:lnSpc>
                <a:spcPct val="119000"/>
              </a:lnSpc>
              <a:buChar char="○"/>
              <a:tabLst>
                <a:tab pos="859155" algn="l"/>
                <a:tab pos="8597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depended on importation of  equipment and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raw</a:t>
            </a:r>
            <a:r>
              <a:rPr sz="21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materials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from the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West</a:t>
            </a:r>
            <a:endParaRPr sz="2100">
              <a:latin typeface="Arial"/>
              <a:cs typeface="Arial"/>
            </a:endParaRPr>
          </a:p>
          <a:p>
            <a:pPr marL="859155" marR="18415" lvl="1" indent="-389890">
              <a:lnSpc>
                <a:spcPct val="119000"/>
              </a:lnSpc>
              <a:buChar char="○"/>
              <a:tabLst>
                <a:tab pos="859155" algn="l"/>
                <a:tab pos="8597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depended on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selling  manufactured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goods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abroad.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814577" y="1442772"/>
            <a:ext cx="3676650" cy="2595880"/>
            <a:chOff x="4814577" y="1442772"/>
            <a:chExt cx="3676650" cy="2595880"/>
          </a:xfrm>
        </p:grpSpPr>
        <p:sp>
          <p:nvSpPr>
            <p:cNvPr id="5" name="object 5"/>
            <p:cNvSpPr/>
            <p:nvPr/>
          </p:nvSpPr>
          <p:spPr>
            <a:xfrm>
              <a:off x="4843140" y="1471347"/>
              <a:ext cx="3618942" cy="253866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828865" y="1457059"/>
              <a:ext cx="3648075" cy="2567305"/>
            </a:xfrm>
            <a:custGeom>
              <a:avLst/>
              <a:gdLst/>
              <a:ahLst/>
              <a:cxnLst/>
              <a:rect l="l" t="t" r="r" b="b"/>
              <a:pathLst>
                <a:path w="3648075" h="2567304">
                  <a:moveTo>
                    <a:pt x="0" y="0"/>
                  </a:moveTo>
                  <a:lnTo>
                    <a:pt x="3647492" y="0"/>
                  </a:lnTo>
                  <a:lnTo>
                    <a:pt x="3647492" y="2567257"/>
                  </a:lnTo>
                  <a:lnTo>
                    <a:pt x="0" y="256725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0618" y="302973"/>
            <a:ext cx="8185784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Impact </a:t>
            </a:r>
            <a:r>
              <a:rPr spc="-5" dirty="0"/>
              <a:t>of </a:t>
            </a:r>
            <a:r>
              <a:rPr spc="-10" dirty="0"/>
              <a:t>the Industrial </a:t>
            </a:r>
            <a:r>
              <a:rPr spc="-5" dirty="0"/>
              <a:t>Revolution on</a:t>
            </a:r>
            <a:r>
              <a:rPr spc="-60" dirty="0"/>
              <a:t> </a:t>
            </a:r>
            <a:r>
              <a:rPr dirty="0"/>
              <a:t>Japan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16300" y="1208669"/>
            <a:ext cx="4488180" cy="307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955" marR="283845" indent="-389890">
              <a:lnSpc>
                <a:spcPct val="119000"/>
              </a:lnSpc>
              <a:spcBef>
                <a:spcPts val="10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rapid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population growth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strained  Japanese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resources</a:t>
            </a:r>
            <a:endParaRPr sz="2100">
              <a:latin typeface="Arial"/>
              <a:cs typeface="Arial"/>
            </a:endParaRPr>
          </a:p>
          <a:p>
            <a:pPr marL="401955" marR="5080" indent="-389890">
              <a:lnSpc>
                <a:spcPct val="119000"/>
              </a:lnSpc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Created an education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system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that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stressed science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and loyalty to</a:t>
            </a:r>
            <a:r>
              <a:rPr sz="21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the  emperor</a:t>
            </a:r>
            <a:endParaRPr sz="2100">
              <a:latin typeface="Arial"/>
              <a:cs typeface="Arial"/>
            </a:endParaRPr>
          </a:p>
          <a:p>
            <a:pPr marL="401955" marR="17145" indent="-389890">
              <a:lnSpc>
                <a:spcPct val="119000"/>
              </a:lnSpc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Western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culture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arrived in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Japan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along with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models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1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constitutional  structure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1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industrialization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83124" y="1507321"/>
            <a:ext cx="3625850" cy="2583815"/>
            <a:chOff x="283124" y="1507321"/>
            <a:chExt cx="3625850" cy="2583815"/>
          </a:xfrm>
        </p:grpSpPr>
        <p:sp>
          <p:nvSpPr>
            <p:cNvPr id="5" name="object 5"/>
            <p:cNvSpPr/>
            <p:nvPr/>
          </p:nvSpPr>
          <p:spPr>
            <a:xfrm>
              <a:off x="311699" y="1535896"/>
              <a:ext cx="3568617" cy="252609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7411" y="1521609"/>
              <a:ext cx="3597275" cy="2555240"/>
            </a:xfrm>
            <a:custGeom>
              <a:avLst/>
              <a:gdLst/>
              <a:ahLst/>
              <a:cxnLst/>
              <a:rect l="l" t="t" r="r" b="b"/>
              <a:pathLst>
                <a:path w="3597275" h="2555240">
                  <a:moveTo>
                    <a:pt x="0" y="0"/>
                  </a:moveTo>
                  <a:lnTo>
                    <a:pt x="3597205" y="0"/>
                  </a:lnTo>
                  <a:lnTo>
                    <a:pt x="3597205" y="2554657"/>
                  </a:lnTo>
                  <a:lnTo>
                    <a:pt x="0" y="255465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0618" y="302973"/>
            <a:ext cx="8185784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Impact </a:t>
            </a:r>
            <a:r>
              <a:rPr spc="-5" dirty="0"/>
              <a:t>of </a:t>
            </a:r>
            <a:r>
              <a:rPr spc="-10" dirty="0"/>
              <a:t>the Industrial </a:t>
            </a:r>
            <a:r>
              <a:rPr spc="-5" dirty="0"/>
              <a:t>Revolution on</a:t>
            </a:r>
            <a:r>
              <a:rPr spc="-60" dirty="0"/>
              <a:t> </a:t>
            </a:r>
            <a:r>
              <a:rPr dirty="0"/>
              <a:t>Japan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6586" y="1095493"/>
            <a:ext cx="3954145" cy="3454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955" marR="5080" indent="-389890">
              <a:lnSpc>
                <a:spcPct val="119000"/>
              </a:lnSpc>
              <a:spcBef>
                <a:spcPts val="10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Movement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toward</a:t>
            </a:r>
            <a:r>
              <a:rPr sz="21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imperialism  emerged.</a:t>
            </a:r>
            <a:endParaRPr sz="2100">
              <a:latin typeface="Arial"/>
              <a:cs typeface="Arial"/>
            </a:endParaRPr>
          </a:p>
          <a:p>
            <a:pPr marL="859155" marR="1002665" lvl="1" indent="-389890">
              <a:lnSpc>
                <a:spcPct val="119000"/>
              </a:lnSpc>
              <a:buChar char="○"/>
              <a:tabLst>
                <a:tab pos="859155" algn="l"/>
                <a:tab pos="8597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Searching for</a:t>
            </a:r>
            <a:r>
              <a:rPr sz="21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raw  materials,</a:t>
            </a:r>
            <a:endParaRPr sz="2100">
              <a:latin typeface="Arial"/>
              <a:cs typeface="Arial"/>
            </a:endParaRPr>
          </a:p>
          <a:p>
            <a:pPr marL="859155" marR="26034" lvl="1" indent="-389890">
              <a:lnSpc>
                <a:spcPct val="119000"/>
              </a:lnSpc>
              <a:buChar char="○"/>
              <a:tabLst>
                <a:tab pos="859155" algn="l"/>
                <a:tab pos="8597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Trying to prevent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Western  encroachment</a:t>
            </a:r>
            <a:endParaRPr sz="2100">
              <a:latin typeface="Arial"/>
              <a:cs typeface="Arial"/>
            </a:endParaRPr>
          </a:p>
          <a:p>
            <a:pPr marL="401955" marR="5080" indent="-389890" algn="just">
              <a:lnSpc>
                <a:spcPct val="119000"/>
              </a:lnSpc>
              <a:spcBef>
                <a:spcPts val="5"/>
              </a:spcBef>
              <a:buChar char="●"/>
              <a:tabLst>
                <a:tab pos="402590" algn="l"/>
              </a:tabLst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Movement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toward</a:t>
            </a:r>
            <a:r>
              <a:rPr sz="21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nationalism  to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keep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from losing distinctive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Japanese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identity.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331451" y="1387522"/>
            <a:ext cx="3253104" cy="3155950"/>
            <a:chOff x="5331451" y="1387522"/>
            <a:chExt cx="3253104" cy="3155950"/>
          </a:xfrm>
        </p:grpSpPr>
        <p:sp>
          <p:nvSpPr>
            <p:cNvPr id="5" name="object 5"/>
            <p:cNvSpPr/>
            <p:nvPr/>
          </p:nvSpPr>
          <p:spPr>
            <a:xfrm>
              <a:off x="5360039" y="1416097"/>
              <a:ext cx="3195693" cy="309859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45739" y="1401809"/>
              <a:ext cx="3224530" cy="3127375"/>
            </a:xfrm>
            <a:custGeom>
              <a:avLst/>
              <a:gdLst/>
              <a:ahLst/>
              <a:cxnLst/>
              <a:rect l="l" t="t" r="r" b="b"/>
              <a:pathLst>
                <a:path w="3224529" h="3127375">
                  <a:moveTo>
                    <a:pt x="0" y="0"/>
                  </a:moveTo>
                  <a:lnTo>
                    <a:pt x="3224268" y="0"/>
                  </a:lnTo>
                  <a:lnTo>
                    <a:pt x="3224268" y="3127181"/>
                  </a:lnTo>
                  <a:lnTo>
                    <a:pt x="0" y="3127181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8968" y="495696"/>
            <a:ext cx="30010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>
                <a:solidFill>
                  <a:srgbClr val="FFFFFF"/>
                </a:solidFill>
                <a:latin typeface="Arial"/>
                <a:cs typeface="Arial"/>
              </a:rPr>
              <a:t>SSWH </a:t>
            </a:r>
            <a:r>
              <a:rPr sz="4400" spc="-5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44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865" y="1625958"/>
            <a:ext cx="7905750" cy="1597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620" algn="ctr">
              <a:lnSpc>
                <a:spcPct val="114599"/>
              </a:lnSpc>
              <a:spcBef>
                <a:spcPts val="100"/>
              </a:spcBef>
            </a:pPr>
            <a:r>
              <a:rPr sz="3000" spc="-10" dirty="0">
                <a:solidFill>
                  <a:srgbClr val="FFFFFF"/>
                </a:solidFill>
                <a:latin typeface="Arial"/>
                <a:cs typeface="Arial"/>
              </a:rPr>
              <a:t>Analyze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the process and impact of  industrialization in Great </a:t>
            </a:r>
            <a:r>
              <a:rPr sz="3000" spc="-10" dirty="0">
                <a:solidFill>
                  <a:srgbClr val="FFFFFF"/>
                </a:solidFill>
                <a:latin typeface="Arial"/>
                <a:cs typeface="Arial"/>
              </a:rPr>
              <a:t>Britain,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Germany,</a:t>
            </a:r>
            <a:r>
              <a:rPr sz="30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Japan.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9117" y="449497"/>
            <a:ext cx="778510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Overall Impact </a:t>
            </a:r>
            <a:r>
              <a:rPr spc="-5" dirty="0"/>
              <a:t>of </a:t>
            </a:r>
            <a:r>
              <a:rPr spc="-10" dirty="0"/>
              <a:t>the Industrial</a:t>
            </a:r>
            <a:r>
              <a:rPr spc="-65" dirty="0"/>
              <a:t> </a:t>
            </a:r>
            <a:r>
              <a:rPr spc="-5" dirty="0"/>
              <a:t>Revolution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96731" y="1290279"/>
            <a:ext cx="3470275" cy="316484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63855" marR="5080" indent="-351790">
              <a:lnSpc>
                <a:spcPct val="101200"/>
              </a:lnSpc>
              <a:spcBef>
                <a:spcPts val="70"/>
              </a:spcBef>
              <a:buChar char="●"/>
              <a:tabLst>
                <a:tab pos="363855" algn="l"/>
                <a:tab pos="3644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Widened the gap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between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rich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and poor</a:t>
            </a:r>
            <a:r>
              <a:rPr sz="21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globally</a:t>
            </a:r>
            <a:endParaRPr sz="2100">
              <a:latin typeface="Arial"/>
              <a:cs typeface="Arial"/>
            </a:endParaRPr>
          </a:p>
          <a:p>
            <a:pPr marL="363855" marR="490855" indent="-351790">
              <a:lnSpc>
                <a:spcPct val="100000"/>
              </a:lnSpc>
              <a:spcBef>
                <a:spcPts val="670"/>
              </a:spcBef>
              <a:buChar char="●"/>
              <a:tabLst>
                <a:tab pos="363855" algn="l"/>
                <a:tab pos="3644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Led to exploitation of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colonies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1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resources</a:t>
            </a:r>
            <a:endParaRPr sz="2100">
              <a:latin typeface="Arial"/>
              <a:cs typeface="Arial"/>
            </a:endParaRPr>
          </a:p>
          <a:p>
            <a:pPr marL="363855" marR="120650" indent="-351790">
              <a:lnSpc>
                <a:spcPct val="100400"/>
              </a:lnSpc>
              <a:spcBef>
                <a:spcPts val="650"/>
              </a:spcBef>
              <a:buChar char="●"/>
              <a:tabLst>
                <a:tab pos="363855" algn="l"/>
                <a:tab pos="3644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Europe became the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strongest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economy in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the  world</a:t>
            </a:r>
            <a:endParaRPr sz="2100">
              <a:latin typeface="Arial"/>
              <a:cs typeface="Arial"/>
            </a:endParaRPr>
          </a:p>
          <a:p>
            <a:pPr marL="363855" marR="492759" indent="-351790">
              <a:lnSpc>
                <a:spcPct val="100000"/>
              </a:lnSpc>
              <a:spcBef>
                <a:spcPts val="670"/>
              </a:spcBef>
              <a:buChar char="●"/>
              <a:tabLst>
                <a:tab pos="363855" algn="l"/>
                <a:tab pos="3644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Increased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competition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between</a:t>
            </a:r>
            <a:r>
              <a:rPr sz="21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countries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50199" y="1569121"/>
            <a:ext cx="3865245" cy="2647315"/>
            <a:chOff x="350199" y="1569121"/>
            <a:chExt cx="3865245" cy="2647315"/>
          </a:xfrm>
        </p:grpSpPr>
        <p:sp>
          <p:nvSpPr>
            <p:cNvPr id="5" name="object 5"/>
            <p:cNvSpPr/>
            <p:nvPr/>
          </p:nvSpPr>
          <p:spPr>
            <a:xfrm>
              <a:off x="378774" y="1597696"/>
              <a:ext cx="3808067" cy="25900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64486" y="1583409"/>
              <a:ext cx="3836670" cy="2618740"/>
            </a:xfrm>
            <a:custGeom>
              <a:avLst/>
              <a:gdLst/>
              <a:ahLst/>
              <a:cxnLst/>
              <a:rect l="l" t="t" r="r" b="b"/>
              <a:pathLst>
                <a:path w="3836670" h="2618740">
                  <a:moveTo>
                    <a:pt x="0" y="0"/>
                  </a:moveTo>
                  <a:lnTo>
                    <a:pt x="3836629" y="0"/>
                  </a:lnTo>
                  <a:lnTo>
                    <a:pt x="3836629" y="2618607"/>
                  </a:lnTo>
                  <a:lnTo>
                    <a:pt x="0" y="261860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8968" y="495696"/>
            <a:ext cx="30010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>
                <a:solidFill>
                  <a:srgbClr val="FFFFFF"/>
                </a:solidFill>
                <a:latin typeface="Arial"/>
                <a:cs typeface="Arial"/>
              </a:rPr>
              <a:t>SSWH </a:t>
            </a:r>
            <a:r>
              <a:rPr sz="4400" spc="-5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44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2713" y="1597510"/>
            <a:ext cx="8342630" cy="1454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5725">
              <a:lnSpc>
                <a:spcPct val="114300"/>
              </a:lnSpc>
              <a:spcBef>
                <a:spcPts val="100"/>
              </a:spcBef>
            </a:pPr>
            <a:r>
              <a:rPr sz="4100" spc="-10" dirty="0">
                <a:solidFill>
                  <a:srgbClr val="FFFFFF"/>
                </a:solidFill>
                <a:latin typeface="Arial"/>
                <a:cs typeface="Arial"/>
              </a:rPr>
              <a:t>Examine the </a:t>
            </a:r>
            <a:r>
              <a:rPr sz="4100" spc="-5" dirty="0">
                <a:solidFill>
                  <a:srgbClr val="FFFFFF"/>
                </a:solidFill>
                <a:latin typeface="Arial"/>
                <a:cs typeface="Arial"/>
              </a:rPr>
              <a:t>political and economic  ideas of </a:t>
            </a:r>
            <a:r>
              <a:rPr sz="4100" spc="-10" dirty="0">
                <a:solidFill>
                  <a:srgbClr val="FFFFFF"/>
                </a:solidFill>
                <a:latin typeface="Arial"/>
                <a:cs typeface="Arial"/>
              </a:rPr>
              <a:t>Adam Smith </a:t>
            </a:r>
            <a:r>
              <a:rPr sz="41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4100" spc="-10" dirty="0">
                <a:solidFill>
                  <a:srgbClr val="FFFFFF"/>
                </a:solidFill>
                <a:latin typeface="Arial"/>
                <a:cs typeface="Arial"/>
              </a:rPr>
              <a:t>Karl</a:t>
            </a:r>
            <a:r>
              <a:rPr sz="41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100" dirty="0">
                <a:solidFill>
                  <a:srgbClr val="FFFFFF"/>
                </a:solidFill>
                <a:latin typeface="Arial"/>
                <a:cs typeface="Arial"/>
              </a:rPr>
              <a:t>Marx.</a:t>
            </a:r>
            <a:endParaRPr sz="4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2747" y="196022"/>
            <a:ext cx="534416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Forms </a:t>
            </a:r>
            <a:r>
              <a:rPr spc="-5" dirty="0"/>
              <a:t>of </a:t>
            </a:r>
            <a:r>
              <a:rPr spc="-10" dirty="0"/>
              <a:t>Economic</a:t>
            </a:r>
            <a:r>
              <a:rPr spc="-85" dirty="0"/>
              <a:t> </a:t>
            </a:r>
            <a:r>
              <a:rPr spc="-5" dirty="0"/>
              <a:t>Systems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0086" y="948534"/>
            <a:ext cx="5044440" cy="41071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">
              <a:lnSpc>
                <a:spcPts val="2515"/>
              </a:lnSpc>
              <a:spcBef>
                <a:spcPts val="100"/>
              </a:spcBef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Capitalism</a:t>
            </a:r>
            <a:endParaRPr sz="2100">
              <a:latin typeface="Arial"/>
              <a:cs typeface="Arial"/>
            </a:endParaRPr>
          </a:p>
          <a:p>
            <a:pPr marL="363855" marR="34290" indent="-351790">
              <a:lnSpc>
                <a:spcPts val="2550"/>
              </a:lnSpc>
              <a:spcBef>
                <a:spcPts val="55"/>
              </a:spcBef>
              <a:buChar char="●"/>
              <a:tabLst>
                <a:tab pos="363855" algn="l"/>
                <a:tab pos="3644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economic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system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in which the factors  of production are privately owned and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money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is invested in business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ventures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make a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profit</a:t>
            </a:r>
            <a:endParaRPr sz="2100">
              <a:latin typeface="Arial"/>
              <a:cs typeface="Arial"/>
            </a:endParaRPr>
          </a:p>
          <a:p>
            <a:pPr marL="363855" marR="5080" indent="-351790">
              <a:lnSpc>
                <a:spcPts val="2550"/>
              </a:lnSpc>
              <a:buChar char="●"/>
              <a:tabLst>
                <a:tab pos="363855" algn="l"/>
                <a:tab pos="3644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Laissez-Faire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letting industry and  business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set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working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conditions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without  interference</a:t>
            </a:r>
            <a:endParaRPr sz="2100">
              <a:latin typeface="Arial"/>
              <a:cs typeface="Arial"/>
            </a:endParaRPr>
          </a:p>
          <a:p>
            <a:pPr marL="763905" marR="171450" lvl="1" indent="-313690">
              <a:lnSpc>
                <a:spcPct val="100000"/>
              </a:lnSpc>
              <a:spcBef>
                <a:spcPts val="500"/>
              </a:spcBef>
              <a:buChar char="●"/>
              <a:tabLst>
                <a:tab pos="763905" algn="l"/>
                <a:tab pos="76454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Government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should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not interfere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in  business</a:t>
            </a:r>
            <a:endParaRPr sz="2100">
              <a:latin typeface="Arial"/>
              <a:cs typeface="Arial"/>
            </a:endParaRPr>
          </a:p>
          <a:p>
            <a:pPr marL="763905" lvl="1" indent="-314325">
              <a:lnSpc>
                <a:spcPct val="100000"/>
              </a:lnSpc>
              <a:spcBef>
                <a:spcPts val="585"/>
              </a:spcBef>
              <a:buChar char="●"/>
              <a:tabLst>
                <a:tab pos="763905" algn="l"/>
                <a:tab pos="76454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Lower taxes and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tariffs</a:t>
            </a:r>
            <a:endParaRPr sz="2100">
              <a:latin typeface="Arial"/>
              <a:cs typeface="Arial"/>
            </a:endParaRPr>
          </a:p>
          <a:p>
            <a:pPr marL="763905" lvl="1" indent="-314325">
              <a:lnSpc>
                <a:spcPct val="100000"/>
              </a:lnSpc>
              <a:spcBef>
                <a:spcPts val="555"/>
              </a:spcBef>
              <a:buChar char="●"/>
              <a:tabLst>
                <a:tab pos="763905" algn="l"/>
                <a:tab pos="76454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Will help promote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wealth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316251" y="1909646"/>
            <a:ext cx="3643629" cy="1741170"/>
            <a:chOff x="5316251" y="1909646"/>
            <a:chExt cx="3643629" cy="1741170"/>
          </a:xfrm>
        </p:grpSpPr>
        <p:sp>
          <p:nvSpPr>
            <p:cNvPr id="5" name="object 5"/>
            <p:cNvSpPr/>
            <p:nvPr/>
          </p:nvSpPr>
          <p:spPr>
            <a:xfrm>
              <a:off x="5344839" y="1938221"/>
              <a:ext cx="3585892" cy="168362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30539" y="1923933"/>
              <a:ext cx="3615054" cy="1712595"/>
            </a:xfrm>
            <a:custGeom>
              <a:avLst/>
              <a:gdLst/>
              <a:ahLst/>
              <a:cxnLst/>
              <a:rect l="l" t="t" r="r" b="b"/>
              <a:pathLst>
                <a:path w="3615054" h="1712595">
                  <a:moveTo>
                    <a:pt x="0" y="0"/>
                  </a:moveTo>
                  <a:lnTo>
                    <a:pt x="3614467" y="0"/>
                  </a:lnTo>
                  <a:lnTo>
                    <a:pt x="3614467" y="1712209"/>
                  </a:lnTo>
                  <a:lnTo>
                    <a:pt x="0" y="1712209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2747" y="449497"/>
            <a:ext cx="534416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Forms </a:t>
            </a:r>
            <a:r>
              <a:rPr spc="-5" dirty="0"/>
              <a:t>of </a:t>
            </a:r>
            <a:r>
              <a:rPr spc="-10" dirty="0"/>
              <a:t>Economic</a:t>
            </a:r>
            <a:r>
              <a:rPr spc="-85" dirty="0"/>
              <a:t> </a:t>
            </a:r>
            <a:r>
              <a:rPr spc="-5" dirty="0"/>
              <a:t>Systems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1449" y="1193165"/>
            <a:ext cx="4876800" cy="3442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00"/>
              </a:spcBef>
            </a:pP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Socialism</a:t>
            </a:r>
            <a:endParaRPr sz="2300">
              <a:latin typeface="Arial"/>
              <a:cs typeface="Arial"/>
            </a:endParaRPr>
          </a:p>
          <a:p>
            <a:pPr marL="363855" marR="18415" indent="-351790">
              <a:lnSpc>
                <a:spcPts val="2550"/>
              </a:lnSpc>
              <a:spcBef>
                <a:spcPts val="80"/>
              </a:spcBef>
              <a:buChar char="●"/>
              <a:tabLst>
                <a:tab pos="363855" algn="l"/>
                <a:tab pos="3644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Society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(government)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owns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21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controls  means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1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2100">
              <a:latin typeface="Arial"/>
              <a:cs typeface="Arial"/>
            </a:endParaRPr>
          </a:p>
          <a:p>
            <a:pPr marL="363855" marR="520065" indent="-351790">
              <a:lnSpc>
                <a:spcPts val="2550"/>
              </a:lnSpc>
              <a:buChar char="●"/>
              <a:tabLst>
                <a:tab pos="363855" algn="l"/>
                <a:tab pos="3644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Developed as an idea to get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rid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competition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to promote</a:t>
            </a:r>
            <a:r>
              <a:rPr sz="21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equality</a:t>
            </a:r>
            <a:endParaRPr sz="2100">
              <a:latin typeface="Arial"/>
              <a:cs typeface="Arial"/>
            </a:endParaRPr>
          </a:p>
          <a:p>
            <a:pPr marL="363855" marR="5080" indent="-351790">
              <a:lnSpc>
                <a:spcPts val="2550"/>
              </a:lnSpc>
              <a:buChar char="●"/>
              <a:tabLst>
                <a:tab pos="363855" algn="l"/>
                <a:tab pos="3644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Government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should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plan the</a:t>
            </a:r>
            <a:r>
              <a:rPr sz="21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economy  to improve the lives of</a:t>
            </a:r>
            <a:r>
              <a:rPr sz="21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everyone</a:t>
            </a:r>
            <a:endParaRPr sz="2100">
              <a:latin typeface="Arial"/>
              <a:cs typeface="Arial"/>
            </a:endParaRPr>
          </a:p>
          <a:p>
            <a:pPr marL="363855" indent="-351790">
              <a:lnSpc>
                <a:spcPct val="100000"/>
              </a:lnSpc>
              <a:spcBef>
                <a:spcPts val="580"/>
              </a:spcBef>
              <a:buChar char="●"/>
              <a:tabLst>
                <a:tab pos="363855" algn="l"/>
                <a:tab pos="3644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Public ownership would help</a:t>
            </a:r>
            <a:r>
              <a:rPr sz="21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workers</a:t>
            </a:r>
            <a:endParaRPr sz="2100">
              <a:latin typeface="Arial"/>
              <a:cs typeface="Arial"/>
            </a:endParaRPr>
          </a:p>
          <a:p>
            <a:pPr marL="363855" marR="198120" indent="-351790">
              <a:lnSpc>
                <a:spcPct val="100000"/>
              </a:lnSpc>
              <a:spcBef>
                <a:spcPts val="630"/>
              </a:spcBef>
              <a:buChar char="●"/>
              <a:tabLst>
                <a:tab pos="363855" algn="l"/>
                <a:tab pos="3644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Socialism holds an optimistic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view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of  human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nature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38199" y="1506247"/>
            <a:ext cx="3037205" cy="3037205"/>
            <a:chOff x="438199" y="1506247"/>
            <a:chExt cx="3037205" cy="3037205"/>
          </a:xfrm>
        </p:grpSpPr>
        <p:sp>
          <p:nvSpPr>
            <p:cNvPr id="5" name="object 5"/>
            <p:cNvSpPr/>
            <p:nvPr/>
          </p:nvSpPr>
          <p:spPr>
            <a:xfrm>
              <a:off x="466774" y="1534821"/>
              <a:ext cx="2979868" cy="297986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2486" y="1520534"/>
              <a:ext cx="3008630" cy="3008630"/>
            </a:xfrm>
            <a:custGeom>
              <a:avLst/>
              <a:gdLst/>
              <a:ahLst/>
              <a:cxnLst/>
              <a:rect l="l" t="t" r="r" b="b"/>
              <a:pathLst>
                <a:path w="3008629" h="3008629">
                  <a:moveTo>
                    <a:pt x="0" y="0"/>
                  </a:moveTo>
                  <a:lnTo>
                    <a:pt x="3008456" y="0"/>
                  </a:lnTo>
                  <a:lnTo>
                    <a:pt x="3008456" y="3008456"/>
                  </a:lnTo>
                  <a:lnTo>
                    <a:pt x="0" y="3008456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2747" y="196022"/>
            <a:ext cx="534416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Forms </a:t>
            </a:r>
            <a:r>
              <a:rPr spc="-5" dirty="0"/>
              <a:t>of </a:t>
            </a:r>
            <a:r>
              <a:rPr spc="-10" dirty="0"/>
              <a:t>Economic</a:t>
            </a:r>
            <a:r>
              <a:rPr spc="-85" dirty="0"/>
              <a:t> </a:t>
            </a:r>
            <a:r>
              <a:rPr spc="-5" dirty="0"/>
              <a:t>Systems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70127" y="871988"/>
            <a:ext cx="4702175" cy="401764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40005">
              <a:lnSpc>
                <a:spcPct val="100000"/>
              </a:lnSpc>
              <a:spcBef>
                <a:spcPts val="695"/>
              </a:spcBef>
            </a:pP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Communism</a:t>
            </a:r>
            <a:endParaRPr sz="2300">
              <a:latin typeface="Arial"/>
              <a:cs typeface="Arial"/>
            </a:endParaRPr>
          </a:p>
          <a:p>
            <a:pPr marL="382905" marR="238125" indent="-370840">
              <a:lnSpc>
                <a:spcPct val="100499"/>
              </a:lnSpc>
              <a:spcBef>
                <a:spcPts val="530"/>
              </a:spcBef>
              <a:buChar char="●"/>
              <a:tabLst>
                <a:tab pos="382905" algn="l"/>
                <a:tab pos="38354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means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of production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all land,  factories,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railroads, &amp;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businesses  would be owned by the</a:t>
            </a:r>
            <a:r>
              <a:rPr sz="21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  <a:endParaRPr sz="2100">
              <a:latin typeface="Arial"/>
              <a:cs typeface="Arial"/>
            </a:endParaRPr>
          </a:p>
          <a:p>
            <a:pPr marL="782955" marR="93980" lvl="1" indent="-313690">
              <a:lnSpc>
                <a:spcPct val="100000"/>
              </a:lnSpc>
              <a:spcBef>
                <a:spcPts val="590"/>
              </a:spcBef>
              <a:buChar char="●"/>
              <a:tabLst>
                <a:tab pos="782955" algn="l"/>
                <a:tab pos="783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Proletariat would eventually own  the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means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1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sz="2100">
              <a:latin typeface="Arial"/>
              <a:cs typeface="Arial"/>
            </a:endParaRPr>
          </a:p>
          <a:p>
            <a:pPr marL="382905" indent="-370840">
              <a:lnSpc>
                <a:spcPct val="100000"/>
              </a:lnSpc>
              <a:spcBef>
                <a:spcPts val="585"/>
              </a:spcBef>
              <a:buChar char="●"/>
              <a:tabLst>
                <a:tab pos="382905" algn="l"/>
                <a:tab pos="38354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private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ownership</a:t>
            </a:r>
            <a:endParaRPr sz="2100">
              <a:latin typeface="Arial"/>
              <a:cs typeface="Arial"/>
            </a:endParaRPr>
          </a:p>
          <a:p>
            <a:pPr marL="382905" indent="-370840">
              <a:lnSpc>
                <a:spcPct val="100000"/>
              </a:lnSpc>
              <a:spcBef>
                <a:spcPts val="555"/>
              </a:spcBef>
              <a:buChar char="●"/>
              <a:tabLst>
                <a:tab pos="382905" algn="l"/>
                <a:tab pos="38354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Classless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society</a:t>
            </a:r>
            <a:endParaRPr sz="2100">
              <a:latin typeface="Arial"/>
              <a:cs typeface="Arial"/>
            </a:endParaRPr>
          </a:p>
          <a:p>
            <a:pPr marL="382905" marR="5080" indent="-370840" algn="just">
              <a:lnSpc>
                <a:spcPct val="100499"/>
              </a:lnSpc>
              <a:spcBef>
                <a:spcPts val="540"/>
              </a:spcBef>
              <a:buChar char="●"/>
              <a:tabLst>
                <a:tab pos="38354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Each person gives according to their  abilities and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receives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based on their  needs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4273" y="1400222"/>
            <a:ext cx="2891790" cy="2868295"/>
            <a:chOff x="504273" y="1400222"/>
            <a:chExt cx="2891790" cy="2868295"/>
          </a:xfrm>
        </p:grpSpPr>
        <p:sp>
          <p:nvSpPr>
            <p:cNvPr id="5" name="object 5"/>
            <p:cNvSpPr/>
            <p:nvPr/>
          </p:nvSpPr>
          <p:spPr>
            <a:xfrm>
              <a:off x="532848" y="1428797"/>
              <a:ext cx="2834144" cy="28108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8561" y="1414509"/>
              <a:ext cx="2863215" cy="2839720"/>
            </a:xfrm>
            <a:custGeom>
              <a:avLst/>
              <a:gdLst/>
              <a:ahLst/>
              <a:cxnLst/>
              <a:rect l="l" t="t" r="r" b="b"/>
              <a:pathLst>
                <a:path w="2863215" h="2839720">
                  <a:moveTo>
                    <a:pt x="0" y="0"/>
                  </a:moveTo>
                  <a:lnTo>
                    <a:pt x="2862706" y="0"/>
                  </a:lnTo>
                  <a:lnTo>
                    <a:pt x="2862706" y="2839431"/>
                  </a:lnTo>
                  <a:lnTo>
                    <a:pt x="0" y="2839431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6067" y="290979"/>
            <a:ext cx="27857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Adam</a:t>
            </a:r>
            <a:r>
              <a:rPr sz="4000" spc="-100" dirty="0"/>
              <a:t> </a:t>
            </a:r>
            <a:r>
              <a:rPr sz="4000" spc="-5" dirty="0"/>
              <a:t>Smith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91436" y="1128475"/>
            <a:ext cx="4071620" cy="3358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955" marR="495300" indent="-389890">
              <a:lnSpc>
                <a:spcPct val="114500"/>
              </a:lnSpc>
              <a:spcBef>
                <a:spcPts val="10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Scottish philosopher</a:t>
            </a:r>
            <a:r>
              <a:rPr sz="21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and  economist</a:t>
            </a:r>
            <a:r>
              <a:rPr sz="21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(1700s)</a:t>
            </a:r>
            <a:endParaRPr sz="2100">
              <a:latin typeface="Arial"/>
              <a:cs typeface="Arial"/>
            </a:endParaRPr>
          </a:p>
          <a:p>
            <a:pPr marL="401955" indent="-389890">
              <a:lnSpc>
                <a:spcPct val="100000"/>
              </a:lnSpc>
              <a:spcBef>
                <a:spcPts val="405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Father of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Modern</a:t>
            </a:r>
            <a:r>
              <a:rPr sz="21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Economics</a:t>
            </a:r>
            <a:endParaRPr sz="2100">
              <a:latin typeface="Arial"/>
              <a:cs typeface="Arial"/>
            </a:endParaRPr>
          </a:p>
          <a:p>
            <a:pPr marL="401955" marR="955675" indent="-389890">
              <a:lnSpc>
                <a:spcPct val="116100"/>
              </a:lnSpc>
              <a:buChar char="●"/>
              <a:tabLst>
                <a:tab pos="401955" algn="l"/>
                <a:tab pos="402590" algn="l"/>
              </a:tabLst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leader in the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Scottish  Enlightenment</a:t>
            </a:r>
            <a:endParaRPr sz="2100">
              <a:latin typeface="Arial"/>
              <a:cs typeface="Arial"/>
            </a:endParaRPr>
          </a:p>
          <a:p>
            <a:pPr marL="401955" marR="5080" indent="-389890">
              <a:lnSpc>
                <a:spcPct val="116100"/>
              </a:lnSpc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Believed in laissez-faire  economics and the free</a:t>
            </a:r>
            <a:r>
              <a:rPr sz="21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market</a:t>
            </a:r>
            <a:endParaRPr sz="2100">
              <a:latin typeface="Arial"/>
              <a:cs typeface="Arial"/>
            </a:endParaRPr>
          </a:p>
          <a:p>
            <a:pPr marL="401955" marR="597535" indent="-389890">
              <a:lnSpc>
                <a:spcPct val="116100"/>
              </a:lnSpc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Defends the idea of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1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free  economy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152626" y="1417622"/>
            <a:ext cx="3314700" cy="2985135"/>
            <a:chOff x="5152626" y="1417622"/>
            <a:chExt cx="3314700" cy="2985135"/>
          </a:xfrm>
        </p:grpSpPr>
        <p:sp>
          <p:nvSpPr>
            <p:cNvPr id="5" name="object 5"/>
            <p:cNvSpPr/>
            <p:nvPr/>
          </p:nvSpPr>
          <p:spPr>
            <a:xfrm>
              <a:off x="5181214" y="1446197"/>
              <a:ext cx="3257118" cy="292749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66914" y="1431909"/>
              <a:ext cx="3286125" cy="2956560"/>
            </a:xfrm>
            <a:custGeom>
              <a:avLst/>
              <a:gdLst/>
              <a:ahLst/>
              <a:cxnLst/>
              <a:rect l="l" t="t" r="r" b="b"/>
              <a:pathLst>
                <a:path w="3286125" h="2956560">
                  <a:moveTo>
                    <a:pt x="0" y="0"/>
                  </a:moveTo>
                  <a:lnTo>
                    <a:pt x="3285693" y="0"/>
                  </a:lnTo>
                  <a:lnTo>
                    <a:pt x="3285693" y="2956056"/>
                  </a:lnTo>
                  <a:lnTo>
                    <a:pt x="0" y="2956056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6067" y="190380"/>
            <a:ext cx="27857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Adam</a:t>
            </a:r>
            <a:r>
              <a:rPr sz="4000" spc="-100" dirty="0"/>
              <a:t> </a:t>
            </a:r>
            <a:r>
              <a:rPr sz="4000" spc="-5" dirty="0"/>
              <a:t>Smith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724625" y="1099382"/>
            <a:ext cx="5300345" cy="384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955" indent="-389890">
              <a:lnSpc>
                <a:spcPts val="2515"/>
              </a:lnSpc>
              <a:spcBef>
                <a:spcPts val="10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Wrote the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“Wealth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1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Nations”</a:t>
            </a:r>
            <a:endParaRPr sz="2100">
              <a:latin typeface="Arial"/>
              <a:cs typeface="Arial"/>
            </a:endParaRPr>
          </a:p>
          <a:p>
            <a:pPr marL="859155" lvl="1" indent="-390525">
              <a:lnSpc>
                <a:spcPts val="2515"/>
              </a:lnSpc>
              <a:buChar char="○"/>
              <a:tabLst>
                <a:tab pos="859155" algn="l"/>
                <a:tab pos="8597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how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markets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determine</a:t>
            </a:r>
            <a:r>
              <a:rPr sz="21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prices</a:t>
            </a:r>
            <a:endParaRPr sz="2100">
              <a:latin typeface="Arial"/>
              <a:cs typeface="Arial"/>
            </a:endParaRPr>
          </a:p>
          <a:p>
            <a:pPr marL="859155" lvl="1" indent="-390525">
              <a:lnSpc>
                <a:spcPct val="100000"/>
              </a:lnSpc>
              <a:spcBef>
                <a:spcPts val="590"/>
              </a:spcBef>
              <a:buChar char="○"/>
              <a:tabLst>
                <a:tab pos="859155" algn="l"/>
                <a:tab pos="8597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Three laws of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Economics</a:t>
            </a:r>
            <a:endParaRPr sz="2100">
              <a:latin typeface="Arial"/>
              <a:cs typeface="Arial"/>
            </a:endParaRPr>
          </a:p>
          <a:p>
            <a:pPr marL="1316355" marR="5080" lvl="2" indent="-389890">
              <a:lnSpc>
                <a:spcPct val="100000"/>
              </a:lnSpc>
              <a:spcBef>
                <a:spcPts val="555"/>
              </a:spcBef>
              <a:buChar char="■"/>
              <a:tabLst>
                <a:tab pos="1316355" algn="l"/>
                <a:tab pos="13169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Law of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self-interest –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work  for their own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good</a:t>
            </a:r>
            <a:endParaRPr sz="2100">
              <a:latin typeface="Arial"/>
              <a:cs typeface="Arial"/>
            </a:endParaRPr>
          </a:p>
          <a:p>
            <a:pPr marL="1316355" marR="34290" lvl="2" indent="-389890">
              <a:lnSpc>
                <a:spcPct val="100499"/>
              </a:lnSpc>
              <a:spcBef>
                <a:spcPts val="570"/>
              </a:spcBef>
              <a:buChar char="■"/>
              <a:tabLst>
                <a:tab pos="1316355" algn="l"/>
                <a:tab pos="13169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Law of Competition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1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competition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forces people to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make a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better  product</a:t>
            </a:r>
            <a:endParaRPr sz="2100">
              <a:latin typeface="Arial"/>
              <a:cs typeface="Arial"/>
            </a:endParaRPr>
          </a:p>
          <a:p>
            <a:pPr marL="1316355" marR="168910" lvl="2" indent="-389890">
              <a:lnSpc>
                <a:spcPct val="100499"/>
              </a:lnSpc>
              <a:spcBef>
                <a:spcPts val="580"/>
              </a:spcBef>
              <a:buChar char="■"/>
              <a:tabLst>
                <a:tab pos="1316355" algn="l"/>
                <a:tab pos="13169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Law of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supply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and demand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–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good are produced at the lowest  possible price to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meet</a:t>
            </a:r>
            <a:r>
              <a:rPr sz="21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demand.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76873" y="1102747"/>
            <a:ext cx="2181225" cy="3708400"/>
            <a:chOff x="876873" y="1102747"/>
            <a:chExt cx="2181225" cy="3708400"/>
          </a:xfrm>
        </p:grpSpPr>
        <p:sp>
          <p:nvSpPr>
            <p:cNvPr id="5" name="object 5"/>
            <p:cNvSpPr/>
            <p:nvPr/>
          </p:nvSpPr>
          <p:spPr>
            <a:xfrm>
              <a:off x="905448" y="1131322"/>
              <a:ext cx="2123495" cy="365079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91160" y="1117035"/>
              <a:ext cx="2152650" cy="3679825"/>
            </a:xfrm>
            <a:custGeom>
              <a:avLst/>
              <a:gdLst/>
              <a:ahLst/>
              <a:cxnLst/>
              <a:rect l="l" t="t" r="r" b="b"/>
              <a:pathLst>
                <a:path w="2152650" h="3679825">
                  <a:moveTo>
                    <a:pt x="0" y="0"/>
                  </a:moveTo>
                  <a:lnTo>
                    <a:pt x="2152083" y="0"/>
                  </a:lnTo>
                  <a:lnTo>
                    <a:pt x="2152083" y="3679355"/>
                  </a:lnTo>
                  <a:lnTo>
                    <a:pt x="0" y="3679355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703" y="215530"/>
            <a:ext cx="21945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Karl</a:t>
            </a:r>
            <a:r>
              <a:rPr sz="4000" spc="-100" dirty="0"/>
              <a:t> </a:t>
            </a:r>
            <a:r>
              <a:rPr sz="4000" dirty="0"/>
              <a:t>Marx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03411" y="977629"/>
            <a:ext cx="4499610" cy="4063365"/>
          </a:xfrm>
          <a:prstGeom prst="rect">
            <a:avLst/>
          </a:prstGeom>
        </p:spPr>
        <p:txBody>
          <a:bodyPr vert="horz" wrap="square" lIns="0" tIns="59054" rIns="0" bIns="0" rtlCol="0">
            <a:spAutoFit/>
          </a:bodyPr>
          <a:lstStyle/>
          <a:p>
            <a:pPr marL="401955" indent="-389890">
              <a:lnSpc>
                <a:spcPct val="100000"/>
              </a:lnSpc>
              <a:spcBef>
                <a:spcPts val="464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German</a:t>
            </a:r>
            <a:r>
              <a:rPr sz="21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philosopher</a:t>
            </a:r>
            <a:endParaRPr sz="2100">
              <a:latin typeface="Arial"/>
              <a:cs typeface="Arial"/>
            </a:endParaRPr>
          </a:p>
          <a:p>
            <a:pPr marL="401955" indent="-389890">
              <a:lnSpc>
                <a:spcPct val="100000"/>
              </a:lnSpc>
              <a:spcBef>
                <a:spcPts val="365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Introduced the idea of</a:t>
            </a:r>
            <a:r>
              <a:rPr sz="21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communism</a:t>
            </a:r>
            <a:endParaRPr sz="2100">
              <a:latin typeface="Arial"/>
              <a:cs typeface="Arial"/>
            </a:endParaRPr>
          </a:p>
          <a:p>
            <a:pPr marL="401955" marR="582295" indent="-389890">
              <a:lnSpc>
                <a:spcPct val="100000"/>
              </a:lnSpc>
              <a:spcBef>
                <a:spcPts val="1045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Society is divided into warring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classes</a:t>
            </a:r>
            <a:endParaRPr sz="2100">
              <a:latin typeface="Arial"/>
              <a:cs typeface="Arial"/>
            </a:endParaRPr>
          </a:p>
          <a:p>
            <a:pPr marL="859155" lvl="1" indent="-390525">
              <a:lnSpc>
                <a:spcPct val="100000"/>
              </a:lnSpc>
              <a:spcBef>
                <a:spcPts val="580"/>
              </a:spcBef>
              <a:buChar char="○"/>
              <a:tabLst>
                <a:tab pos="859155" algn="l"/>
                <a:tab pos="8597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Upper Class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1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Haves</a:t>
            </a:r>
            <a:endParaRPr sz="2100">
              <a:latin typeface="Arial"/>
              <a:cs typeface="Arial"/>
            </a:endParaRPr>
          </a:p>
          <a:p>
            <a:pPr marL="859155" marR="401955" lvl="1" indent="-389890">
              <a:lnSpc>
                <a:spcPct val="100000"/>
              </a:lnSpc>
              <a:spcBef>
                <a:spcPts val="555"/>
              </a:spcBef>
              <a:buChar char="○"/>
              <a:tabLst>
                <a:tab pos="859155" algn="l"/>
                <a:tab pos="859790" algn="l"/>
              </a:tabLst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Middle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Class/Bourgeoisie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–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Haves</a:t>
            </a:r>
            <a:endParaRPr sz="2100">
              <a:latin typeface="Arial"/>
              <a:cs typeface="Arial"/>
            </a:endParaRPr>
          </a:p>
          <a:p>
            <a:pPr marL="1316355" marR="718185" lvl="2" indent="-389890">
              <a:lnSpc>
                <a:spcPct val="100000"/>
              </a:lnSpc>
              <a:spcBef>
                <a:spcPts val="585"/>
              </a:spcBef>
              <a:buChar char="■"/>
              <a:tabLst>
                <a:tab pos="1316355" algn="l"/>
                <a:tab pos="13169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Owned the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means</a:t>
            </a:r>
            <a:r>
              <a:rPr sz="21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of  production</a:t>
            </a:r>
            <a:endParaRPr sz="2100">
              <a:latin typeface="Arial"/>
              <a:cs typeface="Arial"/>
            </a:endParaRPr>
          </a:p>
          <a:p>
            <a:pPr marL="859155" marR="521334" lvl="1" indent="-389890">
              <a:lnSpc>
                <a:spcPct val="100000"/>
              </a:lnSpc>
              <a:spcBef>
                <a:spcPts val="585"/>
              </a:spcBef>
              <a:buChar char="○"/>
              <a:tabLst>
                <a:tab pos="859155" algn="l"/>
                <a:tab pos="8597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Lower Class/Proletariats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–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Nots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480451" y="1161072"/>
            <a:ext cx="2835910" cy="3265170"/>
            <a:chOff x="5480451" y="1161072"/>
            <a:chExt cx="2835910" cy="3265170"/>
          </a:xfrm>
        </p:grpSpPr>
        <p:sp>
          <p:nvSpPr>
            <p:cNvPr id="5" name="object 5"/>
            <p:cNvSpPr/>
            <p:nvPr/>
          </p:nvSpPr>
          <p:spPr>
            <a:xfrm>
              <a:off x="5509039" y="1189647"/>
              <a:ext cx="2778394" cy="320794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94738" y="1175360"/>
              <a:ext cx="2807335" cy="3236595"/>
            </a:xfrm>
            <a:custGeom>
              <a:avLst/>
              <a:gdLst/>
              <a:ahLst/>
              <a:cxnLst/>
              <a:rect l="l" t="t" r="r" b="b"/>
              <a:pathLst>
                <a:path w="2807334" h="3236595">
                  <a:moveTo>
                    <a:pt x="0" y="0"/>
                  </a:moveTo>
                  <a:lnTo>
                    <a:pt x="2806969" y="0"/>
                  </a:lnTo>
                  <a:lnTo>
                    <a:pt x="2806969" y="3236530"/>
                  </a:lnTo>
                  <a:lnTo>
                    <a:pt x="0" y="323653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703" y="152630"/>
            <a:ext cx="21945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Karl</a:t>
            </a:r>
            <a:r>
              <a:rPr sz="4000" spc="-100" dirty="0"/>
              <a:t> </a:t>
            </a:r>
            <a:r>
              <a:rPr sz="4000" dirty="0"/>
              <a:t>Marx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862956" y="914729"/>
            <a:ext cx="5046345" cy="3663315"/>
          </a:xfrm>
          <a:prstGeom prst="rect">
            <a:avLst/>
          </a:prstGeom>
        </p:spPr>
        <p:txBody>
          <a:bodyPr vert="horz" wrap="square" lIns="0" tIns="59054" rIns="0" bIns="0" rtlCol="0">
            <a:spAutoFit/>
          </a:bodyPr>
          <a:lstStyle/>
          <a:p>
            <a:pPr marL="401955" indent="-389890" algn="just">
              <a:lnSpc>
                <a:spcPct val="100000"/>
              </a:lnSpc>
              <a:spcBef>
                <a:spcPts val="464"/>
              </a:spcBef>
              <a:buChar char="●"/>
              <a:tabLst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Wrote </a:t>
            </a:r>
            <a:r>
              <a:rPr sz="2100" i="1" spc="-5" dirty="0">
                <a:solidFill>
                  <a:srgbClr val="FFFFFF"/>
                </a:solidFill>
                <a:latin typeface="Arial"/>
                <a:cs typeface="Arial"/>
              </a:rPr>
              <a:t>The Communist</a:t>
            </a:r>
            <a:r>
              <a:rPr sz="21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FFFFFF"/>
                </a:solidFill>
                <a:latin typeface="Arial"/>
                <a:cs typeface="Arial"/>
              </a:rPr>
              <a:t>Manifesto</a:t>
            </a:r>
            <a:endParaRPr sz="2100">
              <a:latin typeface="Arial"/>
              <a:cs typeface="Arial"/>
            </a:endParaRPr>
          </a:p>
          <a:p>
            <a:pPr marL="859155" marR="5080" lvl="1" indent="-389890" algn="just">
              <a:lnSpc>
                <a:spcPts val="2020"/>
              </a:lnSpc>
              <a:spcBef>
                <a:spcPts val="844"/>
              </a:spcBef>
              <a:buFont typeface="Arial"/>
              <a:buChar char="○"/>
              <a:tabLst>
                <a:tab pos="8597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Capitalism would destroy itself due  to the workers being angry over the  wealth of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1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few</a:t>
            </a:r>
            <a:endParaRPr sz="2100">
              <a:latin typeface="Arial"/>
              <a:cs typeface="Arial"/>
            </a:endParaRPr>
          </a:p>
          <a:p>
            <a:pPr marL="859155" lvl="1" indent="-390525" algn="just">
              <a:lnSpc>
                <a:spcPts val="2050"/>
              </a:lnSpc>
              <a:buFont typeface="Arial"/>
              <a:buChar char="○"/>
              <a:tabLst>
                <a:tab pos="8597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private property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should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sz="21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exist</a:t>
            </a:r>
            <a:endParaRPr sz="2100">
              <a:latin typeface="Arial"/>
              <a:cs typeface="Arial"/>
            </a:endParaRPr>
          </a:p>
          <a:p>
            <a:pPr marL="859155" marR="284480" lvl="1" indent="-389890">
              <a:lnSpc>
                <a:spcPct val="101200"/>
              </a:lnSpc>
              <a:buFont typeface="Arial"/>
              <a:buChar char="○"/>
              <a:tabLst>
                <a:tab pos="859155" algn="l"/>
                <a:tab pos="8597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factors of production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should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be  placed in the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control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of the</a:t>
            </a:r>
            <a:r>
              <a:rPr sz="21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public</a:t>
            </a:r>
            <a:endParaRPr sz="2100">
              <a:latin typeface="Arial"/>
              <a:cs typeface="Arial"/>
            </a:endParaRPr>
          </a:p>
          <a:p>
            <a:pPr marL="859155" marR="201295" lvl="1" indent="-389890">
              <a:lnSpc>
                <a:spcPct val="79000"/>
              </a:lnSpc>
              <a:spcBef>
                <a:spcPts val="1120"/>
              </a:spcBef>
              <a:buFont typeface="Arial"/>
              <a:buChar char="○"/>
              <a:tabLst>
                <a:tab pos="859155" algn="l"/>
                <a:tab pos="8597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Workers would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seize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1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factories  and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share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1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wealth</a:t>
            </a:r>
            <a:endParaRPr sz="2100">
              <a:latin typeface="Arial"/>
              <a:cs typeface="Arial"/>
            </a:endParaRPr>
          </a:p>
          <a:p>
            <a:pPr marL="859155" marR="593090" lvl="1" indent="-389890">
              <a:lnSpc>
                <a:spcPct val="79700"/>
              </a:lnSpc>
              <a:spcBef>
                <a:spcPts val="580"/>
              </a:spcBef>
              <a:buFont typeface="Arial"/>
              <a:buChar char="○"/>
              <a:tabLst>
                <a:tab pos="859155" algn="l"/>
                <a:tab pos="8597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all workers in the world would  eventually unite in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1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revolution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against the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bourgeoisie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77798" y="1326147"/>
            <a:ext cx="2727960" cy="3204845"/>
            <a:chOff x="577798" y="1326147"/>
            <a:chExt cx="2727960" cy="3204845"/>
          </a:xfrm>
        </p:grpSpPr>
        <p:sp>
          <p:nvSpPr>
            <p:cNvPr id="5" name="object 5"/>
            <p:cNvSpPr/>
            <p:nvPr/>
          </p:nvSpPr>
          <p:spPr>
            <a:xfrm>
              <a:off x="606373" y="1354722"/>
              <a:ext cx="2670594" cy="314739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92086" y="1340434"/>
              <a:ext cx="2699385" cy="3176270"/>
            </a:xfrm>
            <a:custGeom>
              <a:avLst/>
              <a:gdLst/>
              <a:ahLst/>
              <a:cxnLst/>
              <a:rect l="l" t="t" r="r" b="b"/>
              <a:pathLst>
                <a:path w="2699385" h="3176270">
                  <a:moveTo>
                    <a:pt x="0" y="0"/>
                  </a:moveTo>
                  <a:lnTo>
                    <a:pt x="2699182" y="0"/>
                  </a:lnTo>
                  <a:lnTo>
                    <a:pt x="2699182" y="3175956"/>
                  </a:lnTo>
                  <a:lnTo>
                    <a:pt x="0" y="3175956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53557" y="495696"/>
            <a:ext cx="30321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>
                <a:solidFill>
                  <a:srgbClr val="FFFFFF"/>
                </a:solidFill>
                <a:latin typeface="Arial"/>
                <a:cs typeface="Arial"/>
              </a:rPr>
              <a:t>SSWH </a:t>
            </a:r>
            <a:r>
              <a:rPr sz="4400" spc="-5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44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1229" y="1597510"/>
            <a:ext cx="7777480" cy="2168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7620" algn="ctr">
              <a:lnSpc>
                <a:spcPct val="114300"/>
              </a:lnSpc>
              <a:spcBef>
                <a:spcPts val="100"/>
              </a:spcBef>
            </a:pPr>
            <a:r>
              <a:rPr sz="4100" spc="-10" dirty="0">
                <a:solidFill>
                  <a:srgbClr val="FFFFFF"/>
                </a:solidFill>
                <a:latin typeface="Arial"/>
                <a:cs typeface="Arial"/>
              </a:rPr>
              <a:t>Examine the </a:t>
            </a:r>
            <a:r>
              <a:rPr sz="4100" dirty="0">
                <a:solidFill>
                  <a:srgbClr val="FFFFFF"/>
                </a:solidFill>
                <a:latin typeface="Arial"/>
                <a:cs typeface="Arial"/>
              </a:rPr>
              <a:t>social </a:t>
            </a:r>
            <a:r>
              <a:rPr sz="4100" spc="-5" dirty="0">
                <a:solidFill>
                  <a:srgbClr val="FFFFFF"/>
                </a:solidFill>
                <a:latin typeface="Arial"/>
                <a:cs typeface="Arial"/>
              </a:rPr>
              <a:t>impact of  urbanization, include: women</a:t>
            </a:r>
            <a:r>
              <a:rPr sz="41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100" spc="-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4100" dirty="0">
                <a:solidFill>
                  <a:srgbClr val="FFFFFF"/>
                </a:solidFill>
                <a:latin typeface="Arial"/>
                <a:cs typeface="Arial"/>
              </a:rPr>
              <a:t>children.</a:t>
            </a:r>
            <a:endParaRPr sz="4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6967" y="311136"/>
            <a:ext cx="33216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In </a:t>
            </a:r>
            <a:r>
              <a:rPr sz="3600" spc="-10" dirty="0"/>
              <a:t>the</a:t>
            </a:r>
            <a:r>
              <a:rPr sz="3600" spc="-100" dirty="0"/>
              <a:t> </a:t>
            </a:r>
            <a:r>
              <a:rPr sz="3600" spc="-5" dirty="0"/>
              <a:t>Beginning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760064" y="1201751"/>
            <a:ext cx="3892550" cy="311340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71475" marR="23495" indent="-359410">
              <a:lnSpc>
                <a:spcPts val="2620"/>
              </a:lnSpc>
              <a:spcBef>
                <a:spcPts val="200"/>
              </a:spcBef>
              <a:buChar char="●"/>
              <a:tabLst>
                <a:tab pos="371475" algn="l"/>
                <a:tab pos="372110" algn="l"/>
              </a:tabLst>
            </a:pP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After the political</a:t>
            </a:r>
            <a:r>
              <a:rPr sz="22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revolutions 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of the 1700’s and early  1800’s, another type of 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revolution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began</a:t>
            </a:r>
            <a:endParaRPr sz="2200">
              <a:latin typeface="Arial"/>
              <a:cs typeface="Arial"/>
            </a:endParaRPr>
          </a:p>
          <a:p>
            <a:pPr marL="371475" marR="5080" indent="-359410">
              <a:lnSpc>
                <a:spcPct val="99800"/>
              </a:lnSpc>
              <a:spcBef>
                <a:spcPts val="565"/>
              </a:spcBef>
              <a:buChar char="●"/>
              <a:tabLst>
                <a:tab pos="371475" algn="l"/>
                <a:tab pos="372110" algn="l"/>
              </a:tabLst>
            </a:pP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Industrial Revolution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- 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shift,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during the 18th 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century,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making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goods  by hand to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making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them by 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machine.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83124" y="1393072"/>
            <a:ext cx="3968750" cy="2987040"/>
            <a:chOff x="283124" y="1393072"/>
            <a:chExt cx="3968750" cy="2987040"/>
          </a:xfrm>
        </p:grpSpPr>
        <p:sp>
          <p:nvSpPr>
            <p:cNvPr id="5" name="object 5"/>
            <p:cNvSpPr/>
            <p:nvPr/>
          </p:nvSpPr>
          <p:spPr>
            <a:xfrm>
              <a:off x="311699" y="1421647"/>
              <a:ext cx="3911117" cy="292956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7411" y="1407359"/>
              <a:ext cx="3940175" cy="2958465"/>
            </a:xfrm>
            <a:custGeom>
              <a:avLst/>
              <a:gdLst/>
              <a:ahLst/>
              <a:cxnLst/>
              <a:rect l="l" t="t" r="r" b="b"/>
              <a:pathLst>
                <a:path w="3940175" h="2958465">
                  <a:moveTo>
                    <a:pt x="0" y="0"/>
                  </a:moveTo>
                  <a:lnTo>
                    <a:pt x="3939679" y="0"/>
                  </a:lnTo>
                  <a:lnTo>
                    <a:pt x="3939679" y="2958156"/>
                  </a:lnTo>
                  <a:lnTo>
                    <a:pt x="0" y="2958156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3414" y="215530"/>
            <a:ext cx="28765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Urbanization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03411" y="1181608"/>
            <a:ext cx="3982085" cy="29171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01955" marR="238760" indent="-389890">
              <a:lnSpc>
                <a:spcPct val="101200"/>
              </a:lnSpc>
              <a:spcBef>
                <a:spcPts val="7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In the late 1700’s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people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moved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1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cities</a:t>
            </a:r>
            <a:endParaRPr sz="2100">
              <a:latin typeface="Arial"/>
              <a:cs typeface="Arial"/>
            </a:endParaRPr>
          </a:p>
          <a:p>
            <a:pPr marL="859155" lvl="1" indent="-390525">
              <a:lnSpc>
                <a:spcPct val="100000"/>
              </a:lnSpc>
              <a:spcBef>
                <a:spcPts val="670"/>
              </a:spcBef>
              <a:buChar char="○"/>
              <a:tabLst>
                <a:tab pos="859155" algn="l"/>
                <a:tab pos="8597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This is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called</a:t>
            </a:r>
            <a:r>
              <a:rPr sz="21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Urbanization</a:t>
            </a:r>
            <a:endParaRPr sz="2100">
              <a:latin typeface="Arial"/>
              <a:cs typeface="Arial"/>
            </a:endParaRPr>
          </a:p>
          <a:p>
            <a:pPr marL="401955" indent="-389890">
              <a:lnSpc>
                <a:spcPct val="100000"/>
              </a:lnSpc>
              <a:spcBef>
                <a:spcPts val="63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Cities are built near</a:t>
            </a:r>
            <a:r>
              <a:rPr sz="21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water</a:t>
            </a:r>
            <a:endParaRPr sz="2100">
              <a:latin typeface="Arial"/>
              <a:cs typeface="Arial"/>
            </a:endParaRPr>
          </a:p>
          <a:p>
            <a:pPr marL="401955" marR="287020" indent="-389890">
              <a:lnSpc>
                <a:spcPct val="100000"/>
              </a:lnSpc>
              <a:spcBef>
                <a:spcPts val="63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Factories are also built near  water</a:t>
            </a:r>
            <a:endParaRPr sz="2100">
              <a:latin typeface="Arial"/>
              <a:cs typeface="Arial"/>
            </a:endParaRPr>
          </a:p>
          <a:p>
            <a:pPr marL="401955" marR="94615" indent="-389890">
              <a:lnSpc>
                <a:spcPct val="100000"/>
              </a:lnSpc>
              <a:spcBef>
                <a:spcPts val="66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People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move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cities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1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jobs  in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factories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670903" y="1359347"/>
            <a:ext cx="3778885" cy="2680970"/>
            <a:chOff x="4670903" y="1359347"/>
            <a:chExt cx="3778885" cy="2680970"/>
          </a:xfrm>
        </p:grpSpPr>
        <p:sp>
          <p:nvSpPr>
            <p:cNvPr id="5" name="object 5"/>
            <p:cNvSpPr/>
            <p:nvPr/>
          </p:nvSpPr>
          <p:spPr>
            <a:xfrm>
              <a:off x="4699490" y="1387922"/>
              <a:ext cx="3721367" cy="26237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85190" y="1373634"/>
              <a:ext cx="3750310" cy="2652395"/>
            </a:xfrm>
            <a:custGeom>
              <a:avLst/>
              <a:gdLst/>
              <a:ahLst/>
              <a:cxnLst/>
              <a:rect l="l" t="t" r="r" b="b"/>
              <a:pathLst>
                <a:path w="3750309" h="2652395">
                  <a:moveTo>
                    <a:pt x="0" y="0"/>
                  </a:moveTo>
                  <a:lnTo>
                    <a:pt x="3749942" y="0"/>
                  </a:lnTo>
                  <a:lnTo>
                    <a:pt x="3749942" y="2652307"/>
                  </a:lnTo>
                  <a:lnTo>
                    <a:pt x="0" y="265230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2651" y="215530"/>
            <a:ext cx="45961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Urbanization </a:t>
            </a:r>
            <a:r>
              <a:rPr sz="4000" dirty="0"/>
              <a:t>-</a:t>
            </a:r>
            <a:r>
              <a:rPr sz="4000" spc="-95" dirty="0"/>
              <a:t> </a:t>
            </a:r>
            <a:r>
              <a:rPr sz="4000" spc="-5" dirty="0"/>
              <a:t>Cities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819650" marR="5080" indent="-389890">
              <a:lnSpc>
                <a:spcPct val="101200"/>
              </a:lnSpc>
              <a:spcBef>
                <a:spcPts val="70"/>
              </a:spcBef>
              <a:buChar char="●"/>
              <a:tabLst>
                <a:tab pos="4819650" algn="l"/>
                <a:tab pos="4820285" algn="l"/>
              </a:tabLst>
            </a:pPr>
            <a:r>
              <a:rPr spc="-5" dirty="0"/>
              <a:t>Urbanization </a:t>
            </a:r>
            <a:r>
              <a:rPr dirty="0"/>
              <a:t>– city </a:t>
            </a:r>
            <a:r>
              <a:rPr spc="-5" dirty="0"/>
              <a:t>building and  the </a:t>
            </a:r>
            <a:r>
              <a:rPr dirty="0"/>
              <a:t>movement </a:t>
            </a:r>
            <a:r>
              <a:rPr spc="-5" dirty="0"/>
              <a:t>of people to</a:t>
            </a:r>
            <a:r>
              <a:rPr spc="-100" dirty="0"/>
              <a:t> </a:t>
            </a:r>
            <a:r>
              <a:rPr dirty="0"/>
              <a:t>cities</a:t>
            </a:r>
          </a:p>
          <a:p>
            <a:pPr marL="5276850" marR="381635" lvl="1" indent="-389890">
              <a:lnSpc>
                <a:spcPct val="100000"/>
              </a:lnSpc>
              <a:spcBef>
                <a:spcPts val="590"/>
              </a:spcBef>
              <a:buChar char="○"/>
              <a:tabLst>
                <a:tab pos="5276850" algn="l"/>
                <a:tab pos="5277485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Occurs because</a:t>
            </a:r>
            <a:r>
              <a:rPr sz="21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factories  are built near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cities</a:t>
            </a:r>
            <a:endParaRPr sz="2100">
              <a:latin typeface="Arial"/>
              <a:cs typeface="Arial"/>
            </a:endParaRPr>
          </a:p>
          <a:p>
            <a:pPr marL="5276850" lvl="1" indent="-390525">
              <a:lnSpc>
                <a:spcPct val="100000"/>
              </a:lnSpc>
              <a:spcBef>
                <a:spcPts val="585"/>
              </a:spcBef>
              <a:buChar char="○"/>
              <a:tabLst>
                <a:tab pos="5276850" algn="l"/>
                <a:tab pos="5277485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People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move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there for</a:t>
            </a:r>
            <a:r>
              <a:rPr sz="21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jobs</a:t>
            </a:r>
            <a:endParaRPr sz="2100">
              <a:latin typeface="Arial"/>
              <a:cs typeface="Arial"/>
            </a:endParaRPr>
          </a:p>
          <a:p>
            <a:pPr marL="4417695" lvl="1">
              <a:lnSpc>
                <a:spcPct val="100000"/>
              </a:lnSpc>
              <a:spcBef>
                <a:spcPts val="30"/>
              </a:spcBef>
              <a:buClr>
                <a:srgbClr val="FFFFFF"/>
              </a:buClr>
              <a:buFont typeface="Arial"/>
              <a:buChar char="○"/>
            </a:pPr>
            <a:endParaRPr sz="3200"/>
          </a:p>
          <a:p>
            <a:pPr marL="4819650" indent="-389890">
              <a:lnSpc>
                <a:spcPct val="100000"/>
              </a:lnSpc>
              <a:buChar char="●"/>
              <a:tabLst>
                <a:tab pos="4819650" algn="l"/>
                <a:tab pos="4820285" algn="l"/>
              </a:tabLst>
            </a:pPr>
            <a:r>
              <a:rPr spc="-5" dirty="0"/>
              <a:t>England </a:t>
            </a:r>
            <a:r>
              <a:rPr dirty="0"/>
              <a:t>sees a </a:t>
            </a:r>
            <a:r>
              <a:rPr spc="-5" dirty="0"/>
              <a:t>boom in</a:t>
            </a:r>
            <a:r>
              <a:rPr spc="-70" dirty="0"/>
              <a:t> </a:t>
            </a:r>
            <a:r>
              <a:rPr dirty="0"/>
              <a:t>cities</a:t>
            </a:r>
          </a:p>
          <a:p>
            <a:pPr marL="5276850" marR="391160" lvl="1" indent="-389890">
              <a:lnSpc>
                <a:spcPct val="100000"/>
              </a:lnSpc>
              <a:spcBef>
                <a:spcPts val="550"/>
              </a:spcBef>
              <a:buChar char="○"/>
              <a:tabLst>
                <a:tab pos="5276850" algn="l"/>
                <a:tab pos="5277485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London is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most</a:t>
            </a:r>
            <a:r>
              <a:rPr sz="21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important  industrial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city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29774" y="1231047"/>
            <a:ext cx="3694429" cy="3086100"/>
            <a:chOff x="229774" y="1231047"/>
            <a:chExt cx="3694429" cy="3086100"/>
          </a:xfrm>
        </p:grpSpPr>
        <p:sp>
          <p:nvSpPr>
            <p:cNvPr id="5" name="object 5"/>
            <p:cNvSpPr/>
            <p:nvPr/>
          </p:nvSpPr>
          <p:spPr>
            <a:xfrm>
              <a:off x="258349" y="1259622"/>
              <a:ext cx="3637167" cy="302871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4062" y="1245335"/>
              <a:ext cx="3665854" cy="3057525"/>
            </a:xfrm>
            <a:custGeom>
              <a:avLst/>
              <a:gdLst/>
              <a:ahLst/>
              <a:cxnLst/>
              <a:rect l="l" t="t" r="r" b="b"/>
              <a:pathLst>
                <a:path w="3665854" h="3057525">
                  <a:moveTo>
                    <a:pt x="0" y="0"/>
                  </a:moveTo>
                  <a:lnTo>
                    <a:pt x="3665755" y="0"/>
                  </a:lnTo>
                  <a:lnTo>
                    <a:pt x="3665755" y="3057306"/>
                  </a:lnTo>
                  <a:lnTo>
                    <a:pt x="0" y="3057306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2256" y="105007"/>
            <a:ext cx="605155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5" dirty="0"/>
              <a:t>Living </a:t>
            </a:r>
            <a:r>
              <a:rPr sz="3800" dirty="0"/>
              <a:t>&amp; </a:t>
            </a:r>
            <a:r>
              <a:rPr sz="3800" spc="-10" dirty="0"/>
              <a:t>Working</a:t>
            </a:r>
            <a:r>
              <a:rPr sz="3800" spc="-110" dirty="0"/>
              <a:t> </a:t>
            </a:r>
            <a:r>
              <a:rPr sz="3800" spc="-5" dirty="0"/>
              <a:t>Conditions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140536" y="967805"/>
            <a:ext cx="6515734" cy="386016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01955" marR="5080" indent="-389890">
              <a:lnSpc>
                <a:spcPct val="101200"/>
              </a:lnSpc>
              <a:spcBef>
                <a:spcPts val="7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Due to the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speed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cities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grew,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services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were</a:t>
            </a:r>
            <a:r>
              <a:rPr sz="21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not  always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available</a:t>
            </a:r>
            <a:endParaRPr sz="2100">
              <a:latin typeface="Arial"/>
              <a:cs typeface="Arial"/>
            </a:endParaRPr>
          </a:p>
          <a:p>
            <a:pPr marL="859155" lvl="1" indent="-390525">
              <a:lnSpc>
                <a:spcPct val="100000"/>
              </a:lnSpc>
              <a:spcBef>
                <a:spcPts val="590"/>
              </a:spcBef>
              <a:buChar char="○"/>
              <a:tabLst>
                <a:tab pos="859155" algn="l"/>
                <a:tab pos="8597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sewers,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trash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collection, cramped</a:t>
            </a:r>
            <a:r>
              <a:rPr sz="21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housing</a:t>
            </a:r>
            <a:endParaRPr sz="2100">
              <a:latin typeface="Arial"/>
              <a:cs typeface="Arial"/>
            </a:endParaRPr>
          </a:p>
          <a:p>
            <a:pPr marL="859155" lvl="1" indent="-390525">
              <a:lnSpc>
                <a:spcPct val="100000"/>
              </a:lnSpc>
              <a:spcBef>
                <a:spcPts val="555"/>
              </a:spcBef>
              <a:buChar char="○"/>
              <a:tabLst>
                <a:tab pos="859155" algn="l"/>
                <a:tab pos="8597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An increase in the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spread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of infectious</a:t>
            </a:r>
            <a:r>
              <a:rPr sz="21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diseases</a:t>
            </a:r>
            <a:endParaRPr sz="2100">
              <a:latin typeface="Arial"/>
              <a:cs typeface="Arial"/>
            </a:endParaRPr>
          </a:p>
          <a:p>
            <a:pPr marL="401955" marR="109855" indent="-389890">
              <a:lnSpc>
                <a:spcPct val="100000"/>
              </a:lnSpc>
              <a:spcBef>
                <a:spcPts val="206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Life expectancy in London for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factory worker was  17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/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38 for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rural</a:t>
            </a:r>
            <a:r>
              <a:rPr sz="21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farmers</a:t>
            </a:r>
            <a:endParaRPr sz="2100">
              <a:latin typeface="Arial"/>
              <a:cs typeface="Arial"/>
            </a:endParaRPr>
          </a:p>
          <a:p>
            <a:pPr marL="401955" indent="-389890">
              <a:lnSpc>
                <a:spcPct val="100000"/>
              </a:lnSpc>
              <a:spcBef>
                <a:spcPts val="66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Factories were dark and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dangerous</a:t>
            </a:r>
            <a:endParaRPr sz="2100">
              <a:latin typeface="Arial"/>
              <a:cs typeface="Arial"/>
            </a:endParaRPr>
          </a:p>
          <a:p>
            <a:pPr marL="859155" lvl="1" indent="-390525">
              <a:lnSpc>
                <a:spcPct val="100000"/>
              </a:lnSpc>
              <a:spcBef>
                <a:spcPts val="550"/>
              </a:spcBef>
              <a:buChar char="○"/>
              <a:tabLst>
                <a:tab pos="859155" algn="l"/>
                <a:tab pos="8597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People worked 14 hours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day,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6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days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1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week</a:t>
            </a:r>
            <a:endParaRPr sz="2100">
              <a:latin typeface="Arial"/>
              <a:cs typeface="Arial"/>
            </a:endParaRPr>
          </a:p>
          <a:p>
            <a:pPr marL="859155" marR="137795" lvl="1" indent="-389890">
              <a:lnSpc>
                <a:spcPct val="100000"/>
              </a:lnSpc>
              <a:spcBef>
                <a:spcPts val="555"/>
              </a:spcBef>
              <a:buChar char="○"/>
              <a:tabLst>
                <a:tab pos="859155" algn="l"/>
                <a:tab pos="8597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Conditions were poor,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many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workers injured or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killed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9843" y="164275"/>
            <a:ext cx="51955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Urbanization’s Impact on</a:t>
            </a:r>
            <a:r>
              <a:rPr sz="2800" spc="-90" dirty="0"/>
              <a:t> </a:t>
            </a:r>
            <a:r>
              <a:rPr sz="2800" spc="-5" dirty="0"/>
              <a:t>Society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97736" y="1495843"/>
            <a:ext cx="3408045" cy="151130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401955" indent="-389890">
              <a:lnSpc>
                <a:spcPct val="100000"/>
              </a:lnSpc>
              <a:spcBef>
                <a:spcPts val="505"/>
              </a:spcBef>
              <a:buChar char="○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lower wages than</a:t>
            </a:r>
            <a:r>
              <a:rPr sz="21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men</a:t>
            </a:r>
            <a:endParaRPr sz="2100">
              <a:latin typeface="Arial"/>
              <a:cs typeface="Arial"/>
            </a:endParaRPr>
          </a:p>
          <a:p>
            <a:pPr marL="401955" indent="-389890">
              <a:lnSpc>
                <a:spcPct val="100000"/>
              </a:lnSpc>
              <a:spcBef>
                <a:spcPts val="405"/>
              </a:spcBef>
              <a:buChar char="○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Long and hard work</a:t>
            </a:r>
            <a:r>
              <a:rPr sz="21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days</a:t>
            </a:r>
            <a:endParaRPr sz="2100">
              <a:latin typeface="Arial"/>
              <a:cs typeface="Arial"/>
            </a:endParaRPr>
          </a:p>
          <a:p>
            <a:pPr marL="401955" marR="629920" indent="-389890">
              <a:lnSpc>
                <a:spcPct val="116100"/>
              </a:lnSpc>
              <a:buChar char="○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Workers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rights</a:t>
            </a:r>
            <a:r>
              <a:rPr sz="21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were  nonexistent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0536" y="2981740"/>
            <a:ext cx="3925570" cy="1882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955" marR="5080" indent="-389890">
              <a:lnSpc>
                <a:spcPct val="116100"/>
              </a:lnSpc>
              <a:spcBef>
                <a:spcPts val="10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Women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made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up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1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significant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portion of the</a:t>
            </a:r>
            <a:r>
              <a:rPr sz="21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workforce</a:t>
            </a:r>
            <a:endParaRPr sz="2100">
              <a:latin typeface="Arial"/>
              <a:cs typeface="Arial"/>
            </a:endParaRPr>
          </a:p>
          <a:p>
            <a:pPr marL="401955" marR="169545" indent="-389890">
              <a:lnSpc>
                <a:spcPct val="116100"/>
              </a:lnSpc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This inequality would lead to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several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women led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reform  movements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536" y="752895"/>
            <a:ext cx="4751705" cy="768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955" marR="5080" indent="-389890">
              <a:lnSpc>
                <a:spcPct val="116100"/>
              </a:lnSpc>
              <a:spcBef>
                <a:spcPts val="100"/>
              </a:spcBef>
              <a:buChar char="●"/>
              <a:tabLst>
                <a:tab pos="401955" algn="l"/>
                <a:tab pos="402590" algn="l"/>
                <a:tab pos="457708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Wome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bega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 workin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 i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n	●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factories</a:t>
            </a:r>
            <a:endParaRPr sz="2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05555" y="804330"/>
            <a:ext cx="4317365" cy="412686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01955" marR="1123950">
              <a:lnSpc>
                <a:spcPct val="101200"/>
              </a:lnSpc>
              <a:spcBef>
                <a:spcPts val="70"/>
              </a:spcBef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Began to be included</a:t>
            </a:r>
            <a:r>
              <a:rPr sz="21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in  education</a:t>
            </a:r>
            <a:r>
              <a:rPr sz="21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laws</a:t>
            </a:r>
            <a:endParaRPr sz="2100">
              <a:latin typeface="Arial"/>
              <a:cs typeface="Arial"/>
            </a:endParaRPr>
          </a:p>
          <a:p>
            <a:pPr marL="401955" indent="-389890">
              <a:lnSpc>
                <a:spcPct val="100000"/>
              </a:lnSpc>
              <a:spcBef>
                <a:spcPts val="3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Women’s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colleges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open</a:t>
            </a:r>
            <a:endParaRPr sz="2100">
              <a:latin typeface="Arial"/>
              <a:cs typeface="Arial"/>
            </a:endParaRPr>
          </a:p>
          <a:p>
            <a:pPr marL="401955" marR="88900" indent="-389890">
              <a:lnSpc>
                <a:spcPct val="101200"/>
              </a:lnSpc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Economic equality led women to  demand political</a:t>
            </a:r>
            <a:r>
              <a:rPr sz="21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equality</a:t>
            </a:r>
            <a:endParaRPr sz="2100">
              <a:latin typeface="Arial"/>
              <a:cs typeface="Arial"/>
            </a:endParaRPr>
          </a:p>
          <a:p>
            <a:pPr marL="859155" marR="420370" lvl="1" indent="-389890">
              <a:lnSpc>
                <a:spcPct val="101200"/>
              </a:lnSpc>
              <a:buChar char="○"/>
              <a:tabLst>
                <a:tab pos="859155" algn="l"/>
                <a:tab pos="8597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Elizabeth Cady Stanton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&amp;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Susan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1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Anthony</a:t>
            </a:r>
            <a:endParaRPr sz="2100">
              <a:latin typeface="Arial"/>
              <a:cs typeface="Arial"/>
            </a:endParaRPr>
          </a:p>
          <a:p>
            <a:pPr marL="401955" indent="-389890">
              <a:lnSpc>
                <a:spcPct val="100000"/>
              </a:lnSpc>
              <a:spcBef>
                <a:spcPts val="670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Woman’s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right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1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vote</a:t>
            </a:r>
            <a:endParaRPr sz="2100">
              <a:latin typeface="Arial"/>
              <a:cs typeface="Arial"/>
            </a:endParaRPr>
          </a:p>
          <a:p>
            <a:pPr marL="859155" marR="5080" lvl="1" indent="-389890">
              <a:lnSpc>
                <a:spcPct val="100000"/>
              </a:lnSpc>
              <a:spcBef>
                <a:spcPts val="550"/>
              </a:spcBef>
              <a:buChar char="○"/>
              <a:tabLst>
                <a:tab pos="859155" algn="l"/>
                <a:tab pos="8597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Women fought for the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right</a:t>
            </a:r>
            <a:r>
              <a:rPr sz="21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vote (1919 –</a:t>
            </a:r>
            <a:r>
              <a:rPr sz="21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US)</a:t>
            </a:r>
            <a:endParaRPr sz="2100">
              <a:latin typeface="Arial"/>
              <a:cs typeface="Arial"/>
            </a:endParaRPr>
          </a:p>
          <a:p>
            <a:pPr marL="401955" marR="608965" indent="-389890">
              <a:lnSpc>
                <a:spcPct val="100000"/>
              </a:lnSpc>
              <a:spcBef>
                <a:spcPts val="665"/>
              </a:spcBef>
              <a:buChar char="●"/>
              <a:tabLst>
                <a:tab pos="401955" algn="l"/>
                <a:tab pos="40259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Free Public education for</a:t>
            </a:r>
            <a:r>
              <a:rPr sz="21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all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children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0078" y="230786"/>
            <a:ext cx="7886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At </a:t>
            </a:r>
            <a:r>
              <a:rPr sz="3600" spc="-10" dirty="0"/>
              <a:t>the </a:t>
            </a:r>
            <a:r>
              <a:rPr sz="3600" spc="-5" dirty="0"/>
              <a:t>roots of </a:t>
            </a:r>
            <a:r>
              <a:rPr sz="3600" spc="-10" dirty="0"/>
              <a:t>the Industrial</a:t>
            </a:r>
            <a:r>
              <a:rPr sz="3600" spc="-80" dirty="0"/>
              <a:t> </a:t>
            </a:r>
            <a:r>
              <a:rPr sz="3600" spc="-5" dirty="0"/>
              <a:t>Revolution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15236" y="1005554"/>
            <a:ext cx="5043170" cy="350266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63855" marR="657225" indent="-351790" algn="just">
              <a:lnSpc>
                <a:spcPts val="2250"/>
              </a:lnSpc>
              <a:spcBef>
                <a:spcPts val="400"/>
              </a:spcBef>
              <a:buFont typeface="Arial"/>
              <a:buChar char="●"/>
              <a:tabLst>
                <a:tab pos="364490" algn="l"/>
              </a:tabLst>
            </a:pPr>
            <a:r>
              <a:rPr sz="2100" b="1" spc="-5" dirty="0">
                <a:solidFill>
                  <a:srgbClr val="FFFFFF"/>
                </a:solidFill>
                <a:latin typeface="Arial"/>
                <a:cs typeface="Arial"/>
              </a:rPr>
              <a:t>Industrialization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the process of  developing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machine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production of  goods</a:t>
            </a:r>
            <a:endParaRPr sz="2100">
              <a:latin typeface="Arial"/>
              <a:cs typeface="Arial"/>
            </a:endParaRPr>
          </a:p>
          <a:p>
            <a:pPr marL="363855" marR="5080" indent="-351790" algn="just">
              <a:lnSpc>
                <a:spcPct val="90000"/>
              </a:lnSpc>
              <a:spcBef>
                <a:spcPts val="590"/>
              </a:spcBef>
              <a:buFont typeface="Arial"/>
              <a:buChar char="●"/>
              <a:tabLst>
                <a:tab pos="364490" algn="l"/>
              </a:tabLst>
            </a:pPr>
            <a:r>
              <a:rPr sz="2100" b="1" spc="-5" dirty="0">
                <a:solidFill>
                  <a:srgbClr val="FFFFFF"/>
                </a:solidFill>
                <a:latin typeface="Arial"/>
                <a:cs typeface="Arial"/>
              </a:rPr>
              <a:t>Factors of production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resources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needed to produce goods and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services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that the Industrial Revolution</a:t>
            </a:r>
            <a:r>
              <a:rPr sz="21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required</a:t>
            </a:r>
            <a:endParaRPr sz="2100">
              <a:latin typeface="Arial"/>
              <a:cs typeface="Arial"/>
            </a:endParaRPr>
          </a:p>
          <a:p>
            <a:pPr marL="763905" lvl="1" indent="-306070">
              <a:lnSpc>
                <a:spcPct val="100000"/>
              </a:lnSpc>
              <a:spcBef>
                <a:spcPts val="295"/>
              </a:spcBef>
              <a:buChar char="●"/>
              <a:tabLst>
                <a:tab pos="763905" algn="l"/>
                <a:tab pos="764540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Water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&amp; coal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to fuel</a:t>
            </a:r>
            <a:r>
              <a:rPr sz="20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machines</a:t>
            </a:r>
            <a:endParaRPr sz="2000">
              <a:latin typeface="Arial"/>
              <a:cs typeface="Arial"/>
            </a:endParaRPr>
          </a:p>
          <a:p>
            <a:pPr marL="763905" lvl="1" indent="-306070">
              <a:lnSpc>
                <a:spcPct val="100000"/>
              </a:lnSpc>
              <a:spcBef>
                <a:spcPts val="300"/>
              </a:spcBef>
              <a:buChar char="●"/>
              <a:tabLst>
                <a:tab pos="763905" algn="l"/>
                <a:tab pos="764540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Iron ore to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construct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machines</a:t>
            </a:r>
            <a:endParaRPr sz="2000">
              <a:latin typeface="Arial"/>
              <a:cs typeface="Arial"/>
            </a:endParaRPr>
          </a:p>
          <a:p>
            <a:pPr marL="763905" lvl="1" indent="-306070">
              <a:lnSpc>
                <a:spcPct val="100000"/>
              </a:lnSpc>
              <a:spcBef>
                <a:spcPts val="300"/>
              </a:spcBef>
              <a:buChar char="●"/>
              <a:tabLst>
                <a:tab pos="763905" algn="l"/>
                <a:tab pos="764540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Rivers for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cheap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transportation</a:t>
            </a:r>
            <a:endParaRPr sz="2000">
              <a:latin typeface="Arial"/>
              <a:cs typeface="Arial"/>
            </a:endParaRPr>
          </a:p>
          <a:p>
            <a:pPr marL="763905" marR="363220" lvl="1" indent="-306070">
              <a:lnSpc>
                <a:spcPts val="2140"/>
              </a:lnSpc>
              <a:spcBef>
                <a:spcPts val="585"/>
              </a:spcBef>
              <a:buChar char="●"/>
              <a:tabLst>
                <a:tab pos="763905" algn="l"/>
                <a:tab pos="764540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Harbors to encourage international  trade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520201" y="952973"/>
            <a:ext cx="3340735" cy="3819525"/>
            <a:chOff x="5520201" y="952973"/>
            <a:chExt cx="3340735" cy="3819525"/>
          </a:xfrm>
        </p:grpSpPr>
        <p:sp>
          <p:nvSpPr>
            <p:cNvPr id="5" name="object 5"/>
            <p:cNvSpPr/>
            <p:nvPr/>
          </p:nvSpPr>
          <p:spPr>
            <a:xfrm>
              <a:off x="5548788" y="981547"/>
              <a:ext cx="2466969" cy="18573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534488" y="967260"/>
              <a:ext cx="2495550" cy="1886585"/>
            </a:xfrm>
            <a:custGeom>
              <a:avLst/>
              <a:gdLst/>
              <a:ahLst/>
              <a:cxnLst/>
              <a:rect l="l" t="t" r="r" b="b"/>
              <a:pathLst>
                <a:path w="2495550" h="1886585">
                  <a:moveTo>
                    <a:pt x="0" y="0"/>
                  </a:moveTo>
                  <a:lnTo>
                    <a:pt x="2495544" y="0"/>
                  </a:lnTo>
                  <a:lnTo>
                    <a:pt x="2495544" y="1885958"/>
                  </a:lnTo>
                  <a:lnTo>
                    <a:pt x="0" y="1885958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451037" y="2838919"/>
              <a:ext cx="2381245" cy="19049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436737" y="2824644"/>
              <a:ext cx="2410460" cy="1933575"/>
            </a:xfrm>
            <a:custGeom>
              <a:avLst/>
              <a:gdLst/>
              <a:ahLst/>
              <a:cxnLst/>
              <a:rect l="l" t="t" r="r" b="b"/>
              <a:pathLst>
                <a:path w="2410459" h="1933575">
                  <a:moveTo>
                    <a:pt x="0" y="0"/>
                  </a:moveTo>
                  <a:lnTo>
                    <a:pt x="2409845" y="0"/>
                  </a:lnTo>
                  <a:lnTo>
                    <a:pt x="2409845" y="1933546"/>
                  </a:lnTo>
                  <a:lnTo>
                    <a:pt x="0" y="1933546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0078" y="230786"/>
            <a:ext cx="7886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At </a:t>
            </a:r>
            <a:r>
              <a:rPr sz="3600" spc="-10" dirty="0"/>
              <a:t>the </a:t>
            </a:r>
            <a:r>
              <a:rPr sz="3600" spc="-5" dirty="0"/>
              <a:t>roots of </a:t>
            </a:r>
            <a:r>
              <a:rPr sz="3600" spc="-10" dirty="0"/>
              <a:t>the Industrial</a:t>
            </a:r>
            <a:r>
              <a:rPr sz="3600" spc="-80" dirty="0"/>
              <a:t> </a:t>
            </a:r>
            <a:r>
              <a:rPr sz="3600" spc="-5" dirty="0"/>
              <a:t>Revolution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955184" y="1055342"/>
            <a:ext cx="5088890" cy="3942079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71475" marR="24130" indent="-359410" algn="just">
              <a:lnSpc>
                <a:spcPts val="2620"/>
              </a:lnSpc>
              <a:spcBef>
                <a:spcPts val="200"/>
              </a:spcBef>
              <a:buFont typeface="Arial"/>
              <a:buChar char="●"/>
              <a:tabLst>
                <a:tab pos="372110" algn="l"/>
              </a:tabLst>
            </a:pP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Crop Rotation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the process where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farmer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changes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crop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they grow in 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field to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keep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the land</a:t>
            </a:r>
            <a:r>
              <a:rPr sz="2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healthy</a:t>
            </a:r>
            <a:endParaRPr sz="2200">
              <a:latin typeface="Arial"/>
              <a:cs typeface="Arial"/>
            </a:endParaRPr>
          </a:p>
          <a:p>
            <a:pPr marL="371475" marR="5080" indent="-359410" algn="just">
              <a:lnSpc>
                <a:spcPct val="100800"/>
              </a:lnSpc>
              <a:spcBef>
                <a:spcPts val="530"/>
              </a:spcBef>
              <a:buChar char="●"/>
              <a:tabLst>
                <a:tab pos="372110" algn="l"/>
              </a:tabLst>
            </a:pP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Animal and human power eventually 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replaced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steam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powered</a:t>
            </a:r>
            <a:r>
              <a:rPr sz="22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machines</a:t>
            </a:r>
            <a:endParaRPr sz="2200">
              <a:latin typeface="Arial"/>
              <a:cs typeface="Arial"/>
            </a:endParaRPr>
          </a:p>
          <a:p>
            <a:pPr marL="371475" marR="69850" indent="-359410">
              <a:lnSpc>
                <a:spcPts val="2620"/>
              </a:lnSpc>
              <a:spcBef>
                <a:spcPts val="90"/>
              </a:spcBef>
              <a:buChar char="●"/>
              <a:tabLst>
                <a:tab pos="371475" algn="l"/>
                <a:tab pos="372110" algn="l"/>
              </a:tabLst>
            </a:pP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Railroads became the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most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important 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method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of transportation during the  Industrial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Revolution</a:t>
            </a:r>
            <a:endParaRPr sz="2200">
              <a:latin typeface="Arial"/>
              <a:cs typeface="Arial"/>
            </a:endParaRPr>
          </a:p>
          <a:p>
            <a:pPr marL="371475" indent="-359410">
              <a:lnSpc>
                <a:spcPct val="100000"/>
              </a:lnSpc>
              <a:spcBef>
                <a:spcPts val="550"/>
              </a:spcBef>
              <a:buChar char="●"/>
              <a:tabLst>
                <a:tab pos="371475" algn="l"/>
                <a:tab pos="372110" algn="l"/>
              </a:tabLst>
            </a:pP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Why?</a:t>
            </a:r>
            <a:endParaRPr sz="2200">
              <a:latin typeface="Arial"/>
              <a:cs typeface="Arial"/>
            </a:endParaRPr>
          </a:p>
          <a:p>
            <a:pPr marL="771525" marR="661035" lvl="1" indent="-321310">
              <a:lnSpc>
                <a:spcPct val="100899"/>
              </a:lnSpc>
              <a:spcBef>
                <a:spcPts val="560"/>
              </a:spcBef>
              <a:buChar char="●"/>
              <a:tabLst>
                <a:tab pos="771525" algn="l"/>
                <a:tab pos="772160" algn="l"/>
              </a:tabLst>
            </a:pP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Railroads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can move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heavy 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materials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quickly and</a:t>
            </a:r>
            <a:r>
              <a:rPr sz="22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cheaply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57074" y="1231047"/>
            <a:ext cx="3171825" cy="2541905"/>
            <a:chOff x="357074" y="1231047"/>
            <a:chExt cx="3171825" cy="2541905"/>
          </a:xfrm>
        </p:grpSpPr>
        <p:sp>
          <p:nvSpPr>
            <p:cNvPr id="5" name="object 5"/>
            <p:cNvSpPr/>
            <p:nvPr/>
          </p:nvSpPr>
          <p:spPr>
            <a:xfrm>
              <a:off x="385649" y="1259622"/>
              <a:ext cx="3114668" cy="248426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1361" y="1245335"/>
              <a:ext cx="3143250" cy="2513330"/>
            </a:xfrm>
            <a:custGeom>
              <a:avLst/>
              <a:gdLst/>
              <a:ahLst/>
              <a:cxnLst/>
              <a:rect l="l" t="t" r="r" b="b"/>
              <a:pathLst>
                <a:path w="3143250" h="2513329">
                  <a:moveTo>
                    <a:pt x="0" y="0"/>
                  </a:moveTo>
                  <a:lnTo>
                    <a:pt x="3143256" y="0"/>
                  </a:lnTo>
                  <a:lnTo>
                    <a:pt x="3143256" y="2512832"/>
                  </a:lnTo>
                  <a:lnTo>
                    <a:pt x="0" y="2512832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6991" y="210386"/>
            <a:ext cx="763015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Inventions </a:t>
            </a:r>
            <a:r>
              <a:rPr sz="3600" spc="-5" dirty="0"/>
              <a:t>of </a:t>
            </a:r>
            <a:r>
              <a:rPr sz="3600" spc="-10" dirty="0"/>
              <a:t>the Industrial</a:t>
            </a:r>
            <a:r>
              <a:rPr sz="3600" spc="-75" dirty="0"/>
              <a:t> </a:t>
            </a:r>
            <a:r>
              <a:rPr sz="3600" spc="-5" dirty="0"/>
              <a:t>Revolution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48267" y="961460"/>
            <a:ext cx="3947795" cy="4006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335" marR="979805" indent="-382270">
              <a:lnSpc>
                <a:spcPct val="118700"/>
              </a:lnSpc>
              <a:spcBef>
                <a:spcPts val="100"/>
              </a:spcBef>
              <a:buChar char="●"/>
              <a:tabLst>
                <a:tab pos="394335" algn="l"/>
                <a:tab pos="394970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Spinning jenny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(James 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Hargreaves)</a:t>
            </a:r>
            <a:endParaRPr sz="2000">
              <a:latin typeface="Arial"/>
              <a:cs typeface="Arial"/>
            </a:endParaRPr>
          </a:p>
          <a:p>
            <a:pPr marL="851535" lvl="1" indent="-382905">
              <a:lnSpc>
                <a:spcPct val="100000"/>
              </a:lnSpc>
              <a:spcBef>
                <a:spcPts val="450"/>
              </a:spcBef>
              <a:buChar char="○"/>
              <a:tabLst>
                <a:tab pos="851535" algn="l"/>
                <a:tab pos="852169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Spun thread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faster</a:t>
            </a:r>
            <a:endParaRPr sz="2000">
              <a:latin typeface="Arial"/>
              <a:cs typeface="Arial"/>
            </a:endParaRPr>
          </a:p>
          <a:p>
            <a:pPr marL="394335" marR="104139" indent="-382270">
              <a:lnSpc>
                <a:spcPct val="118700"/>
              </a:lnSpc>
              <a:buChar char="●"/>
              <a:tabLst>
                <a:tab pos="394335" algn="l"/>
                <a:tab pos="394970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Water powered loom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(Edmund 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Cartwright)</a:t>
            </a:r>
            <a:endParaRPr sz="2000">
              <a:latin typeface="Arial"/>
              <a:cs typeface="Arial"/>
            </a:endParaRPr>
          </a:p>
          <a:p>
            <a:pPr marL="851535" marR="5080" lvl="1" indent="-382270">
              <a:lnSpc>
                <a:spcPct val="118700"/>
              </a:lnSpc>
              <a:buChar char="○"/>
              <a:tabLst>
                <a:tab pos="851535" algn="l"/>
                <a:tab pos="852169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Weave fabric faster to</a:t>
            </a:r>
            <a:r>
              <a:rPr sz="20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keep 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up with the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spinning.</a:t>
            </a:r>
            <a:endParaRPr sz="2000">
              <a:latin typeface="Arial"/>
              <a:cs typeface="Arial"/>
            </a:endParaRPr>
          </a:p>
          <a:p>
            <a:pPr marL="394335" indent="-382270">
              <a:lnSpc>
                <a:spcPct val="100000"/>
              </a:lnSpc>
              <a:spcBef>
                <a:spcPts val="450"/>
              </a:spcBef>
              <a:buChar char="●"/>
              <a:tabLst>
                <a:tab pos="394335" algn="l"/>
                <a:tab pos="394970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Steam engine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(James</a:t>
            </a:r>
            <a:r>
              <a:rPr sz="20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Watt)</a:t>
            </a:r>
            <a:endParaRPr sz="2000">
              <a:latin typeface="Arial"/>
              <a:cs typeface="Arial"/>
            </a:endParaRPr>
          </a:p>
          <a:p>
            <a:pPr marL="851535" lvl="1" indent="-382905">
              <a:lnSpc>
                <a:spcPct val="100000"/>
              </a:lnSpc>
              <a:spcBef>
                <a:spcPts val="450"/>
              </a:spcBef>
              <a:buChar char="○"/>
              <a:tabLst>
                <a:tab pos="851535" algn="l"/>
                <a:tab pos="852169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Made machines run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faster</a:t>
            </a:r>
            <a:endParaRPr sz="2000">
              <a:latin typeface="Arial"/>
              <a:cs typeface="Arial"/>
            </a:endParaRPr>
          </a:p>
          <a:p>
            <a:pPr marL="851535" marR="200660" lvl="1" indent="-382270">
              <a:lnSpc>
                <a:spcPct val="118700"/>
              </a:lnSpc>
              <a:spcBef>
                <a:spcPts val="5"/>
              </a:spcBef>
              <a:buChar char="○"/>
              <a:tabLst>
                <a:tab pos="851535" algn="l"/>
                <a:tab pos="852169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Increased the demand</a:t>
            </a:r>
            <a:r>
              <a:rPr sz="20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for 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coal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405526" y="927773"/>
            <a:ext cx="2543175" cy="1896110"/>
            <a:chOff x="5405526" y="927773"/>
            <a:chExt cx="2543175" cy="1896110"/>
          </a:xfrm>
        </p:grpSpPr>
        <p:sp>
          <p:nvSpPr>
            <p:cNvPr id="5" name="object 5"/>
            <p:cNvSpPr/>
            <p:nvPr/>
          </p:nvSpPr>
          <p:spPr>
            <a:xfrm>
              <a:off x="5434114" y="956348"/>
              <a:ext cx="2486019" cy="183832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19814" y="942060"/>
              <a:ext cx="2514600" cy="1867535"/>
            </a:xfrm>
            <a:custGeom>
              <a:avLst/>
              <a:gdLst/>
              <a:ahLst/>
              <a:cxnLst/>
              <a:rect l="l" t="t" r="r" b="b"/>
              <a:pathLst>
                <a:path w="2514600" h="1867535">
                  <a:moveTo>
                    <a:pt x="0" y="0"/>
                  </a:moveTo>
                  <a:lnTo>
                    <a:pt x="2514594" y="0"/>
                  </a:lnTo>
                  <a:lnTo>
                    <a:pt x="2514594" y="1866908"/>
                  </a:lnTo>
                  <a:lnTo>
                    <a:pt x="0" y="1866908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4588128" y="2918481"/>
            <a:ext cx="1622425" cy="2101215"/>
            <a:chOff x="4588128" y="2918481"/>
            <a:chExt cx="1622425" cy="2101215"/>
          </a:xfrm>
        </p:grpSpPr>
        <p:sp>
          <p:nvSpPr>
            <p:cNvPr id="8" name="object 8"/>
            <p:cNvSpPr/>
            <p:nvPr/>
          </p:nvSpPr>
          <p:spPr>
            <a:xfrm>
              <a:off x="4616690" y="2947069"/>
              <a:ext cx="1565241" cy="20440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02415" y="2932769"/>
              <a:ext cx="1593850" cy="2072639"/>
            </a:xfrm>
            <a:custGeom>
              <a:avLst/>
              <a:gdLst/>
              <a:ahLst/>
              <a:cxnLst/>
              <a:rect l="l" t="t" r="r" b="b"/>
              <a:pathLst>
                <a:path w="1593850" h="2072639">
                  <a:moveTo>
                    <a:pt x="0" y="0"/>
                  </a:moveTo>
                  <a:lnTo>
                    <a:pt x="1593796" y="0"/>
                  </a:lnTo>
                  <a:lnTo>
                    <a:pt x="1593796" y="2072595"/>
                  </a:lnTo>
                  <a:lnTo>
                    <a:pt x="0" y="2072595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6305749" y="2918481"/>
            <a:ext cx="2543175" cy="1896110"/>
            <a:chOff x="6305749" y="2918481"/>
            <a:chExt cx="2543175" cy="1896110"/>
          </a:xfrm>
        </p:grpSpPr>
        <p:sp>
          <p:nvSpPr>
            <p:cNvPr id="11" name="object 11"/>
            <p:cNvSpPr/>
            <p:nvPr/>
          </p:nvSpPr>
          <p:spPr>
            <a:xfrm>
              <a:off x="6334337" y="2947069"/>
              <a:ext cx="2486019" cy="183832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20037" y="2932769"/>
              <a:ext cx="2514600" cy="1867535"/>
            </a:xfrm>
            <a:custGeom>
              <a:avLst/>
              <a:gdLst/>
              <a:ahLst/>
              <a:cxnLst/>
              <a:rect l="l" t="t" r="r" b="b"/>
              <a:pathLst>
                <a:path w="2514600" h="1867535">
                  <a:moveTo>
                    <a:pt x="0" y="0"/>
                  </a:moveTo>
                  <a:lnTo>
                    <a:pt x="2514594" y="0"/>
                  </a:lnTo>
                  <a:lnTo>
                    <a:pt x="2514594" y="1866921"/>
                  </a:lnTo>
                  <a:lnTo>
                    <a:pt x="0" y="1866921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2F2F2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1502" y="311136"/>
            <a:ext cx="46945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Where </a:t>
            </a:r>
            <a:r>
              <a:rPr sz="3600" spc="-5" dirty="0"/>
              <a:t>does it all</a:t>
            </a:r>
            <a:r>
              <a:rPr sz="3600" spc="-80" dirty="0"/>
              <a:t> </a:t>
            </a:r>
            <a:r>
              <a:rPr sz="3600" dirty="0"/>
              <a:t>start?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090981" y="1206247"/>
            <a:ext cx="3605529" cy="285623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71475" marR="5080" indent="-359410">
              <a:lnSpc>
                <a:spcPts val="2620"/>
              </a:lnSpc>
              <a:spcBef>
                <a:spcPts val="200"/>
              </a:spcBef>
              <a:buChar char="●"/>
              <a:tabLst>
                <a:tab pos="371475" algn="l"/>
                <a:tab pos="372110" algn="l"/>
              </a:tabLst>
            </a:pP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Begins in Britain when</a:t>
            </a:r>
            <a:r>
              <a:rPr sz="22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the  wealthy buy up farm land  and improve farming  techniques</a:t>
            </a:r>
            <a:endParaRPr sz="2200">
              <a:latin typeface="Arial"/>
              <a:cs typeface="Arial"/>
            </a:endParaRPr>
          </a:p>
          <a:p>
            <a:pPr marL="371475" marR="182880" indent="-359410">
              <a:lnSpc>
                <a:spcPct val="100800"/>
              </a:lnSpc>
              <a:spcBef>
                <a:spcPts val="535"/>
              </a:spcBef>
              <a:buChar char="●"/>
              <a:tabLst>
                <a:tab pos="371475" algn="l"/>
                <a:tab pos="372110" algn="l"/>
              </a:tabLst>
            </a:pP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New larger farms,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called 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enclosures were</a:t>
            </a:r>
            <a:r>
              <a:rPr sz="22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created</a:t>
            </a:r>
            <a:endParaRPr sz="2200">
              <a:latin typeface="Arial"/>
              <a:cs typeface="Arial"/>
            </a:endParaRPr>
          </a:p>
          <a:p>
            <a:pPr marL="771525" marR="452755" lvl="1" indent="-321310">
              <a:lnSpc>
                <a:spcPct val="100899"/>
              </a:lnSpc>
              <a:spcBef>
                <a:spcPts val="525"/>
              </a:spcBef>
              <a:buChar char="●"/>
              <a:tabLst>
                <a:tab pos="771525" algn="l"/>
                <a:tab pos="772160" algn="l"/>
              </a:tabLst>
            </a:pP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farmers</a:t>
            </a:r>
            <a:r>
              <a:rPr sz="22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discovered  better ways to</a:t>
            </a:r>
            <a:r>
              <a:rPr sz="22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farm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55798" y="1289347"/>
            <a:ext cx="3194050" cy="2977515"/>
            <a:chOff x="855798" y="1289347"/>
            <a:chExt cx="3194050" cy="2977515"/>
          </a:xfrm>
        </p:grpSpPr>
        <p:sp>
          <p:nvSpPr>
            <p:cNvPr id="5" name="object 5"/>
            <p:cNvSpPr/>
            <p:nvPr/>
          </p:nvSpPr>
          <p:spPr>
            <a:xfrm>
              <a:off x="884373" y="1317922"/>
              <a:ext cx="3136318" cy="292011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70085" y="1303634"/>
              <a:ext cx="3165475" cy="2948940"/>
            </a:xfrm>
            <a:custGeom>
              <a:avLst/>
              <a:gdLst/>
              <a:ahLst/>
              <a:cxnLst/>
              <a:rect l="l" t="t" r="r" b="b"/>
              <a:pathLst>
                <a:path w="3165475" h="2948940">
                  <a:moveTo>
                    <a:pt x="0" y="0"/>
                  </a:moveTo>
                  <a:lnTo>
                    <a:pt x="3164906" y="0"/>
                  </a:lnTo>
                  <a:lnTo>
                    <a:pt x="3164906" y="2948706"/>
                  </a:lnTo>
                  <a:lnTo>
                    <a:pt x="0" y="2948706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6914" y="311136"/>
            <a:ext cx="55816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Why </a:t>
            </a:r>
            <a:r>
              <a:rPr sz="3600" spc="-5" dirty="0"/>
              <a:t>does it </a:t>
            </a:r>
            <a:r>
              <a:rPr sz="3600" dirty="0"/>
              <a:t>start </a:t>
            </a:r>
            <a:r>
              <a:rPr sz="3600" spc="-5" dirty="0"/>
              <a:t>in</a:t>
            </a:r>
            <a:r>
              <a:rPr sz="3600" spc="-85" dirty="0"/>
              <a:t> </a:t>
            </a:r>
            <a:r>
              <a:rPr sz="3600" spc="-5" dirty="0"/>
              <a:t>Britain?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70495" y="1344568"/>
            <a:ext cx="3902710" cy="302768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71475" marR="5080" indent="-359410">
              <a:lnSpc>
                <a:spcPts val="2620"/>
              </a:lnSpc>
              <a:spcBef>
                <a:spcPts val="200"/>
              </a:spcBef>
              <a:buChar char="●"/>
              <a:tabLst>
                <a:tab pos="371475" algn="l"/>
                <a:tab pos="372110" algn="l"/>
              </a:tabLst>
            </a:pP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Had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large population of  workers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(former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farmers</a:t>
            </a:r>
            <a:r>
              <a:rPr sz="22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that  were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removed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from their  lands)</a:t>
            </a:r>
            <a:endParaRPr sz="2200">
              <a:latin typeface="Arial"/>
              <a:cs typeface="Arial"/>
            </a:endParaRPr>
          </a:p>
          <a:p>
            <a:pPr marL="371475" marR="433705" indent="-359410">
              <a:lnSpc>
                <a:spcPts val="2620"/>
              </a:lnSpc>
              <a:spcBef>
                <a:spcPts val="20"/>
              </a:spcBef>
              <a:buChar char="●"/>
              <a:tabLst>
                <a:tab pos="371475" algn="l"/>
                <a:tab pos="372110" algn="l"/>
              </a:tabLst>
            </a:pP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Had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 vast source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2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raw  material (Coal,</a:t>
            </a:r>
            <a:r>
              <a:rPr sz="2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iron)</a:t>
            </a:r>
            <a:endParaRPr sz="2200">
              <a:latin typeface="Arial"/>
              <a:cs typeface="Arial"/>
            </a:endParaRPr>
          </a:p>
          <a:p>
            <a:pPr marL="371475" marR="262890" indent="-359410" algn="just">
              <a:lnSpc>
                <a:spcPts val="2620"/>
              </a:lnSpc>
              <a:spcBef>
                <a:spcPts val="10"/>
              </a:spcBef>
              <a:buChar char="●"/>
              <a:tabLst>
                <a:tab pos="372110" algn="l"/>
              </a:tabLst>
            </a:pP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Had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good transportation 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system (canals,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ports,</a:t>
            </a:r>
            <a:r>
              <a:rPr sz="22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roads)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164902" y="1467947"/>
            <a:ext cx="3329940" cy="2694940"/>
            <a:chOff x="5164902" y="1467947"/>
            <a:chExt cx="3329940" cy="2694940"/>
          </a:xfrm>
        </p:grpSpPr>
        <p:sp>
          <p:nvSpPr>
            <p:cNvPr id="5" name="object 5"/>
            <p:cNvSpPr/>
            <p:nvPr/>
          </p:nvSpPr>
          <p:spPr>
            <a:xfrm>
              <a:off x="5193489" y="1496521"/>
              <a:ext cx="3272618" cy="26373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79189" y="1482234"/>
              <a:ext cx="3301365" cy="2666365"/>
            </a:xfrm>
            <a:custGeom>
              <a:avLst/>
              <a:gdLst/>
              <a:ahLst/>
              <a:cxnLst/>
              <a:rect l="l" t="t" r="r" b="b"/>
              <a:pathLst>
                <a:path w="3301365" h="2666365">
                  <a:moveTo>
                    <a:pt x="0" y="0"/>
                  </a:moveTo>
                  <a:lnTo>
                    <a:pt x="3301193" y="0"/>
                  </a:lnTo>
                  <a:lnTo>
                    <a:pt x="3301193" y="2665932"/>
                  </a:lnTo>
                  <a:lnTo>
                    <a:pt x="0" y="2665932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8071" y="122336"/>
            <a:ext cx="56603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So how did </a:t>
            </a:r>
            <a:r>
              <a:rPr sz="3600" spc="-10" dirty="0"/>
              <a:t>the </a:t>
            </a:r>
            <a:r>
              <a:rPr sz="3600" spc="-5" dirty="0"/>
              <a:t>process</a:t>
            </a:r>
            <a:r>
              <a:rPr sz="3600" spc="-90" dirty="0"/>
              <a:t> </a:t>
            </a:r>
            <a:r>
              <a:rPr sz="3600" spc="-5" dirty="0"/>
              <a:t>go?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065720" y="919420"/>
            <a:ext cx="4945380" cy="3835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3550" marR="673100" indent="-451484">
              <a:lnSpc>
                <a:spcPct val="119000"/>
              </a:lnSpc>
              <a:spcBef>
                <a:spcPts val="100"/>
              </a:spcBef>
              <a:buAutoNum type="arabicPeriod"/>
              <a:tabLst>
                <a:tab pos="463550" algn="l"/>
                <a:tab pos="464184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Agricultural improvements led</a:t>
            </a:r>
            <a:r>
              <a:rPr sz="21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surplus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food.</a:t>
            </a:r>
            <a:endParaRPr sz="2100">
              <a:latin typeface="Arial"/>
              <a:cs typeface="Arial"/>
            </a:endParaRPr>
          </a:p>
          <a:p>
            <a:pPr marL="463550" indent="-45148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3550" algn="l"/>
                <a:tab pos="464184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Surplus food led to population</a:t>
            </a:r>
            <a:r>
              <a:rPr sz="21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growth.</a:t>
            </a:r>
            <a:endParaRPr sz="2100">
              <a:latin typeface="Arial"/>
              <a:cs typeface="Arial"/>
            </a:endParaRPr>
          </a:p>
          <a:p>
            <a:pPr marL="463550" indent="-45148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3550" algn="l"/>
                <a:tab pos="464184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Population growth led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endParaRPr sz="2100">
              <a:latin typeface="Arial"/>
              <a:cs typeface="Arial"/>
            </a:endParaRPr>
          </a:p>
          <a:p>
            <a:pPr marL="920750" lvl="1" indent="-452120">
              <a:lnSpc>
                <a:spcPct val="100000"/>
              </a:lnSpc>
              <a:spcBef>
                <a:spcPts val="480"/>
              </a:spcBef>
              <a:buAutoNum type="alphaLcPeriod"/>
              <a:tabLst>
                <a:tab pos="920750" algn="l"/>
                <a:tab pos="921385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labor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pool</a:t>
            </a:r>
            <a:endParaRPr sz="2100">
              <a:latin typeface="Arial"/>
              <a:cs typeface="Arial"/>
            </a:endParaRPr>
          </a:p>
          <a:p>
            <a:pPr marL="920750" lvl="1" indent="-452120">
              <a:lnSpc>
                <a:spcPct val="100000"/>
              </a:lnSpc>
              <a:spcBef>
                <a:spcPts val="480"/>
              </a:spcBef>
              <a:buAutoNum type="alphaLcPeriod"/>
              <a:tabLst>
                <a:tab pos="920750" algn="l"/>
                <a:tab pos="921385" algn="l"/>
              </a:tabLst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market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sell</a:t>
            </a:r>
            <a:r>
              <a:rPr sz="21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goods</a:t>
            </a:r>
            <a:endParaRPr sz="2100">
              <a:latin typeface="Arial"/>
              <a:cs typeface="Arial"/>
            </a:endParaRPr>
          </a:p>
          <a:p>
            <a:pPr marL="463550" marR="283845" indent="-451484">
              <a:lnSpc>
                <a:spcPct val="119000"/>
              </a:lnSpc>
              <a:buAutoNum type="arabicPeriod"/>
              <a:tabLst>
                <a:tab pos="463550" algn="l"/>
                <a:tab pos="464184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Inventions begin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making</a:t>
            </a:r>
            <a:r>
              <a:rPr sz="21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production  easier, faster, and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sz="21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efficient</a:t>
            </a:r>
            <a:endParaRPr sz="2100">
              <a:latin typeface="Arial"/>
              <a:cs typeface="Arial"/>
            </a:endParaRPr>
          </a:p>
          <a:p>
            <a:pPr marL="463550" marR="919480" indent="-451484">
              <a:lnSpc>
                <a:spcPct val="119000"/>
              </a:lnSpc>
              <a:buAutoNum type="arabicPeriod"/>
              <a:tabLst>
                <a:tab pos="463550" algn="l"/>
                <a:tab pos="464184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Extra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capital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reinvested</a:t>
            </a:r>
            <a:r>
              <a:rPr sz="21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and  business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keeps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growing.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23500" y="839723"/>
            <a:ext cx="3752850" cy="4248785"/>
            <a:chOff x="123500" y="839723"/>
            <a:chExt cx="3752850" cy="4248785"/>
          </a:xfrm>
        </p:grpSpPr>
        <p:sp>
          <p:nvSpPr>
            <p:cNvPr id="5" name="object 5"/>
            <p:cNvSpPr/>
            <p:nvPr/>
          </p:nvSpPr>
          <p:spPr>
            <a:xfrm>
              <a:off x="152399" y="868298"/>
              <a:ext cx="2123420" cy="14079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8112" y="854010"/>
              <a:ext cx="2152015" cy="1437005"/>
            </a:xfrm>
            <a:custGeom>
              <a:avLst/>
              <a:gdLst/>
              <a:ahLst/>
              <a:cxnLst/>
              <a:rect l="l" t="t" r="r" b="b"/>
              <a:pathLst>
                <a:path w="2152015" h="1437005">
                  <a:moveTo>
                    <a:pt x="0" y="0"/>
                  </a:moveTo>
                  <a:lnTo>
                    <a:pt x="2151995" y="0"/>
                  </a:lnTo>
                  <a:lnTo>
                    <a:pt x="2151995" y="1436497"/>
                  </a:lnTo>
                  <a:lnTo>
                    <a:pt x="0" y="143649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24371" y="1978978"/>
              <a:ext cx="2123420" cy="14130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10084" y="1964691"/>
              <a:ext cx="2152015" cy="1442085"/>
            </a:xfrm>
            <a:custGeom>
              <a:avLst/>
              <a:gdLst/>
              <a:ahLst/>
              <a:cxnLst/>
              <a:rect l="l" t="t" r="r" b="b"/>
              <a:pathLst>
                <a:path w="2152015" h="1442085">
                  <a:moveTo>
                    <a:pt x="0" y="0"/>
                  </a:moveTo>
                  <a:lnTo>
                    <a:pt x="2151983" y="0"/>
                  </a:lnTo>
                  <a:lnTo>
                    <a:pt x="2151983" y="1441627"/>
                  </a:lnTo>
                  <a:lnTo>
                    <a:pt x="0" y="14416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2075" y="3059743"/>
              <a:ext cx="1973220" cy="199979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7787" y="3045468"/>
              <a:ext cx="2002155" cy="2028825"/>
            </a:xfrm>
            <a:custGeom>
              <a:avLst/>
              <a:gdLst/>
              <a:ahLst/>
              <a:cxnLst/>
              <a:rect l="l" t="t" r="r" b="b"/>
              <a:pathLst>
                <a:path w="2002155" h="2028825">
                  <a:moveTo>
                    <a:pt x="0" y="0"/>
                  </a:moveTo>
                  <a:lnTo>
                    <a:pt x="2001795" y="0"/>
                  </a:lnTo>
                  <a:lnTo>
                    <a:pt x="2001795" y="2028345"/>
                  </a:lnTo>
                  <a:lnTo>
                    <a:pt x="0" y="2028345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1475</Words>
  <Application>Microsoft Office PowerPoint</Application>
  <PresentationFormat>On-screen Show (16:9)</PresentationFormat>
  <Paragraphs>190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PowerPoint Presentation</vt:lpstr>
      <vt:lpstr>PowerPoint Presentation</vt:lpstr>
      <vt:lpstr>In the Beginning</vt:lpstr>
      <vt:lpstr>At the roots of the Industrial Revolution</vt:lpstr>
      <vt:lpstr>At the roots of the Industrial Revolution</vt:lpstr>
      <vt:lpstr>Inventions of the Industrial Revolution</vt:lpstr>
      <vt:lpstr>Where does it all start?</vt:lpstr>
      <vt:lpstr>Why does it start in Britain?</vt:lpstr>
      <vt:lpstr>So how did the process go?</vt:lpstr>
      <vt:lpstr>Impact of the Industrial Revolution on Britain</vt:lpstr>
      <vt:lpstr>So how did the Industrial Revolution work in  Germany?</vt:lpstr>
      <vt:lpstr>So how did the Industrial Revolution work in  Germany?</vt:lpstr>
      <vt:lpstr>So how did the Industrial Revolution work in  Germany?</vt:lpstr>
      <vt:lpstr>Impact of the Industrial Revolution on  Germany</vt:lpstr>
      <vt:lpstr>So how did the Industrial Revolution work in  Japan?</vt:lpstr>
      <vt:lpstr>So how did the Industrial Revolution work in  Japan?</vt:lpstr>
      <vt:lpstr>So how did the Industrial Revolution work in  Japan?</vt:lpstr>
      <vt:lpstr>Impact of the Industrial Revolution on Japan</vt:lpstr>
      <vt:lpstr>Impact of the Industrial Revolution on Japan</vt:lpstr>
      <vt:lpstr>Overall Impact of the Industrial Revolution</vt:lpstr>
      <vt:lpstr>PowerPoint Presentation</vt:lpstr>
      <vt:lpstr>Forms of Economic Systems</vt:lpstr>
      <vt:lpstr>Forms of Economic Systems</vt:lpstr>
      <vt:lpstr>Forms of Economic Systems</vt:lpstr>
      <vt:lpstr>Adam Smith</vt:lpstr>
      <vt:lpstr>Adam Smith</vt:lpstr>
      <vt:lpstr>Karl Marx</vt:lpstr>
      <vt:lpstr>Karl Marx</vt:lpstr>
      <vt:lpstr>PowerPoint Presentation</vt:lpstr>
      <vt:lpstr>Urbanization</vt:lpstr>
      <vt:lpstr>Urbanization - Cities</vt:lpstr>
      <vt:lpstr>Living &amp; Working Conditions</vt:lpstr>
      <vt:lpstr>Urbanization’s Impact on Society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Matthew Liedberg</cp:lastModifiedBy>
  <cp:revision>2</cp:revision>
  <dcterms:created xsi:type="dcterms:W3CDTF">2020-02-27T13:35:23Z</dcterms:created>
  <dcterms:modified xsi:type="dcterms:W3CDTF">2020-03-04T15:47:43Z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2020-02-27T00:00:00Z</vt:filetime>
  </property>
  <property fmtid="{D5CDD505-2E9C-101B-9397-08002B2CF9AE}" pid="3" name="Creator">
    <vt:lpwstr>Google</vt:lpwstr>
  </property>
  <property fmtid="{D5CDD505-2E9C-101B-9397-08002B2CF9AE}" pid="4" name="LastSaved">
    <vt:filetime>2020-02-27T00:00:00Z</vt:filetime>
  </property>
</Properties>
</file>