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9/8/15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9/8/15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9/8/15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9/8/15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9/8/15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000" b="1" dirty="0" smtClean="0"/>
              <a:t>Indus River Valley </a:t>
            </a:r>
            <a:endParaRPr lang="en-US" sz="9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3767862"/>
            <a:ext cx="8534399" cy="1752600"/>
          </a:xfrm>
        </p:spPr>
        <p:txBody>
          <a:bodyPr>
            <a:noAutofit/>
          </a:bodyPr>
          <a:lstStyle/>
          <a:p>
            <a:r>
              <a:rPr lang="en-US" sz="7500" b="1" dirty="0" smtClean="0"/>
              <a:t>Archaeological Excavation</a:t>
            </a:r>
            <a:endParaRPr lang="en-US" sz="7500" b="1" dirty="0"/>
          </a:p>
        </p:txBody>
      </p:sp>
    </p:spTree>
    <p:extLst>
      <p:ext uri="{BB962C8B-B14F-4D97-AF65-F5344CB8AC3E}">
        <p14:creationId xmlns:p14="http://schemas.microsoft.com/office/powerpoint/2010/main" val="410598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" y="1600200"/>
            <a:ext cx="820610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9200" y="389467"/>
            <a:ext cx="6874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Houses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4672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44871"/>
            <a:ext cx="5803475" cy="369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75" y="1781757"/>
            <a:ext cx="3340526" cy="50762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9068" y="388105"/>
            <a:ext cx="7197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Drains/Sewers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3594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46475"/>
            <a:ext cx="5785835" cy="51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35" y="1746475"/>
            <a:ext cx="3358166" cy="51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9068" y="282259"/>
            <a:ext cx="7549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Stamps/Jewelry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1811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2" y="1576713"/>
            <a:ext cx="5962232" cy="419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17742"/>
            <a:ext cx="3200400" cy="4494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28819" y="5823823"/>
            <a:ext cx="31817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The Citadel</a:t>
            </a:r>
            <a:endParaRPr lang="en-US" sz="3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4037" y="141129"/>
            <a:ext cx="8784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Religious Life??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56555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350"/>
            <a:ext cx="5521238" cy="45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68" y="1956633"/>
            <a:ext cx="2960370" cy="3723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21238" y="5680453"/>
            <a:ext cx="3622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Standardized weights and scale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641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Trade networks </a:t>
            </a:r>
          </a:p>
          <a:p>
            <a:pPr algn="ctr"/>
            <a:r>
              <a:rPr lang="en-US" sz="5000" b="1" dirty="0" smtClean="0"/>
              <a:t>(with Mesopotamia)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59568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000000"/>
                </a:solidFill>
              </a:rPr>
              <a:t>Summary Activity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24858"/>
            <a:ext cx="9143999" cy="4733141"/>
          </a:xfrm>
        </p:spPr>
        <p:txBody>
          <a:bodyPr>
            <a:noAutofit/>
          </a:bodyPr>
          <a:lstStyle/>
          <a:p>
            <a:r>
              <a:rPr lang="en-US" sz="4400" dirty="0" smtClean="0"/>
              <a:t>Read “Did Democracy Begin in the Indus Valley?” and answer the following question:</a:t>
            </a:r>
          </a:p>
          <a:p>
            <a:pPr lvl="2"/>
            <a:r>
              <a:rPr lang="en-US" sz="3600" dirty="0" smtClean="0"/>
              <a:t>How do both perspectives support the idea that IRV cities did contain aspects of a civilization?  What archaeological evidence do they cite?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000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204857"/>
            <a:ext cx="9144000" cy="191071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Aim: What can archaeology tell us about the Indus River Valley (IRV) civilizations?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1733" y="3767316"/>
            <a:ext cx="8483599" cy="271815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Do Now: </a:t>
            </a:r>
            <a:r>
              <a:rPr lang="en-US" sz="4000" dirty="0" smtClean="0">
                <a:solidFill>
                  <a:srgbClr val="000000"/>
                </a:solidFill>
              </a:rPr>
              <a:t>If you were an archaeologist excavating in the IRV, what three kinds of artifacts/structures would be helpful to find?  Explain what they might tell you about the IRV.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9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9247" y="2248346"/>
            <a:ext cx="7745505" cy="46096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Cities/settled population</a:t>
            </a:r>
          </a:p>
          <a:p>
            <a:r>
              <a:rPr lang="en-US" sz="3000" dirty="0"/>
              <a:t>G</a:t>
            </a:r>
            <a:r>
              <a:rPr lang="en-US" sz="3000" dirty="0" smtClean="0"/>
              <a:t>overnment</a:t>
            </a:r>
          </a:p>
          <a:p>
            <a:r>
              <a:rPr lang="en-US" sz="3000" dirty="0" smtClean="0"/>
              <a:t>Complex religion</a:t>
            </a:r>
          </a:p>
          <a:p>
            <a:r>
              <a:rPr lang="en-US" sz="3000" dirty="0" smtClean="0"/>
              <a:t>Job specialization</a:t>
            </a:r>
          </a:p>
          <a:p>
            <a:r>
              <a:rPr lang="en-US" sz="3000" dirty="0"/>
              <a:t>C</a:t>
            </a:r>
            <a:r>
              <a:rPr lang="en-US" sz="3000" dirty="0" smtClean="0"/>
              <a:t>lass structure/social classes</a:t>
            </a:r>
          </a:p>
          <a:p>
            <a:r>
              <a:rPr lang="en-US" sz="3000" dirty="0" smtClean="0"/>
              <a:t>Writing system</a:t>
            </a:r>
          </a:p>
          <a:p>
            <a:r>
              <a:rPr lang="en-US" sz="3000" dirty="0" smtClean="0"/>
              <a:t>Art/architecture</a:t>
            </a:r>
          </a:p>
          <a:p>
            <a:r>
              <a:rPr lang="en-US" sz="3000" dirty="0" smtClean="0"/>
              <a:t>Public works/infrastructure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3536"/>
            <a:ext cx="9144000" cy="1054250"/>
          </a:xfrm>
        </p:spPr>
        <p:txBody>
          <a:bodyPr/>
          <a:lstStyle/>
          <a:p>
            <a:r>
              <a:rPr lang="en-US" sz="3800" b="1" dirty="0" smtClean="0">
                <a:solidFill>
                  <a:srgbClr val="000000"/>
                </a:solidFill>
              </a:rPr>
              <a:t>Review: How many of the “8 characteristics of a civilization” can you recall?</a:t>
            </a:r>
            <a:endParaRPr lang="en-US" sz="3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9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776" y="2028733"/>
            <a:ext cx="4617820" cy="4097429"/>
          </a:xfrm>
        </p:spPr>
        <p:txBody>
          <a:bodyPr>
            <a:noAutofit/>
          </a:bodyPr>
          <a:lstStyle/>
          <a:p>
            <a:r>
              <a:rPr lang="en-US" sz="2500" dirty="0" smtClean="0"/>
              <a:t>Two major cities: </a:t>
            </a:r>
            <a:r>
              <a:rPr lang="en-US" sz="2500" dirty="0" err="1" smtClean="0"/>
              <a:t>Mohenjo</a:t>
            </a:r>
            <a:r>
              <a:rPr lang="en-US" sz="2500" dirty="0" smtClean="0"/>
              <a:t> </a:t>
            </a:r>
            <a:r>
              <a:rPr lang="en-US" sz="2500" dirty="0" err="1" smtClean="0"/>
              <a:t>Daro</a:t>
            </a:r>
            <a:r>
              <a:rPr lang="en-US" sz="2500" dirty="0" smtClean="0"/>
              <a:t> and Harappa – people called “Dravidians”</a:t>
            </a:r>
          </a:p>
          <a:p>
            <a:r>
              <a:rPr lang="en-US" sz="2500" dirty="0" smtClean="0"/>
              <a:t>Present-day Pakistan</a:t>
            </a:r>
          </a:p>
          <a:p>
            <a:pPr lvl="1"/>
            <a:r>
              <a:rPr lang="en-US" sz="2500" dirty="0" smtClean="0"/>
              <a:t>Why are the cities located where they are??</a:t>
            </a:r>
          </a:p>
          <a:p>
            <a:r>
              <a:rPr lang="en-US" sz="2500" dirty="0" smtClean="0"/>
              <a:t>Emerged around 2500 BC</a:t>
            </a:r>
          </a:p>
          <a:p>
            <a:r>
              <a:rPr lang="en-US" sz="2500" dirty="0" smtClean="0"/>
              <a:t>… and then mysteriously went into decline 1000 years later when a people called the “Aryans” moved in!</a:t>
            </a: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33089"/>
            <a:ext cx="7756263" cy="10542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Indus River Valley Civilizations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860" b="4865"/>
          <a:stretch/>
        </p:blipFill>
        <p:spPr>
          <a:xfrm>
            <a:off x="4752596" y="2623492"/>
            <a:ext cx="4359954" cy="35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0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We can’t yet understand their writing! </a:t>
            </a:r>
          </a:p>
          <a:p>
            <a:r>
              <a:rPr lang="en-US" sz="3000" dirty="0" smtClean="0"/>
              <a:t>No info on:</a:t>
            </a:r>
          </a:p>
          <a:p>
            <a:pPr lvl="1"/>
            <a:r>
              <a:rPr lang="en-US" sz="3000" dirty="0" smtClean="0"/>
              <a:t>Names of leaders</a:t>
            </a:r>
          </a:p>
          <a:p>
            <a:pPr lvl="1"/>
            <a:r>
              <a:rPr lang="en-US" sz="3000" dirty="0" smtClean="0"/>
              <a:t>Tax records</a:t>
            </a:r>
          </a:p>
          <a:p>
            <a:pPr lvl="1"/>
            <a:r>
              <a:rPr lang="en-US" sz="3000" dirty="0" smtClean="0"/>
              <a:t>Literature</a:t>
            </a:r>
          </a:p>
          <a:p>
            <a:pPr lvl="1"/>
            <a:r>
              <a:rPr lang="en-US" sz="3000" dirty="0" smtClean="0"/>
              <a:t>Accounts of victories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6156"/>
            <a:ext cx="8991600" cy="10542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What we DON’T know about the IRV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6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332" y="2116667"/>
            <a:ext cx="8974667" cy="531706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Working in groups, use each image from the </a:t>
            </a:r>
            <a:r>
              <a:rPr lang="en-US" sz="2500" dirty="0" err="1" smtClean="0"/>
              <a:t>Mohenjo</a:t>
            </a:r>
            <a:r>
              <a:rPr lang="en-US" sz="2500" dirty="0" smtClean="0"/>
              <a:t> </a:t>
            </a:r>
            <a:r>
              <a:rPr lang="en-US" sz="2500" dirty="0" err="1" smtClean="0"/>
              <a:t>Daro</a:t>
            </a:r>
            <a:r>
              <a:rPr lang="en-US" sz="2500" dirty="0" smtClean="0"/>
              <a:t>/Harappa site excavations to fill out your chart </a:t>
            </a:r>
          </a:p>
          <a:p>
            <a:r>
              <a:rPr lang="en-US" sz="2500" dirty="0" smtClean="0"/>
              <a:t>Rotate around the room with your group to see each image</a:t>
            </a:r>
          </a:p>
          <a:p>
            <a:r>
              <a:rPr lang="en-US" sz="2500" dirty="0" smtClean="0"/>
              <a:t>Examine the image and try to</a:t>
            </a:r>
          </a:p>
          <a:p>
            <a:pPr lvl="1"/>
            <a:r>
              <a:rPr lang="en-US" sz="2500" dirty="0" smtClean="0"/>
              <a:t>Figure out what it is</a:t>
            </a:r>
          </a:p>
          <a:p>
            <a:pPr lvl="1"/>
            <a:r>
              <a:rPr lang="en-US" sz="2500" dirty="0" smtClean="0"/>
              <a:t>Describe it</a:t>
            </a:r>
          </a:p>
          <a:p>
            <a:pPr lvl="1"/>
            <a:r>
              <a:rPr lang="en-US" sz="2500" dirty="0" smtClean="0"/>
              <a:t>What types of conclusions can you make about this society?</a:t>
            </a:r>
          </a:p>
          <a:p>
            <a:pPr lvl="1"/>
            <a:r>
              <a:rPr lang="en-US" sz="2500" dirty="0" smtClean="0"/>
              <a:t>Based on this artifact/image, does </a:t>
            </a:r>
            <a:r>
              <a:rPr lang="en-US" sz="2500" dirty="0" err="1" smtClean="0"/>
              <a:t>Mohenjo</a:t>
            </a:r>
            <a:r>
              <a:rPr lang="en-US" sz="2500" dirty="0" smtClean="0"/>
              <a:t> </a:t>
            </a:r>
            <a:r>
              <a:rPr lang="en-US" sz="2500" dirty="0" err="1" smtClean="0"/>
              <a:t>Daro</a:t>
            </a:r>
            <a:r>
              <a:rPr lang="en-US" sz="2500" dirty="0" smtClean="0"/>
              <a:t>/Harappa classify as a civilization?  Why or why not? </a:t>
            </a: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0022"/>
            <a:ext cx="9144000" cy="1054250"/>
          </a:xfrm>
        </p:spPr>
        <p:txBody>
          <a:bodyPr/>
          <a:lstStyle/>
          <a:p>
            <a:r>
              <a:rPr lang="en-US" sz="4500" b="1" dirty="0" smtClean="0">
                <a:solidFill>
                  <a:srgbClr val="000000"/>
                </a:solidFill>
              </a:rPr>
              <a:t>Today’s task: What DO we know about the IRV from archaeology??</a:t>
            </a:r>
            <a:endParaRPr lang="en-US" sz="45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4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98533" cy="418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27"/>
          <a:stretch/>
        </p:blipFill>
        <p:spPr bwMode="auto">
          <a:xfrm>
            <a:off x="5198533" y="-1"/>
            <a:ext cx="3945467" cy="4504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133" y="4453465"/>
            <a:ext cx="8923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Well-organized cities</a:t>
            </a:r>
          </a:p>
          <a:p>
            <a:pPr marL="685800" indent="-685800">
              <a:buFont typeface="Arial"/>
              <a:buChar char="•"/>
            </a:pPr>
            <a:r>
              <a:rPr lang="en-US" sz="3000" b="1" dirty="0" smtClean="0"/>
              <a:t>Grid layout</a:t>
            </a:r>
          </a:p>
          <a:p>
            <a:pPr marL="685800" indent="-685800">
              <a:buFont typeface="Arial"/>
              <a:buChar char="•"/>
            </a:pPr>
            <a:r>
              <a:rPr lang="en-US" sz="3000" b="1" dirty="0" smtClean="0"/>
              <a:t>Intersections: north/south/east/west</a:t>
            </a:r>
          </a:p>
        </p:txBody>
      </p:sp>
    </p:spTree>
    <p:extLst>
      <p:ext uri="{BB962C8B-B14F-4D97-AF65-F5344CB8AC3E}">
        <p14:creationId xmlns:p14="http://schemas.microsoft.com/office/powerpoint/2010/main" val="126416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5146"/>
            <a:ext cx="7772400" cy="5069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32933" y="169333"/>
            <a:ext cx="706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The Great Bath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9370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5"/>
          <a:stretch/>
        </p:blipFill>
        <p:spPr bwMode="auto">
          <a:xfrm>
            <a:off x="474027" y="1411816"/>
            <a:ext cx="8195945" cy="491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533" y="203200"/>
            <a:ext cx="7907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The “Granary”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58365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1245</TotalTime>
  <Words>361</Words>
  <Application>Microsoft Macintosh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Hardcover</vt:lpstr>
      <vt:lpstr>Indus River Valley </vt:lpstr>
      <vt:lpstr>Aim: What can archaeology tell us about the Indus River Valley (IRV) civilizations?</vt:lpstr>
      <vt:lpstr>Review: How many of the “8 characteristics of a civilization” can you recall?</vt:lpstr>
      <vt:lpstr>Indus River Valley Civilizations</vt:lpstr>
      <vt:lpstr>What we DON’T know about the IRV</vt:lpstr>
      <vt:lpstr>Today’s task: What DO we know about the IRV from archaeology??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Activity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 River Valley </dc:title>
  <dc:creator>Carey Batschi</dc:creator>
  <cp:lastModifiedBy>Carey Batschi</cp:lastModifiedBy>
  <cp:revision>12</cp:revision>
  <dcterms:created xsi:type="dcterms:W3CDTF">2015-09-08T23:46:22Z</dcterms:created>
  <dcterms:modified xsi:type="dcterms:W3CDTF">2015-09-09T20:31:43Z</dcterms:modified>
</cp:coreProperties>
</file>