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5" r:id="rId2"/>
    <p:sldId id="277" r:id="rId3"/>
    <p:sldId id="278" r:id="rId4"/>
    <p:sldId id="279" r:id="rId5"/>
    <p:sldId id="280" r:id="rId6"/>
    <p:sldId id="281" r:id="rId7"/>
    <p:sldId id="257" r:id="rId8"/>
    <p:sldId id="258" r:id="rId9"/>
    <p:sldId id="259" r:id="rId10"/>
    <p:sldId id="260" r:id="rId11"/>
    <p:sldId id="261" r:id="rId12"/>
    <p:sldId id="276" r:id="rId13"/>
    <p:sldId id="262" r:id="rId14"/>
    <p:sldId id="26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6130A1-B077-4B39-8A7B-AFC37346BBC4}" type="datetimeFigureOut">
              <a:rPr lang="en-US" smtClean="0"/>
              <a:t>3/9/2020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1E85E-6B8C-4F2F-95AC-D086E2447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93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404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73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7421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599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88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5153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36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220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921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513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885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57558D-3BA4-4458-BE2F-68DBD6B806AE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3/9/2020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C3F1D-C9BC-43C3-83DB-654471DAC217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3798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2yXKbd5IDzU?feature=oembed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0AE3D-F782-409B-B899-9A4DD71D45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u="sng" dirty="0"/>
              <a:t>Imperialism in Asia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10379-8860-4818-B0E4-1355032E36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b="1" dirty="0"/>
              <a:t>Muslim Lands and India</a:t>
            </a:r>
          </a:p>
        </p:txBody>
      </p:sp>
    </p:spTree>
    <p:extLst>
      <p:ext uri="{BB962C8B-B14F-4D97-AF65-F5344CB8AC3E}">
        <p14:creationId xmlns:p14="http://schemas.microsoft.com/office/powerpoint/2010/main" val="10164300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Effects on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itchFamily="18" charset="0"/>
              </a:rPr>
              <a:t>Negative: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Destruction of Indian industries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Loss of self-sufficiency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Loss of traditional Indian culture</a:t>
            </a:r>
          </a:p>
          <a:p>
            <a:r>
              <a:rPr lang="en-US" dirty="0">
                <a:latin typeface="Baskerville Old Face" pitchFamily="18" charset="0"/>
              </a:rPr>
              <a:t>Positive: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Vast railroad network connected Indian regions and cities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Improved infrastructure modernized nation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Increased education </a:t>
            </a:r>
          </a:p>
        </p:txBody>
      </p:sp>
    </p:spTree>
    <p:extLst>
      <p:ext uri="{BB962C8B-B14F-4D97-AF65-F5344CB8AC3E}">
        <p14:creationId xmlns:p14="http://schemas.microsoft.com/office/powerpoint/2010/main" val="201579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Beginnings of mutiny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Baskerville Old Face" pitchFamily="18" charset="0"/>
              </a:rPr>
              <a:t>British had racist attitudes towards Indians</a:t>
            </a:r>
          </a:p>
          <a:p>
            <a:r>
              <a:rPr lang="en-US" dirty="0">
                <a:latin typeface="Baskerville Old Face" pitchFamily="18" charset="0"/>
              </a:rPr>
              <a:t>Indians resented British attempts to convert them to Christianity</a:t>
            </a:r>
          </a:p>
          <a:p>
            <a:r>
              <a:rPr lang="en-US" dirty="0">
                <a:latin typeface="Baskerville Old Face" pitchFamily="18" charset="0"/>
              </a:rPr>
              <a:t>Indian feelings of Nationalism</a:t>
            </a:r>
          </a:p>
          <a:p>
            <a:r>
              <a:rPr lang="en-US" dirty="0">
                <a:latin typeface="Baskerville Old Face" pitchFamily="18" charset="0"/>
              </a:rPr>
              <a:t>Indian desire for independent economy</a:t>
            </a:r>
          </a:p>
        </p:txBody>
      </p:sp>
    </p:spTree>
    <p:extLst>
      <p:ext uri="{BB962C8B-B14F-4D97-AF65-F5344CB8AC3E}">
        <p14:creationId xmlns:p14="http://schemas.microsoft.com/office/powerpoint/2010/main" val="3589795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21FD7-F896-4649-B30E-FB04B8941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Online Media 3" title="Sepoy Rebellion 9min">
            <a:hlinkClick r:id="" action="ppaction://media"/>
            <a:extLst>
              <a:ext uri="{FF2B5EF4-FFF2-40B4-BE49-F238E27FC236}">
                <a16:creationId xmlns:a16="http://schemas.microsoft.com/office/drawing/2014/main" id="{FBD3C655-8953-4151-8A70-C38A93BD6CB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8762" y="11946"/>
            <a:ext cx="9134475" cy="6846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20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The </a:t>
            </a:r>
            <a:r>
              <a:rPr lang="en-US" dirty="0" err="1">
                <a:solidFill>
                  <a:srgbClr val="00B0F0"/>
                </a:solidFill>
                <a:latin typeface="Baskerville Old Face" pitchFamily="18" charset="0"/>
              </a:rPr>
              <a:t>Sepoy</a:t>
            </a:r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 Mutiny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Baskerville Old Face" pitchFamily="18" charset="0"/>
              </a:rPr>
              <a:t>Sepoy</a:t>
            </a:r>
            <a:r>
              <a:rPr lang="en-US" dirty="0">
                <a:solidFill>
                  <a:srgbClr val="FFFF00"/>
                </a:solidFill>
                <a:latin typeface="Baskerville Old Face" pitchFamily="18" charset="0"/>
              </a:rPr>
              <a:t>: </a:t>
            </a:r>
            <a:r>
              <a:rPr lang="en-US" dirty="0">
                <a:latin typeface="Baskerville Old Face" pitchFamily="18" charset="0"/>
              </a:rPr>
              <a:t>Indian soldiers serving under British command</a:t>
            </a:r>
          </a:p>
          <a:p>
            <a:r>
              <a:rPr lang="en-US" dirty="0">
                <a:latin typeface="Baskerville Old Face" pitchFamily="18" charset="0"/>
              </a:rPr>
              <a:t>Refused beef/pork fat cartridges (cultural reasons)</a:t>
            </a:r>
          </a:p>
          <a:p>
            <a:r>
              <a:rPr lang="en-US" dirty="0" err="1">
                <a:latin typeface="Baskerville Old Face" pitchFamily="18" charset="0"/>
              </a:rPr>
              <a:t>Sepoys</a:t>
            </a:r>
            <a:r>
              <a:rPr lang="en-US" dirty="0">
                <a:latin typeface="Baskerville Old Face" pitchFamily="18" charset="0"/>
              </a:rPr>
              <a:t> jailed, causes other </a:t>
            </a:r>
            <a:r>
              <a:rPr lang="en-US" dirty="0" err="1">
                <a:latin typeface="Baskerville Old Face" pitchFamily="18" charset="0"/>
              </a:rPr>
              <a:t>sepoys</a:t>
            </a:r>
            <a:r>
              <a:rPr lang="en-US" dirty="0">
                <a:latin typeface="Baskerville Old Face" pitchFamily="18" charset="0"/>
              </a:rPr>
              <a:t> to rebel</a:t>
            </a:r>
          </a:p>
          <a:p>
            <a:r>
              <a:rPr lang="en-US" dirty="0">
                <a:latin typeface="Baskerville Old Face" pitchFamily="18" charset="0"/>
              </a:rPr>
              <a:t>Rebellion spreads across northern India</a:t>
            </a:r>
          </a:p>
          <a:p>
            <a:r>
              <a:rPr lang="en-US" dirty="0">
                <a:latin typeface="Baskerville Old Face" pitchFamily="18" charset="0"/>
              </a:rPr>
              <a:t>Divisions within </a:t>
            </a:r>
            <a:r>
              <a:rPr lang="en-US" dirty="0" err="1">
                <a:latin typeface="Baskerville Old Face" pitchFamily="18" charset="0"/>
              </a:rPr>
              <a:t>sepoys</a:t>
            </a:r>
            <a:r>
              <a:rPr lang="en-US" dirty="0">
                <a:latin typeface="Baskerville Old Face" pitchFamily="18" charset="0"/>
              </a:rPr>
              <a:t> 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Hindus vs. Muslims </a:t>
            </a:r>
          </a:p>
          <a:p>
            <a:r>
              <a:rPr lang="en-US" dirty="0">
                <a:latin typeface="Baskerville Old Face" pitchFamily="18" charset="0"/>
              </a:rPr>
              <a:t>East India Company takes control again after a year of fighting</a:t>
            </a:r>
          </a:p>
        </p:txBody>
      </p:sp>
    </p:spTree>
    <p:extLst>
      <p:ext uri="{BB962C8B-B14F-4D97-AF65-F5344CB8AC3E}">
        <p14:creationId xmlns:p14="http://schemas.microsoft.com/office/powerpoint/2010/main" val="64664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Results of </a:t>
            </a:r>
            <a:r>
              <a:rPr lang="en-US" dirty="0" err="1">
                <a:solidFill>
                  <a:srgbClr val="00B0F0"/>
                </a:solidFill>
                <a:latin typeface="Baskerville Old Face" pitchFamily="18" charset="0"/>
              </a:rPr>
              <a:t>Sepoy</a:t>
            </a:r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 Mutiny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600200"/>
            <a:ext cx="4724400" cy="50292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itchFamily="18" charset="0"/>
              </a:rPr>
              <a:t>British take direct control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The Raj </a:t>
            </a:r>
          </a:p>
          <a:p>
            <a:r>
              <a:rPr lang="en-US" dirty="0">
                <a:latin typeface="Baskerville Old Face" pitchFamily="18" charset="0"/>
              </a:rPr>
              <a:t>Fueled racial attitudes of British</a:t>
            </a:r>
          </a:p>
          <a:p>
            <a:r>
              <a:rPr lang="en-US" dirty="0">
                <a:latin typeface="Baskerville Old Face" pitchFamily="18" charset="0"/>
              </a:rPr>
              <a:t>Increased distrust between Indians and British</a:t>
            </a:r>
          </a:p>
          <a:p>
            <a:r>
              <a:rPr lang="en-US" dirty="0">
                <a:latin typeface="Baskerville Old Face" pitchFamily="18" charset="0"/>
              </a:rPr>
              <a:t>Nationalism and desire for self-rule</a:t>
            </a:r>
          </a:p>
        </p:txBody>
      </p:sp>
      <p:pic>
        <p:nvPicPr>
          <p:cNvPr id="50178" name="Picture 2" descr="http://t1.gstatic.com/images?q=tbn:ANd9GcTg1Nu8scC3DE-kmg-uOwjCyfGD_4nFTdFnYjukJI-swu6lJ-tp8xfcGXcb6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981200"/>
            <a:ext cx="5815426" cy="3905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2540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9D885-3DC5-4CA7-AAF0-3317953F72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Ottoman Empire Loses Power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8BF83-6AF8-4483-91BF-F063303BD1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Suleyman dies 1566 – begins line of weak sultans </a:t>
            </a:r>
          </a:p>
          <a:p>
            <a:r>
              <a:rPr lang="en-US" b="1" u="sng" dirty="0"/>
              <a:t>Geopolitics</a:t>
            </a:r>
            <a:r>
              <a:rPr lang="en-US" dirty="0"/>
              <a:t> – taking land strategically for positioning or products</a:t>
            </a:r>
          </a:p>
          <a:p>
            <a:r>
              <a:rPr lang="en-US" dirty="0"/>
              <a:t>Attractive land area – Mediterranean and Atlantic access</a:t>
            </a:r>
          </a:p>
          <a:p>
            <a:r>
              <a:rPr lang="en-US" dirty="0"/>
              <a:t>Russians wanted control and a warm port on Black Sea</a:t>
            </a:r>
          </a:p>
          <a:p>
            <a:r>
              <a:rPr lang="en-US" dirty="0"/>
              <a:t>Allied with Ottoman enemies and waged war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631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3E335-EC39-45A7-87C6-DB8F294D5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Crimean War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3E771B-2F48-46E1-AFBE-282D5E4A02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1"/>
            <a:ext cx="54864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Russia vs. Ottomans</a:t>
            </a:r>
          </a:p>
          <a:p>
            <a:pPr lvl="1"/>
            <a:r>
              <a:rPr lang="en-US" dirty="0"/>
              <a:t>France and Britain aided Ottomans. Why?</a:t>
            </a:r>
          </a:p>
          <a:p>
            <a:r>
              <a:rPr lang="en-US" dirty="0"/>
              <a:t>Ottomans win, but demonstrate military weakness</a:t>
            </a:r>
          </a:p>
          <a:p>
            <a:r>
              <a:rPr lang="en-US" dirty="0"/>
              <a:t>Russians aided Balkans in revolt against Ottomans</a:t>
            </a:r>
          </a:p>
          <a:p>
            <a:r>
              <a:rPr lang="en-US" dirty="0"/>
              <a:t>Continued to lose land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Image result for crimean war">
            <a:extLst>
              <a:ext uri="{FF2B5EF4-FFF2-40B4-BE49-F238E27FC236}">
                <a16:creationId xmlns:a16="http://schemas.microsoft.com/office/drawing/2014/main" id="{C1DE1E4D-C639-48C5-8EF2-506BA33D7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9300" y="1743074"/>
            <a:ext cx="6000750" cy="39647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58519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6" name="Picture 8" descr="Image result for crimean war map">
            <a:extLst>
              <a:ext uri="{FF2B5EF4-FFF2-40B4-BE49-F238E27FC236}">
                <a16:creationId xmlns:a16="http://schemas.microsoft.com/office/drawing/2014/main" id="{12776601-DBE0-4DA9-9A8A-EFE8A83296E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1538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D63A9-69FD-4CE6-8051-21C99FAAB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Egypt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B58069-A773-4B03-901C-6FFAB41E6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After watching Ottoman decline, Egypt recognizes that they need to adjust to modern world</a:t>
            </a:r>
          </a:p>
          <a:p>
            <a:r>
              <a:rPr lang="en-US" dirty="0"/>
              <a:t>Begin military and economic reforms</a:t>
            </a:r>
          </a:p>
          <a:p>
            <a:r>
              <a:rPr lang="en-US" dirty="0"/>
              <a:t>Building of Suez Canal</a:t>
            </a:r>
          </a:p>
          <a:p>
            <a:pPr lvl="1"/>
            <a:r>
              <a:rPr lang="en-US" dirty="0"/>
              <a:t>Paid for by French private investment groups</a:t>
            </a:r>
          </a:p>
          <a:p>
            <a:pPr lvl="1"/>
            <a:r>
              <a:rPr lang="en-US" dirty="0"/>
              <a:t>Egypt couldn’t pay even the interest on $450 million debt</a:t>
            </a:r>
          </a:p>
          <a:p>
            <a:pPr lvl="1"/>
            <a:r>
              <a:rPr lang="en-US" dirty="0"/>
              <a:t>British overseeing the financial control of canal</a:t>
            </a:r>
          </a:p>
          <a:p>
            <a:r>
              <a:rPr lang="en-US" dirty="0"/>
              <a:t>By 1882, British occupied Egypt</a:t>
            </a:r>
          </a:p>
        </p:txBody>
      </p:sp>
    </p:spTree>
    <p:extLst>
      <p:ext uri="{BB962C8B-B14F-4D97-AF65-F5344CB8AC3E}">
        <p14:creationId xmlns:p14="http://schemas.microsoft.com/office/powerpoint/2010/main" val="11427455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E3263C-CB54-44EC-9452-F6B2806B2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2B46C4-D09C-4F51-9412-6247467DE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 descr="Suez Canal">
            <a:extLst>
              <a:ext uri="{FF2B5EF4-FFF2-40B4-BE49-F238E27FC236}">
                <a16:creationId xmlns:a16="http://schemas.microsoft.com/office/drawing/2014/main" id="{33733E5D-FB04-4F9A-8DA6-C11D5C550C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4587" y="274638"/>
            <a:ext cx="5672137" cy="6247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suez canal map">
            <a:extLst>
              <a:ext uri="{FF2B5EF4-FFF2-40B4-BE49-F238E27FC236}">
                <a16:creationId xmlns:a16="http://schemas.microsoft.com/office/drawing/2014/main" id="{A92444A0-25BA-482B-95C0-DD629CB36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90" y="1986307"/>
            <a:ext cx="6068897" cy="34099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3912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Beginnings of British Imperialism in India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5791200" cy="55626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itchFamily="18" charset="0"/>
              </a:rPr>
              <a:t>Britain had economic interest in the area in 1600’s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British East India Company</a:t>
            </a:r>
          </a:p>
          <a:p>
            <a:r>
              <a:rPr lang="en-US" dirty="0">
                <a:latin typeface="Baskerville Old Face" pitchFamily="18" charset="0"/>
              </a:rPr>
              <a:t>Mughal Empire ruled most of India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By early 1700’s empire was breaking up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Small states ruled by a maharajah</a:t>
            </a:r>
          </a:p>
          <a:p>
            <a:r>
              <a:rPr lang="en-US" dirty="0">
                <a:latin typeface="Baskerville Old Face" pitchFamily="18" charset="0"/>
              </a:rPr>
              <a:t>From 1757 to 1858 East India Company controlled India</a:t>
            </a:r>
          </a:p>
        </p:txBody>
      </p:sp>
      <p:pic>
        <p:nvPicPr>
          <p:cNvPr id="1026" name="Picture 2" descr="http://static.ddmcdn.com/gif/willow/east-india-company0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1981200"/>
            <a:ext cx="3505200" cy="4876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8485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British East India Company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219200"/>
            <a:ext cx="5334000" cy="5638800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Baskerville Old Face" pitchFamily="18" charset="0"/>
              </a:rPr>
              <a:t>Company specializing in trading Indian goods like spices</a:t>
            </a:r>
          </a:p>
          <a:p>
            <a:r>
              <a:rPr lang="en-US" dirty="0">
                <a:latin typeface="Baskerville Old Face" pitchFamily="18" charset="0"/>
              </a:rPr>
              <a:t>Became powerful due to advancement of European naval fleets</a:t>
            </a:r>
          </a:p>
          <a:p>
            <a:r>
              <a:rPr lang="en-US" dirty="0">
                <a:latin typeface="Baskerville Old Face" pitchFamily="18" charset="0"/>
              </a:rPr>
              <a:t>Surpassed Spain and Portugal after the destruction of Spanish Armada in 1588</a:t>
            </a:r>
          </a:p>
          <a:p>
            <a:r>
              <a:rPr lang="en-US" dirty="0">
                <a:latin typeface="Baskerville Old Face" pitchFamily="18" charset="0"/>
              </a:rPr>
              <a:t>Ruled with little British government regulation </a:t>
            </a:r>
          </a:p>
        </p:txBody>
      </p:sp>
      <p:sp>
        <p:nvSpPr>
          <p:cNvPr id="48130" name="AutoShape 2" descr="http://images.wikia.com/pirates/images/3/38/Logo_eitc_emblem.jpg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white"/>
              </a:solidFill>
            </a:endParaRPr>
          </a:p>
        </p:txBody>
      </p:sp>
      <p:pic>
        <p:nvPicPr>
          <p:cNvPr id="48132" name="Picture 4" descr="http://img1.etsystatic.com/il_fullxfull.1482922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066800"/>
            <a:ext cx="3905250" cy="3124200"/>
          </a:xfrm>
          <a:prstGeom prst="rect">
            <a:avLst/>
          </a:prstGeom>
          <a:noFill/>
        </p:spPr>
      </p:pic>
      <p:pic>
        <p:nvPicPr>
          <p:cNvPr id="48134" name="Picture 6" descr="http://www.victorianweb.org/history/empire/india/eastindi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2800" y="4572000"/>
            <a:ext cx="3054926" cy="2133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45081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India becomes Britain’s </a:t>
            </a:r>
            <a:br>
              <a:rPr lang="en-US" dirty="0">
                <a:solidFill>
                  <a:srgbClr val="00B0F0"/>
                </a:solidFill>
                <a:latin typeface="Baskerville Old Face" pitchFamily="18" charset="0"/>
              </a:rPr>
            </a:br>
            <a:r>
              <a:rPr lang="en-US" dirty="0">
                <a:solidFill>
                  <a:srgbClr val="00B0F0"/>
                </a:solidFill>
                <a:latin typeface="Baskerville Old Face" pitchFamily="18" charset="0"/>
              </a:rPr>
              <a:t>“Jewel in the Crown”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>
                <a:latin typeface="Baskerville Old Face" pitchFamily="18" charset="0"/>
              </a:rPr>
              <a:t>Seen as most valuable colony</a:t>
            </a:r>
          </a:p>
          <a:p>
            <a:r>
              <a:rPr lang="en-US" dirty="0">
                <a:latin typeface="Baskerville Old Face" pitchFamily="18" charset="0"/>
              </a:rPr>
              <a:t>Huge amount of resources and large population</a:t>
            </a:r>
          </a:p>
          <a:p>
            <a:r>
              <a:rPr lang="en-US" dirty="0">
                <a:latin typeface="Baskerville Old Face" pitchFamily="18" charset="0"/>
              </a:rPr>
              <a:t>British controlled economy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Raw materials had to go to Britain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Citizens had to buy British goods</a:t>
            </a:r>
          </a:p>
          <a:p>
            <a:pPr lvl="1"/>
            <a:r>
              <a:rPr lang="en-US" dirty="0">
                <a:latin typeface="Baskerville Old Face" pitchFamily="18" charset="0"/>
              </a:rPr>
              <a:t>Did not allow competition with British goods</a:t>
            </a:r>
          </a:p>
          <a:p>
            <a:r>
              <a:rPr lang="en-US" dirty="0">
                <a:latin typeface="Baskerville Old Face" pitchFamily="18" charset="0"/>
              </a:rPr>
              <a:t>Newly developed railroads connected ports with interior cities </a:t>
            </a:r>
          </a:p>
        </p:txBody>
      </p:sp>
    </p:spTree>
    <p:extLst>
      <p:ext uri="{BB962C8B-B14F-4D97-AF65-F5344CB8AC3E}">
        <p14:creationId xmlns:p14="http://schemas.microsoft.com/office/powerpoint/2010/main" val="1658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</TotalTime>
  <Words>413</Words>
  <Application>Microsoft Office PowerPoint</Application>
  <PresentationFormat>Widescreen</PresentationFormat>
  <Paragraphs>70</Paragraphs>
  <Slides>14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Baskerville Old Face</vt:lpstr>
      <vt:lpstr>Calibri</vt:lpstr>
      <vt:lpstr>1_Office Theme</vt:lpstr>
      <vt:lpstr>Imperialism in Asia</vt:lpstr>
      <vt:lpstr>Ottoman Empire Loses Power</vt:lpstr>
      <vt:lpstr>Crimean War</vt:lpstr>
      <vt:lpstr>PowerPoint Presentation</vt:lpstr>
      <vt:lpstr>Egypt Update</vt:lpstr>
      <vt:lpstr>PowerPoint Presentation</vt:lpstr>
      <vt:lpstr>Beginnings of British Imperialism in India</vt:lpstr>
      <vt:lpstr>British East India Company</vt:lpstr>
      <vt:lpstr>India becomes Britain’s  “Jewel in the Crown”</vt:lpstr>
      <vt:lpstr>Effects on India</vt:lpstr>
      <vt:lpstr>Beginnings of mutiny</vt:lpstr>
      <vt:lpstr>PowerPoint Presentation</vt:lpstr>
      <vt:lpstr>The Sepoy Mutiny</vt:lpstr>
      <vt:lpstr>Results of Sepoy Mutiny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Imperialism in Asia</dc:title>
  <dc:creator>Matthew Liedberg</dc:creator>
  <cp:lastModifiedBy>Matthew Liedberg</cp:lastModifiedBy>
  <cp:revision>4</cp:revision>
  <dcterms:created xsi:type="dcterms:W3CDTF">2020-03-06T17:11:25Z</dcterms:created>
  <dcterms:modified xsi:type="dcterms:W3CDTF">2020-03-09T16:24:19Z</dcterms:modified>
</cp:coreProperties>
</file>