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AA77-EE61-4282-944A-39F39162243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FADF-FC61-4A6C-B10B-F2ADB264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6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AA77-EE61-4282-944A-39F39162243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FADF-FC61-4A6C-B10B-F2ADB264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6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AA77-EE61-4282-944A-39F39162243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FADF-FC61-4A6C-B10B-F2ADB264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AA77-EE61-4282-944A-39F39162243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FADF-FC61-4A6C-B10B-F2ADB264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2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AA77-EE61-4282-944A-39F39162243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FADF-FC61-4A6C-B10B-F2ADB264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2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AA77-EE61-4282-944A-39F39162243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FADF-FC61-4A6C-B10B-F2ADB264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AA77-EE61-4282-944A-39F39162243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FADF-FC61-4A6C-B10B-F2ADB264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8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AA77-EE61-4282-944A-39F39162243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FADF-FC61-4A6C-B10B-F2ADB264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7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AA77-EE61-4282-944A-39F39162243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FADF-FC61-4A6C-B10B-F2ADB264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6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AA77-EE61-4282-944A-39F39162243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FADF-FC61-4A6C-B10B-F2ADB264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9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AA77-EE61-4282-944A-39F39162243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0FADF-FC61-4A6C-B10B-F2ADB264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1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0AA77-EE61-4282-944A-39F39162243D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0FADF-FC61-4A6C-B10B-F2ADB2642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09E134-BC9F-4FE6-A81F-419F25746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/>
              <a:t>Haiti and Latin America Revolutions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867006-7734-4897-A171-F152B728E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Student – Created Notes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684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89510-7A2B-408B-8A81-2D393498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Revolution in Haiti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8385-E54F-48C7-8CB4-E5CEE55A9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9725" cy="4351338"/>
          </a:xfrm>
        </p:spPr>
        <p:txBody>
          <a:bodyPr/>
          <a:lstStyle/>
          <a:p>
            <a:r>
              <a:rPr lang="en-US" dirty="0"/>
              <a:t>Saint Domingue – first colony in LA to gain independence</a:t>
            </a:r>
          </a:p>
          <a:p>
            <a:pPr lvl="1"/>
            <a:r>
              <a:rPr lang="en-US" dirty="0"/>
              <a:t>Now called Haiti</a:t>
            </a:r>
          </a:p>
          <a:p>
            <a:r>
              <a:rPr lang="en-US" dirty="0"/>
              <a:t>500,000 enslaved Africans – brutally tortured</a:t>
            </a:r>
          </a:p>
        </p:txBody>
      </p:sp>
      <p:pic>
        <p:nvPicPr>
          <p:cNvPr id="7170" name="Picture 2" descr="Image result for haiti">
            <a:extLst>
              <a:ext uri="{FF2B5EF4-FFF2-40B4-BE49-F238E27FC236}">
                <a16:creationId xmlns:a16="http://schemas.microsoft.com/office/drawing/2014/main" id="{507A2719-1BEC-47C6-8507-BA255FE0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14463"/>
            <a:ext cx="49720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69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0F300-6D34-4FAC-A47F-D2DDD08A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Toussaint Louverture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FF876-AB92-403F-9A9E-C2DF6E253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38975" cy="4351338"/>
          </a:xfrm>
        </p:spPr>
        <p:txBody>
          <a:bodyPr/>
          <a:lstStyle/>
          <a:p>
            <a:r>
              <a:rPr lang="en-US" dirty="0"/>
              <a:t>Ex-slave who rose to power after freedom</a:t>
            </a:r>
          </a:p>
          <a:p>
            <a:r>
              <a:rPr lang="en-US" dirty="0"/>
              <a:t>Freed slaves in Haiti</a:t>
            </a:r>
          </a:p>
          <a:p>
            <a:r>
              <a:rPr lang="en-US" dirty="0"/>
              <a:t>Total control of Haiti by 1801</a:t>
            </a:r>
          </a:p>
          <a:p>
            <a:r>
              <a:rPr lang="en-US" dirty="0"/>
              <a:t>Demanded independence from France</a:t>
            </a:r>
          </a:p>
          <a:p>
            <a:r>
              <a:rPr lang="en-US" dirty="0"/>
              <a:t>Sent to prison in French Alps – died in 1803</a:t>
            </a:r>
          </a:p>
        </p:txBody>
      </p:sp>
      <p:pic>
        <p:nvPicPr>
          <p:cNvPr id="2050" name="Picture 2" descr="Image result for toussaint louverture">
            <a:extLst>
              <a:ext uri="{FF2B5EF4-FFF2-40B4-BE49-F238E27FC236}">
                <a16:creationId xmlns:a16="http://schemas.microsoft.com/office/drawing/2014/main" id="{5FD5B7D2-860D-474B-A1FC-5F0013F65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772804"/>
            <a:ext cx="3439987" cy="57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061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F3B2-3E82-4DF2-B736-2DB6D381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Haiti’s Independence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528C7-56C0-4276-9318-6A333D71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Jean Jacques Dessalines – Toussaint’s lieutenant</a:t>
            </a:r>
          </a:p>
          <a:p>
            <a:r>
              <a:rPr lang="en-US" dirty="0"/>
              <a:t>Jan 1st, 1804 – Haiti claims independence</a:t>
            </a:r>
          </a:p>
          <a:p>
            <a:pPr lvl="1"/>
            <a:r>
              <a:rPr lang="en-US" dirty="0"/>
              <a:t>First African colony to be free from European control</a:t>
            </a:r>
          </a:p>
          <a:p>
            <a:r>
              <a:rPr lang="en-US" dirty="0"/>
              <a:t>Were St. Domingue – now Haiti</a:t>
            </a:r>
          </a:p>
        </p:txBody>
      </p:sp>
      <p:pic>
        <p:nvPicPr>
          <p:cNvPr id="8194" name="Picture 2" descr="Image result for haiti flag">
            <a:extLst>
              <a:ext uri="{FF2B5EF4-FFF2-40B4-BE49-F238E27FC236}">
                <a16:creationId xmlns:a16="http://schemas.microsoft.com/office/drawing/2014/main" id="{134A729D-B4FC-4789-9903-5067ABD6A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757362"/>
            <a:ext cx="55721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AC92-99D1-4BDE-8701-1E0C143CA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Creoles Lead Independence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05E4A-D94C-4821-8A87-B8B1AF4A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educated in LA</a:t>
            </a:r>
          </a:p>
          <a:p>
            <a:r>
              <a:rPr lang="en-US" dirty="0"/>
              <a:t>Brought ideas of Enlightenment</a:t>
            </a:r>
          </a:p>
          <a:p>
            <a:r>
              <a:rPr lang="en-US" dirty="0"/>
              <a:t>Led by 2 generals</a:t>
            </a:r>
          </a:p>
          <a:p>
            <a:pPr lvl="1"/>
            <a:r>
              <a:rPr lang="en-US" dirty="0"/>
              <a:t>Simon Bolivar - Venezuela</a:t>
            </a:r>
          </a:p>
          <a:p>
            <a:pPr lvl="1"/>
            <a:r>
              <a:rPr lang="en-US" dirty="0"/>
              <a:t>Jose de San Martin – Argentina</a:t>
            </a:r>
          </a:p>
        </p:txBody>
      </p:sp>
    </p:spTree>
    <p:extLst>
      <p:ext uri="{BB962C8B-B14F-4D97-AF65-F5344CB8AC3E}">
        <p14:creationId xmlns:p14="http://schemas.microsoft.com/office/powerpoint/2010/main" val="427380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F4AEF-5E2F-4C5C-8B97-ADC9838F7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highlight>
                  <a:srgbClr val="FFFF00"/>
                </a:highlight>
              </a:rPr>
              <a:t>Simón Bolívar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1146B-697B-4EB2-BBEF-7648EA32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1300" cy="4351338"/>
          </a:xfrm>
        </p:spPr>
        <p:txBody>
          <a:bodyPr/>
          <a:lstStyle/>
          <a:p>
            <a:r>
              <a:rPr lang="en-US" dirty="0"/>
              <a:t>“George Washington of South America”</a:t>
            </a:r>
          </a:p>
          <a:p>
            <a:r>
              <a:rPr lang="en-US" dirty="0"/>
              <a:t>Wealthy creole</a:t>
            </a:r>
          </a:p>
          <a:p>
            <a:r>
              <a:rPr lang="en-US" dirty="0"/>
              <a:t>Won Venezuela’s independence in 1821</a:t>
            </a:r>
          </a:p>
        </p:txBody>
      </p:sp>
      <p:pic>
        <p:nvPicPr>
          <p:cNvPr id="4098" name="Picture 2" descr="Image result for simon bolivar">
            <a:extLst>
              <a:ext uri="{FF2B5EF4-FFF2-40B4-BE49-F238E27FC236}">
                <a16:creationId xmlns:a16="http://schemas.microsoft.com/office/drawing/2014/main" id="{5DDE6538-8AFE-40FE-B534-6D62C1928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45" y="1303656"/>
            <a:ext cx="3856574" cy="487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55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1B23C-5AF2-404B-B7A9-50A42DA8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highlight>
                  <a:srgbClr val="FFFF00"/>
                </a:highlight>
              </a:rPr>
              <a:t>José de San Martín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CF81A-794D-462B-BB10-FBCEB6EE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02680" cy="4565015"/>
          </a:xfrm>
        </p:spPr>
        <p:txBody>
          <a:bodyPr/>
          <a:lstStyle/>
          <a:p>
            <a:r>
              <a:rPr lang="en-US" dirty="0"/>
              <a:t>Military officer</a:t>
            </a:r>
          </a:p>
          <a:p>
            <a:r>
              <a:rPr lang="en-US" dirty="0"/>
              <a:t>Fought against Napoleon</a:t>
            </a:r>
          </a:p>
          <a:p>
            <a:r>
              <a:rPr lang="en-US" dirty="0"/>
              <a:t>Liberator of Argentina, Chile, and Peru</a:t>
            </a:r>
          </a:p>
        </p:txBody>
      </p:sp>
      <p:pic>
        <p:nvPicPr>
          <p:cNvPr id="6146" name="Picture 2" descr="Image result for jose de san martin route">
            <a:extLst>
              <a:ext uri="{FF2B5EF4-FFF2-40B4-BE49-F238E27FC236}">
                <a16:creationId xmlns:a16="http://schemas.microsoft.com/office/drawing/2014/main" id="{1360C321-CA77-4637-8734-949F1617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9" y="675640"/>
            <a:ext cx="4576186" cy="550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92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37F3-CA2D-41EF-B659-3514D63D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Bolívar’s Route to Victory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2C950-C24B-4B96-9179-49FD38E5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2120" cy="4351338"/>
          </a:xfrm>
        </p:spPr>
        <p:txBody>
          <a:bodyPr/>
          <a:lstStyle/>
          <a:p>
            <a:r>
              <a:rPr lang="en-US" dirty="0"/>
              <a:t>1811 – declared independence from Spain</a:t>
            </a:r>
          </a:p>
          <a:p>
            <a:r>
              <a:rPr lang="en-US" dirty="0"/>
              <a:t>Bolivar exiled twice</a:t>
            </a:r>
          </a:p>
          <a:p>
            <a:r>
              <a:rPr lang="en-US" dirty="0"/>
              <a:t>Surprised Spanish army – traveled thru Andes Mtns</a:t>
            </a:r>
          </a:p>
          <a:p>
            <a:r>
              <a:rPr lang="en-US" dirty="0"/>
              <a:t>1821 – won Venezuela’s independence</a:t>
            </a:r>
          </a:p>
          <a:p>
            <a:r>
              <a:rPr lang="en-US" dirty="0"/>
              <a:t>Domination station </a:t>
            </a:r>
          </a:p>
        </p:txBody>
      </p:sp>
      <p:pic>
        <p:nvPicPr>
          <p:cNvPr id="5122" name="Picture 2" descr="Image result for simon bolivar route">
            <a:extLst>
              <a:ext uri="{FF2B5EF4-FFF2-40B4-BE49-F238E27FC236}">
                <a16:creationId xmlns:a16="http://schemas.microsoft.com/office/drawing/2014/main" id="{79C215EE-B5B0-4ACA-906E-CFF56E128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02080"/>
            <a:ext cx="6123094" cy="459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5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061F6-D539-4CFF-84FC-4B7CC0B7E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San Martín Leads Southern Liberation Forces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C808F-6D23-4E01-B148-F86D44E0B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14700" cy="4351338"/>
          </a:xfrm>
        </p:spPr>
        <p:txBody>
          <a:bodyPr/>
          <a:lstStyle/>
          <a:p>
            <a:r>
              <a:rPr lang="en-US" dirty="0"/>
              <a:t>1817 – freed Chile from Spanish control</a:t>
            </a:r>
          </a:p>
          <a:p>
            <a:r>
              <a:rPr lang="en-US" dirty="0"/>
              <a:t>San Martin and Bolivar met while liberating South America</a:t>
            </a:r>
          </a:p>
          <a:p>
            <a:pPr lvl="1"/>
            <a:r>
              <a:rPr lang="en-US" dirty="0"/>
              <a:t>San Martin leaves his army for Bolivar to command</a:t>
            </a:r>
          </a:p>
          <a:p>
            <a:endParaRPr lang="en-US" dirty="0"/>
          </a:p>
        </p:txBody>
      </p:sp>
      <p:pic>
        <p:nvPicPr>
          <p:cNvPr id="14338" name="Picture 2" descr="Image result for southern liberation forces san martin">
            <a:extLst>
              <a:ext uri="{FF2B5EF4-FFF2-40B4-BE49-F238E27FC236}">
                <a16:creationId xmlns:a16="http://schemas.microsoft.com/office/drawing/2014/main" id="{FDFED66A-A1B9-4566-B5AD-4DDA45902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21" y="1825625"/>
            <a:ext cx="6230979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07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533E-EC82-4E59-9D01-9A1055EE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Mexico Ends Spanish 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93AC3-D752-44CE-A6FB-DF211EFDA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Ethnical and racial groups mixed freely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 descr="Image result for mexico independence">
            <a:extLst>
              <a:ext uri="{FF2B5EF4-FFF2-40B4-BE49-F238E27FC236}">
                <a16:creationId xmlns:a16="http://schemas.microsoft.com/office/drawing/2014/main" id="{5672F621-12AA-431E-BB92-DC0B21D62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39" y="2397125"/>
            <a:ext cx="6393921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77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1F79-F148-4AA1-8E63-1DC4BDE4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Cry for Freedom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2F07-D2E4-45E9-A5FB-CF22FD6B6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Peasants rebelled against Spanish</a:t>
            </a:r>
          </a:p>
          <a:p>
            <a:r>
              <a:rPr lang="en-US" dirty="0"/>
              <a:t>Miguel Hidalgo</a:t>
            </a:r>
          </a:p>
          <a:p>
            <a:pPr lvl="1"/>
            <a:r>
              <a:rPr lang="en-US" dirty="0"/>
              <a:t>Rang church bells, declared independence from Spain on Sept 16, 1810</a:t>
            </a:r>
          </a:p>
          <a:p>
            <a:r>
              <a:rPr lang="en-US" dirty="0"/>
              <a:t>Lost, regrouped, and fought again</a:t>
            </a:r>
          </a:p>
        </p:txBody>
      </p:sp>
    </p:spTree>
    <p:extLst>
      <p:ext uri="{BB962C8B-B14F-4D97-AF65-F5344CB8AC3E}">
        <p14:creationId xmlns:p14="http://schemas.microsoft.com/office/powerpoint/2010/main" val="24684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5F5EE-C636-4A45-A777-28D202413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Each student will be assigned one of the following. Find 1 – 2 important facts for each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D2821-6872-42C7-86A3-38812D6F3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4876800" cy="486092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Setting the Stage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Colonial Society Divided</a:t>
            </a:r>
          </a:p>
          <a:p>
            <a:pPr marL="514350" indent="-514350">
              <a:buAutoNum type="arabicPeriod"/>
            </a:pPr>
            <a:r>
              <a:rPr lang="en-US" dirty="0" err="1">
                <a:highlight>
                  <a:srgbClr val="FFFF00"/>
                </a:highlight>
              </a:rPr>
              <a:t>Peninsulares</a:t>
            </a:r>
            <a:endParaRPr lang="en-US" dirty="0">
              <a:highlight>
                <a:srgbClr val="FFFF00"/>
              </a:highlight>
            </a:endParaRPr>
          </a:p>
          <a:p>
            <a:pPr marL="514350" indent="-514350"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Creoles</a:t>
            </a:r>
          </a:p>
          <a:p>
            <a:pPr marL="514350" indent="-514350"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Mulattos	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Revolutions in the Americas</a:t>
            </a:r>
          </a:p>
          <a:p>
            <a:pPr marL="514350" indent="-514350">
              <a:buAutoNum type="arabicPeriod"/>
            </a:pPr>
            <a:r>
              <a:rPr lang="en-US" dirty="0"/>
              <a:t>The Divisions in Spanish Colonial Society, 1789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Revolution in Haiti</a:t>
            </a:r>
          </a:p>
          <a:p>
            <a:pPr marL="514350" indent="-514350">
              <a:buAutoNum type="arabicPeriod"/>
            </a:pPr>
            <a:r>
              <a:rPr lang="en-US" dirty="0"/>
              <a:t>Toussaint Louverture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Haiti’s Independence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Creoles Lead Independence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E4EAA4-4539-4D23-B50C-0E12719AEA66}"/>
              </a:ext>
            </a:extLst>
          </p:cNvPr>
          <p:cNvSpPr txBox="1">
            <a:spLocks/>
          </p:cNvSpPr>
          <p:nvPr/>
        </p:nvSpPr>
        <p:spPr>
          <a:xfrm>
            <a:off x="5857876" y="1822448"/>
            <a:ext cx="4876800" cy="4860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highlight>
                  <a:srgbClr val="FFFF00"/>
                </a:highlight>
              </a:rPr>
              <a:t>12. Simón Bolívar</a:t>
            </a:r>
          </a:p>
          <a:p>
            <a:pPr marL="0" indent="0">
              <a:buNone/>
            </a:pPr>
            <a:r>
              <a:rPr lang="es-ES" dirty="0">
                <a:highlight>
                  <a:srgbClr val="FFFF00"/>
                </a:highlight>
              </a:rPr>
              <a:t>13. José de San Martín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14. Bolívar’s Route to Victory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15. San Martín Leads Southern          Liberation Forces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16. Mexico Ends Spanish Rule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17. A Cry for Freedom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18. Miguel Hidalgo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19. José María Morelos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20. Mexico’s Independence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21. Brazil’s Royal Liberator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0821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F426-637A-4A6C-A80E-E37E3B2B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Miguel Hidalgo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E707D-4E56-4AB9-AD21-BDE4B73CC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2550" cy="4351338"/>
          </a:xfrm>
        </p:spPr>
        <p:txBody>
          <a:bodyPr/>
          <a:lstStyle/>
          <a:p>
            <a:r>
              <a:rPr lang="en-US" dirty="0"/>
              <a:t>Priest, believed in Enlightenment</a:t>
            </a:r>
          </a:p>
          <a:p>
            <a:r>
              <a:rPr lang="en-US" dirty="0"/>
              <a:t>Began march on Mexico City</a:t>
            </a:r>
          </a:p>
          <a:p>
            <a:r>
              <a:rPr lang="en-US" dirty="0"/>
              <a:t>Caught Spanish by surprise, but was unsuccessful at first</a:t>
            </a:r>
          </a:p>
        </p:txBody>
      </p:sp>
      <p:pic>
        <p:nvPicPr>
          <p:cNvPr id="10242" name="Picture 2" descr="Image result for miguel hidalgo">
            <a:extLst>
              <a:ext uri="{FF2B5EF4-FFF2-40B4-BE49-F238E27FC236}">
                <a16:creationId xmlns:a16="http://schemas.microsoft.com/office/drawing/2014/main" id="{EA1C2E43-EBA9-4C55-882D-A14DC5150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9" y="636661"/>
            <a:ext cx="4005261" cy="55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267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D672-19B5-4784-9198-4CE1A4F6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José María Morelos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D950F-8C8B-49E8-83F6-FFA12810D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5450" cy="4351338"/>
          </a:xfrm>
        </p:spPr>
        <p:txBody>
          <a:bodyPr/>
          <a:lstStyle/>
          <a:p>
            <a:r>
              <a:rPr lang="en-US" dirty="0"/>
              <a:t>Led after Hidalgo</a:t>
            </a:r>
          </a:p>
          <a:p>
            <a:r>
              <a:rPr lang="en-US" dirty="0"/>
              <a:t>4 years</a:t>
            </a:r>
          </a:p>
          <a:p>
            <a:r>
              <a:rPr lang="en-US" dirty="0"/>
              <a:t>Defeated by a creole officer</a:t>
            </a:r>
          </a:p>
          <a:p>
            <a:pPr lvl="1"/>
            <a:r>
              <a:rPr lang="en-US" dirty="0"/>
              <a:t>Augustin de Iturbide</a:t>
            </a:r>
          </a:p>
        </p:txBody>
      </p:sp>
      <p:pic>
        <p:nvPicPr>
          <p:cNvPr id="11266" name="Picture 2" descr="Image result for jose maria morelos">
            <a:extLst>
              <a:ext uri="{FF2B5EF4-FFF2-40B4-BE49-F238E27FC236}">
                <a16:creationId xmlns:a16="http://schemas.microsoft.com/office/drawing/2014/main" id="{26F6AF25-65B3-42D6-AE1D-B984BF7F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1825625"/>
            <a:ext cx="5950900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00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54FD-0131-469B-8142-4592B9DB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Mexico’s Independence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6EF24-1F77-41C7-8B6E-5B7524B30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Declared independence in 1821</a:t>
            </a:r>
          </a:p>
          <a:p>
            <a:r>
              <a:rPr lang="en-US" dirty="0"/>
              <a:t>Accepted in 1823</a:t>
            </a:r>
          </a:p>
          <a:p>
            <a:r>
              <a:rPr lang="en-US" dirty="0"/>
              <a:t>Central America also gains independence as a part of Mexico</a:t>
            </a:r>
          </a:p>
        </p:txBody>
      </p:sp>
    </p:spTree>
    <p:extLst>
      <p:ext uri="{BB962C8B-B14F-4D97-AF65-F5344CB8AC3E}">
        <p14:creationId xmlns:p14="http://schemas.microsoft.com/office/powerpoint/2010/main" val="3387988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D0B4E-BA2B-4BE0-891B-B8BE6A17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Brazil’s Royal Liberator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8EFCE-9700-406D-978A-CC0D52070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924299" cy="41624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Freed from Portugal</a:t>
            </a:r>
          </a:p>
          <a:p>
            <a:r>
              <a:rPr lang="en-US" dirty="0"/>
              <a:t>King John pushed out of Portugal by Napoleon</a:t>
            </a:r>
          </a:p>
          <a:p>
            <a:r>
              <a:rPr lang="en-US" dirty="0"/>
              <a:t>Rules Portuguese empire from Brazil for 14 years</a:t>
            </a:r>
          </a:p>
          <a:p>
            <a:r>
              <a:rPr lang="en-US" dirty="0"/>
              <a:t>Creoles demand Johns son, Dom Pedro, become independent ruler</a:t>
            </a:r>
          </a:p>
          <a:p>
            <a:r>
              <a:rPr lang="en-US" dirty="0"/>
              <a:t>September 2</a:t>
            </a:r>
            <a:r>
              <a:rPr lang="en-US" baseline="30000" dirty="0"/>
              <a:t>nd</a:t>
            </a:r>
            <a:r>
              <a:rPr lang="en-US" dirty="0"/>
              <a:t>, 1822 declared independent</a:t>
            </a:r>
          </a:p>
          <a:p>
            <a:r>
              <a:rPr lang="en-US" dirty="0"/>
              <a:t>Peaceful revolution – no bloodshed </a:t>
            </a:r>
          </a:p>
        </p:txBody>
      </p:sp>
      <p:pic>
        <p:nvPicPr>
          <p:cNvPr id="17410" name="Picture 2" descr="Image result for brazil independence">
            <a:extLst>
              <a:ext uri="{FF2B5EF4-FFF2-40B4-BE49-F238E27FC236}">
                <a16:creationId xmlns:a16="http://schemas.microsoft.com/office/drawing/2014/main" id="{6D8A6F3D-F907-4BD8-88E9-000839F73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1690689"/>
            <a:ext cx="6326187" cy="37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45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atin america, 1800">
            <a:extLst>
              <a:ext uri="{FF2B5EF4-FFF2-40B4-BE49-F238E27FC236}">
                <a16:creationId xmlns:a16="http://schemas.microsoft.com/office/drawing/2014/main" id="{20727E95-6467-475C-9DFE-AB2C101BAD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" b="2232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AA06F-4C61-4A21-BDB1-A14B5441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Setting the Stage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3EF9-D6D5-4F14-86CE-75E13E4D6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Ideas of liberty, equality, and democratic rule from European countries</a:t>
            </a:r>
          </a:p>
          <a:p>
            <a:r>
              <a:rPr lang="en-US" dirty="0"/>
              <a:t>American and French Rev – major impact</a:t>
            </a:r>
          </a:p>
          <a:p>
            <a:r>
              <a:rPr lang="en-US" dirty="0"/>
              <a:t>Resented European domination</a:t>
            </a:r>
          </a:p>
        </p:txBody>
      </p:sp>
    </p:spTree>
    <p:extLst>
      <p:ext uri="{BB962C8B-B14F-4D97-AF65-F5344CB8AC3E}">
        <p14:creationId xmlns:p14="http://schemas.microsoft.com/office/powerpoint/2010/main" val="180671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D787B-7F15-44FD-946F-48F70DAA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Colonial Society Divided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2E69-E20C-4B79-8CAC-4EEFEC5EC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8300" cy="4527550"/>
          </a:xfrm>
        </p:spPr>
        <p:txBody>
          <a:bodyPr/>
          <a:lstStyle/>
          <a:p>
            <a:r>
              <a:rPr lang="en-US" dirty="0"/>
              <a:t>Social structure</a:t>
            </a:r>
          </a:p>
          <a:p>
            <a:pPr lvl="1"/>
            <a:r>
              <a:rPr lang="en-US" dirty="0" err="1"/>
              <a:t>Peninsulares</a:t>
            </a:r>
            <a:endParaRPr lang="en-US" dirty="0"/>
          </a:p>
          <a:p>
            <a:pPr lvl="1"/>
            <a:r>
              <a:rPr lang="en-US" dirty="0"/>
              <a:t>Creoles</a:t>
            </a:r>
          </a:p>
          <a:p>
            <a:pPr lvl="1"/>
            <a:r>
              <a:rPr lang="en-US" dirty="0"/>
              <a:t>Mestizos – mixed European and Native American ancestry</a:t>
            </a:r>
          </a:p>
          <a:p>
            <a:pPr lvl="1"/>
            <a:r>
              <a:rPr lang="en-US" dirty="0"/>
              <a:t>Mulattos</a:t>
            </a:r>
          </a:p>
          <a:p>
            <a:pPr lvl="1"/>
            <a:r>
              <a:rPr lang="en-US" dirty="0"/>
              <a:t>Indians at the bottom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220" name="Picture 4" descr="Image result for peninsulares social structure">
            <a:extLst>
              <a:ext uri="{FF2B5EF4-FFF2-40B4-BE49-F238E27FC236}">
                <a16:creationId xmlns:a16="http://schemas.microsoft.com/office/drawing/2014/main" id="{82ACDA98-2EB0-49B9-9B83-2A4F3AA0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045" y="436271"/>
            <a:ext cx="5914653" cy="605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4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7B90-51ED-4D2D-A0BC-36BDAE35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ighlight>
                  <a:srgbClr val="FFFF00"/>
                </a:highlight>
              </a:rPr>
              <a:t>Peninsulares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7E350-F798-4D3F-87C8-25BC637B6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05400" cy="4351338"/>
          </a:xfrm>
        </p:spPr>
        <p:txBody>
          <a:bodyPr/>
          <a:lstStyle/>
          <a:p>
            <a:r>
              <a:rPr lang="en-US" dirty="0"/>
              <a:t>People born in Spain</a:t>
            </a:r>
          </a:p>
          <a:p>
            <a:r>
              <a:rPr lang="en-US" dirty="0"/>
              <a:t>Tiny percent of population</a:t>
            </a:r>
          </a:p>
          <a:p>
            <a:r>
              <a:rPr lang="en-US" dirty="0"/>
              <a:t>Ranked top of Spanish-American society</a:t>
            </a:r>
          </a:p>
        </p:txBody>
      </p:sp>
      <p:pic>
        <p:nvPicPr>
          <p:cNvPr id="16388" name="Picture 4" descr="Image result for iberian peninsula">
            <a:extLst>
              <a:ext uri="{FF2B5EF4-FFF2-40B4-BE49-F238E27FC236}">
                <a16:creationId xmlns:a16="http://schemas.microsoft.com/office/drawing/2014/main" id="{188E3FB7-F45D-4906-B631-3C27430A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28" y="1528763"/>
            <a:ext cx="6009072" cy="40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5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B462-CABA-41A9-AFCA-66C2939C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Creoles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4B743-74E7-4C7B-AE8B-9B45525C0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2575" cy="4351338"/>
          </a:xfrm>
        </p:spPr>
        <p:txBody>
          <a:bodyPr/>
          <a:lstStyle/>
          <a:p>
            <a:r>
              <a:rPr lang="en-US" dirty="0"/>
              <a:t>Spaniards born in Latin America</a:t>
            </a:r>
          </a:p>
          <a:p>
            <a:r>
              <a:rPr lang="en-US" dirty="0"/>
              <a:t>Could not hold high level political office</a:t>
            </a:r>
          </a:p>
          <a:p>
            <a:r>
              <a:rPr lang="en-US" dirty="0"/>
              <a:t>Could be military officers</a:t>
            </a:r>
          </a:p>
          <a:p>
            <a:r>
              <a:rPr lang="en-US" dirty="0"/>
              <a:t>Controlled land, wealth, and power along with </a:t>
            </a:r>
            <a:r>
              <a:rPr lang="en-US" dirty="0" err="1"/>
              <a:t>peninsulares</a:t>
            </a:r>
            <a:r>
              <a:rPr lang="en-US" dirty="0"/>
              <a:t> </a:t>
            </a:r>
          </a:p>
        </p:txBody>
      </p:sp>
      <p:pic>
        <p:nvPicPr>
          <p:cNvPr id="13314" name="Picture 2" descr="Image result for peninsularies">
            <a:extLst>
              <a:ext uri="{FF2B5EF4-FFF2-40B4-BE49-F238E27FC236}">
                <a16:creationId xmlns:a16="http://schemas.microsoft.com/office/drawing/2014/main" id="{B1712D6A-9302-40E6-A871-F6FF09849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1690688"/>
            <a:ext cx="48416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9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9FCF-5765-4915-8E4D-347CD331E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Mulattos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43726-E5B7-4970-BB12-AB676FAC5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Mixed European and African ancestry</a:t>
            </a:r>
          </a:p>
          <a:p>
            <a:r>
              <a:rPr lang="en-US" dirty="0"/>
              <a:t>Enslaved Africans – lower in social structure</a:t>
            </a:r>
          </a:p>
        </p:txBody>
      </p:sp>
    </p:spTree>
    <p:extLst>
      <p:ext uri="{BB962C8B-B14F-4D97-AF65-F5344CB8AC3E}">
        <p14:creationId xmlns:p14="http://schemas.microsoft.com/office/powerpoint/2010/main" val="49427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A033-0439-4FB0-B031-3F0340AC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Revolutions in the Americas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643B5-A196-44BE-9355-BD860E977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 of other revolutions encouraged freedom in Latin America </a:t>
            </a:r>
          </a:p>
        </p:txBody>
      </p:sp>
      <p:pic>
        <p:nvPicPr>
          <p:cNvPr id="12290" name="Picture 2" descr="Image result for latin american revolutions">
            <a:extLst>
              <a:ext uri="{FF2B5EF4-FFF2-40B4-BE49-F238E27FC236}">
                <a16:creationId xmlns:a16="http://schemas.microsoft.com/office/drawing/2014/main" id="{FC75D230-29C9-4528-8688-646525F16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435225"/>
            <a:ext cx="66484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61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he divisions in spanish colonial society, 1789">
            <a:extLst>
              <a:ext uri="{FF2B5EF4-FFF2-40B4-BE49-F238E27FC236}">
                <a16:creationId xmlns:a16="http://schemas.microsoft.com/office/drawing/2014/main" id="{0D4D6F25-2285-4B10-9FAC-DD2B1DA2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" y="-213360"/>
            <a:ext cx="10048240" cy="753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414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548</Words>
  <Application>Microsoft Office PowerPoint</Application>
  <PresentationFormat>Widescreen</PresentationFormat>
  <Paragraphs>116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Haiti and Latin America Revolutions</vt:lpstr>
      <vt:lpstr>Each student will be assigned one of the following. Find 1 – 2 important facts for each</vt:lpstr>
      <vt:lpstr>Setting the Stage</vt:lpstr>
      <vt:lpstr>Colonial Society Divided</vt:lpstr>
      <vt:lpstr>Peninsulares</vt:lpstr>
      <vt:lpstr>Creoles</vt:lpstr>
      <vt:lpstr>Mulattos</vt:lpstr>
      <vt:lpstr>Revolutions in the Americas</vt:lpstr>
      <vt:lpstr>PowerPoint Presentation</vt:lpstr>
      <vt:lpstr>Revolution in Haiti</vt:lpstr>
      <vt:lpstr>Toussaint Louverture</vt:lpstr>
      <vt:lpstr>Haiti’s Independence</vt:lpstr>
      <vt:lpstr>Creoles Lead Independence</vt:lpstr>
      <vt:lpstr>Simón Bolívar</vt:lpstr>
      <vt:lpstr>José de San Martín</vt:lpstr>
      <vt:lpstr>Bolívar’s Route to Victory</vt:lpstr>
      <vt:lpstr>San Martín Leads Southern Liberation Forces</vt:lpstr>
      <vt:lpstr>Mexico Ends Spanish Rule</vt:lpstr>
      <vt:lpstr>A Cry for Freedom</vt:lpstr>
      <vt:lpstr>Miguel Hidalgo</vt:lpstr>
      <vt:lpstr>José María Morelos</vt:lpstr>
      <vt:lpstr>Mexico’s Independence</vt:lpstr>
      <vt:lpstr>Brazil’s Royal Liberator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Haiti and Latin America Revolutions</dc:title>
  <dc:creator>Matthew Liedberg</dc:creator>
  <cp:lastModifiedBy>Matthew Liedberg</cp:lastModifiedBy>
  <cp:revision>30</cp:revision>
  <dcterms:created xsi:type="dcterms:W3CDTF">2020-02-11T14:43:52Z</dcterms:created>
  <dcterms:modified xsi:type="dcterms:W3CDTF">2020-02-11T20:40:40Z</dcterms:modified>
</cp:coreProperties>
</file>