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35" r:id="rId2"/>
    <p:sldId id="299" r:id="rId3"/>
    <p:sldId id="300" r:id="rId4"/>
    <p:sldId id="301" r:id="rId5"/>
    <p:sldId id="342" r:id="rId6"/>
    <p:sldId id="343" r:id="rId7"/>
    <p:sldId id="344" r:id="rId8"/>
    <p:sldId id="345" r:id="rId9"/>
    <p:sldId id="346" r:id="rId10"/>
    <p:sldId id="347" r:id="rId11"/>
    <p:sldId id="348" r:id="rId12"/>
    <p:sldId id="349" r:id="rId13"/>
    <p:sldId id="350" r:id="rId14"/>
    <p:sldId id="351" r:id="rId15"/>
    <p:sldId id="338" r:id="rId16"/>
    <p:sldId id="339" r:id="rId1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302" tIns="46151" rIns="92302" bIns="46151" rtlCol="0"/>
          <a:lstStyle>
            <a:lvl1pPr algn="r">
              <a:defRPr sz="1200"/>
            </a:lvl1pPr>
          </a:lstStyle>
          <a:p>
            <a:fld id="{ADB38CFA-9F3B-4432-B48C-1960BE1BC6A6}" type="datetimeFigureOut">
              <a:rPr lang="en-US" smtClean="0"/>
              <a:t>8/12/2019</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302" tIns="46151" rIns="92302" bIns="46151" rtlCol="0" anchor="b"/>
          <a:lstStyle>
            <a:lvl1pPr algn="r">
              <a:defRPr sz="1200"/>
            </a:lvl1pPr>
          </a:lstStyle>
          <a:p>
            <a:fld id="{A1700B92-0B9C-47C0-B307-41B54C4EC0C2}" type="slidenum">
              <a:rPr lang="en-US" smtClean="0"/>
              <a:t>‹#›</a:t>
            </a:fld>
            <a:endParaRPr lang="en-US"/>
          </a:p>
        </p:txBody>
      </p:sp>
    </p:spTree>
    <p:extLst>
      <p:ext uri="{BB962C8B-B14F-4D97-AF65-F5344CB8AC3E}">
        <p14:creationId xmlns:p14="http://schemas.microsoft.com/office/powerpoint/2010/main" val="277713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3018" fontAlgn="base">
              <a:spcBef>
                <a:spcPct val="0"/>
              </a:spcBef>
              <a:spcAft>
                <a:spcPct val="0"/>
              </a:spcAft>
            </a:pPr>
            <a:fld id="{F0002726-4379-46EA-B701-96952C7C7253}" type="slidenum">
              <a:rPr lang="en-US">
                <a:solidFill>
                  <a:prstClr val="black"/>
                </a:solidFill>
                <a:latin typeface="Arial" charset="0"/>
              </a:rPr>
              <a:pPr defTabSz="923018" fontAlgn="base">
                <a:spcBef>
                  <a:spcPct val="0"/>
                </a:spcBef>
                <a:spcAft>
                  <a:spcPct val="0"/>
                </a:spcAft>
              </a:pPr>
              <a:t>3</a:t>
            </a:fld>
            <a:endParaRPr lang="en-US">
              <a:solidFill>
                <a:prstClr val="black"/>
              </a:solidFill>
              <a:latin typeface="Arial" charset="0"/>
            </a:endParaRPr>
          </a:p>
        </p:txBody>
      </p:sp>
    </p:spTree>
    <p:extLst>
      <p:ext uri="{BB962C8B-B14F-4D97-AF65-F5344CB8AC3E}">
        <p14:creationId xmlns:p14="http://schemas.microsoft.com/office/powerpoint/2010/main" val="282067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5093" y="802300"/>
            <a:ext cx="7491353"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3195093" y="3531206"/>
            <a:ext cx="7491353"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95092" y="329309"/>
            <a:ext cx="4115056" cy="309201"/>
          </a:xfrm>
        </p:spPr>
        <p:txBody>
          <a:bodyPr/>
          <a:lstStyle/>
          <a:p>
            <a:endParaRPr lang="en-US"/>
          </a:p>
        </p:txBody>
      </p:sp>
      <p:sp>
        <p:nvSpPr>
          <p:cNvPr id="6" name="Slide Number Placeholder 5"/>
          <p:cNvSpPr>
            <a:spLocks noGrp="1"/>
          </p:cNvSpPr>
          <p:nvPr>
            <p:ph type="sldNum" sz="quarter" idx="12"/>
          </p:nvPr>
        </p:nvSpPr>
        <p:spPr>
          <a:xfrm>
            <a:off x="1912938" y="798973"/>
            <a:ext cx="1069340" cy="503578"/>
          </a:xfrm>
        </p:spPr>
        <p:txBody>
          <a:bodyPr/>
          <a:lstStyle/>
          <a:p>
            <a:fld id="{5CF37833-AA58-40F9-9A32-73AABC21F435}" type="slidenum">
              <a:rPr lang="en-US" smtClean="0"/>
              <a:pPr/>
              <a:t>‹#›</a:t>
            </a:fld>
            <a:endParaRPr lang="en-US"/>
          </a:p>
        </p:txBody>
      </p:sp>
      <p:cxnSp>
        <p:nvCxnSpPr>
          <p:cNvPr id="15" name="Straight Connector 14"/>
          <p:cNvCxnSpPr/>
          <p:nvPr/>
        </p:nvCxnSpPr>
        <p:spPr>
          <a:xfrm>
            <a:off x="3195093" y="3528542"/>
            <a:ext cx="749135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559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9897F-13EA-4DBC-8F25-6E1A80EF7435}" type="slidenum">
              <a:rPr lang="en-US" smtClean="0"/>
              <a:pPr/>
              <a:t>‹#›</a:t>
            </a:fld>
            <a:endParaRPr lang="en-US"/>
          </a:p>
        </p:txBody>
      </p:sp>
    </p:spTree>
    <p:extLst>
      <p:ext uri="{BB962C8B-B14F-4D97-AF65-F5344CB8AC3E}">
        <p14:creationId xmlns:p14="http://schemas.microsoft.com/office/powerpoint/2010/main" val="72833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4038" y="798975"/>
            <a:ext cx="1470703"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24655" y="798975"/>
            <a:ext cx="7068127"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50CC-3C88-463F-BC10-A5BD1D238FCF}" type="slidenum">
              <a:rPr lang="en-US" smtClean="0"/>
              <a:pPr/>
              <a:t>‹#›</a:t>
            </a:fld>
            <a:endParaRPr lang="en-US"/>
          </a:p>
        </p:txBody>
      </p:sp>
      <p:cxnSp>
        <p:nvCxnSpPr>
          <p:cNvPr id="15" name="Straight Connector 14"/>
          <p:cNvCxnSpPr/>
          <p:nvPr/>
        </p:nvCxnSpPr>
        <p:spPr>
          <a:xfrm>
            <a:off x="9224037" y="798975"/>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124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418D4CCA-7916-4DE5-ACC0-1A8517C025AA}" type="slidenum">
              <a:rPr lang="en-US"/>
              <a:pPr/>
              <a:t>‹#›</a:t>
            </a:fld>
            <a:endParaRPr lang="en-US"/>
          </a:p>
        </p:txBody>
      </p:sp>
    </p:spTree>
    <p:extLst>
      <p:ext uri="{BB962C8B-B14F-4D97-AF65-F5344CB8AC3E}">
        <p14:creationId xmlns:p14="http://schemas.microsoft.com/office/powerpoint/2010/main" val="384140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371440C2-C02B-42C2-B24B-D7524C7AFB58}" type="slidenum">
              <a:rPr lang="en-US"/>
              <a:pPr/>
              <a:t>‹#›</a:t>
            </a:fld>
            <a:endParaRPr lang="en-US"/>
          </a:p>
        </p:txBody>
      </p:sp>
    </p:spTree>
    <p:extLst>
      <p:ext uri="{BB962C8B-B14F-4D97-AF65-F5344CB8AC3E}">
        <p14:creationId xmlns:p14="http://schemas.microsoft.com/office/powerpoint/2010/main" val="1247420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0BDA7D8-EE99-444C-BF0B-0A930E3FA090}" type="slidenum">
              <a:rPr lang="en-US"/>
              <a:pPr>
                <a:defRPr/>
              </a:pPr>
              <a:t>‹#›</a:t>
            </a:fld>
            <a:endParaRPr lang="en-US"/>
          </a:p>
        </p:txBody>
      </p:sp>
    </p:spTree>
    <p:extLst>
      <p:ext uri="{BB962C8B-B14F-4D97-AF65-F5344CB8AC3E}">
        <p14:creationId xmlns:p14="http://schemas.microsoft.com/office/powerpoint/2010/main" val="2686230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243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6B73060F-3C61-4124-BDE6-F40C48C6528C}" type="slidenum">
              <a:rPr lang="en-US"/>
              <a:pPr>
                <a:defRPr/>
              </a:pPr>
              <a:t>‹#›</a:t>
            </a:fld>
            <a:endParaRPr lang="en-US"/>
          </a:p>
        </p:txBody>
      </p:sp>
    </p:spTree>
    <p:extLst>
      <p:ext uri="{BB962C8B-B14F-4D97-AF65-F5344CB8AC3E}">
        <p14:creationId xmlns:p14="http://schemas.microsoft.com/office/powerpoint/2010/main" val="81359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95E90-FC8C-4409-B62A-03F14E822ADC}" type="slidenum">
              <a:rPr lang="en-US" smtClean="0"/>
              <a:pPr/>
              <a:t>‹#›</a:t>
            </a:fld>
            <a:endParaRPr lang="en-US"/>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50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4655" y="1756130"/>
            <a:ext cx="7489336"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924656" y="3806197"/>
            <a:ext cx="7489336"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4B5A6-02C3-4092-AF00-C3552E38B511}" type="slidenum">
              <a:rPr lang="en-US" smtClean="0"/>
              <a:pPr/>
              <a:t>‹#›</a:t>
            </a:fld>
            <a:endParaRPr lang="en-US"/>
          </a:p>
        </p:txBody>
      </p:sp>
      <p:cxnSp>
        <p:nvCxnSpPr>
          <p:cNvPr id="15" name="Straight Connector 14"/>
          <p:cNvCxnSpPr/>
          <p:nvPr/>
        </p:nvCxnSpPr>
        <p:spPr>
          <a:xfrm>
            <a:off x="1924655" y="3804985"/>
            <a:ext cx="748933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42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655" y="804891"/>
            <a:ext cx="876179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24654" y="2013936"/>
            <a:ext cx="4167828"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8909" y="2013937"/>
            <a:ext cx="4167536"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EA86C-CFCE-40AF-8D23-DADA491AB341}" type="slidenum">
              <a:rPr lang="en-US" smtClean="0"/>
              <a:pPr/>
              <a:t>‹#›</a:t>
            </a:fld>
            <a:endParaRPr lang="en-US"/>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381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924655" y="804165"/>
            <a:ext cx="876179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24655" y="2019551"/>
            <a:ext cx="4167688"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24655" y="2824271"/>
            <a:ext cx="4167688"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8909" y="2023005"/>
            <a:ext cx="4167536"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518909" y="2821491"/>
            <a:ext cx="416753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8423C-76AD-4162-AFA7-111A99C45C91}" type="slidenum">
              <a:rPr lang="en-US" smtClean="0"/>
              <a:pPr/>
              <a:t>‹#›</a:t>
            </a:fld>
            <a:endParaRPr lang="en-US"/>
          </a:p>
        </p:txBody>
      </p:sp>
    </p:spTree>
    <p:extLst>
      <p:ext uri="{BB962C8B-B14F-4D97-AF65-F5344CB8AC3E}">
        <p14:creationId xmlns:p14="http://schemas.microsoft.com/office/powerpoint/2010/main" val="4174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CE26C-58C2-4DCD-8CD7-58AC36DF7E06}" type="slidenum">
              <a:rPr lang="en-US" smtClean="0"/>
              <a:pPr/>
              <a:t>‹#›</a:t>
            </a:fld>
            <a:endParaRPr lang="en-US"/>
          </a:p>
        </p:txBody>
      </p:sp>
    </p:spTree>
    <p:extLst>
      <p:ext uri="{BB962C8B-B14F-4D97-AF65-F5344CB8AC3E}">
        <p14:creationId xmlns:p14="http://schemas.microsoft.com/office/powerpoint/2010/main" val="46554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D86BC-A132-4994-A853-1D6921A4DD31}" type="slidenum">
              <a:rPr lang="en-US" smtClean="0"/>
              <a:pPr/>
              <a:t>‹#›</a:t>
            </a:fld>
            <a:endParaRPr lang="en-US"/>
          </a:p>
        </p:txBody>
      </p:sp>
    </p:spTree>
    <p:extLst>
      <p:ext uri="{BB962C8B-B14F-4D97-AF65-F5344CB8AC3E}">
        <p14:creationId xmlns:p14="http://schemas.microsoft.com/office/powerpoint/2010/main" val="17873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8723" y="798973"/>
            <a:ext cx="323460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582208" y="798974"/>
            <a:ext cx="5104237"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18723" y="3205493"/>
            <a:ext cx="3236492"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9B88-F0CE-4F77-AED3-6EF2AE86EDB4}" type="slidenum">
              <a:rPr lang="en-US" smtClean="0"/>
              <a:pPr/>
              <a:t>‹#›</a:t>
            </a:fld>
            <a:endParaRPr lang="en-US"/>
          </a:p>
        </p:txBody>
      </p:sp>
      <p:cxnSp>
        <p:nvCxnSpPr>
          <p:cNvPr id="17" name="Straight Connector 16"/>
          <p:cNvCxnSpPr/>
          <p:nvPr/>
        </p:nvCxnSpPr>
        <p:spPr>
          <a:xfrm>
            <a:off x="1922331" y="3205491"/>
            <a:ext cx="32310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67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6662002" y="482172"/>
            <a:ext cx="4681849"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925531" y="1129513"/>
            <a:ext cx="432658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520171" y="1122544"/>
            <a:ext cx="2979997"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4656" y="3145992"/>
            <a:ext cx="4320381"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915552" y="5469858"/>
            <a:ext cx="4336560" cy="320123"/>
          </a:xfrm>
        </p:spPr>
        <p:txBody>
          <a:bodyPr/>
          <a:lstStyle>
            <a:lvl1pPr algn="l">
              <a:defRPr/>
            </a:lvl1pPr>
          </a:lstStyle>
          <a:p>
            <a:endParaRPr lang="en-US"/>
          </a:p>
        </p:txBody>
      </p:sp>
      <p:sp>
        <p:nvSpPr>
          <p:cNvPr id="6" name="Footer Placeholder 5"/>
          <p:cNvSpPr>
            <a:spLocks noGrp="1"/>
          </p:cNvSpPr>
          <p:nvPr>
            <p:ph type="ftr" sz="quarter" idx="11"/>
          </p:nvPr>
        </p:nvSpPr>
        <p:spPr>
          <a:xfrm>
            <a:off x="1916707" y="318642"/>
            <a:ext cx="4335404" cy="320931"/>
          </a:xfrm>
        </p:spPr>
        <p:txBody>
          <a:bodyPr/>
          <a:lstStyle/>
          <a:p>
            <a:endParaRPr lang="en-US"/>
          </a:p>
        </p:txBody>
      </p:sp>
      <p:sp>
        <p:nvSpPr>
          <p:cNvPr id="7" name="Slide Number Placeholder 6"/>
          <p:cNvSpPr>
            <a:spLocks noGrp="1"/>
          </p:cNvSpPr>
          <p:nvPr>
            <p:ph type="sldNum" sz="quarter" idx="12"/>
          </p:nvPr>
        </p:nvSpPr>
        <p:spPr/>
        <p:txBody>
          <a:bodyPr/>
          <a:lstStyle/>
          <a:p>
            <a:fld id="{79F63339-83B0-4BDD-BF77-6DF244F5D698}" type="slidenum">
              <a:rPr lang="en-US" smtClean="0"/>
              <a:pPr/>
              <a:t>‹#›</a:t>
            </a:fld>
            <a:endParaRPr lang="en-US"/>
          </a:p>
        </p:txBody>
      </p:sp>
      <p:cxnSp>
        <p:nvCxnSpPr>
          <p:cNvPr id="31" name="Straight Connector 30"/>
          <p:cNvCxnSpPr/>
          <p:nvPr/>
        </p:nvCxnSpPr>
        <p:spPr>
          <a:xfrm>
            <a:off x="1921708" y="3143605"/>
            <a:ext cx="432268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571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12192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7">
            <a:extLst>
              <a:ext uri="{28A0092B-C50C-407E-A947-70E740481C1C}">
                <a14:useLocalDpi xmlns:a14="http://schemas.microsoft.com/office/drawing/2010/main" val="0"/>
              </a:ext>
            </a:extLst>
          </a:blip>
          <a:srcRect l="12500" t="1538" r="12500" b="-1538"/>
          <a:stretch/>
        </p:blipFill>
        <p:spPr>
          <a:xfrm>
            <a:off x="-1" y="6095254"/>
            <a:ext cx="12192001" cy="774727"/>
          </a:xfrm>
          <a:prstGeom prst="rect">
            <a:avLst/>
          </a:prstGeom>
        </p:spPr>
      </p:pic>
      <p:cxnSp>
        <p:nvCxnSpPr>
          <p:cNvPr id="13" name="Straight Connector 12"/>
          <p:cNvCxnSpPr/>
          <p:nvPr/>
        </p:nvCxnSpPr>
        <p:spPr>
          <a:xfrm>
            <a:off x="0" y="610112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804521"/>
            <a:ext cx="8761791"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24655" y="2015734"/>
            <a:ext cx="8761791"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8723" y="330370"/>
            <a:ext cx="3157723"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924655" y="329309"/>
            <a:ext cx="537867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defRPr>
            </a:lvl1pPr>
          </a:lstStyle>
          <a:p>
            <a:fld id="{1D87DD68-24B9-491D-95C4-8564AAFE3996}" type="slidenum">
              <a:rPr lang="en-US" smtClean="0"/>
              <a:pPr/>
              <a:t>‹#›</a:t>
            </a:fld>
            <a:endParaRPr lang="en-US"/>
          </a:p>
        </p:txBody>
      </p:sp>
    </p:spTree>
    <p:extLst>
      <p:ext uri="{BB962C8B-B14F-4D97-AF65-F5344CB8AC3E}">
        <p14:creationId xmlns:p14="http://schemas.microsoft.com/office/powerpoint/2010/main" val="1349239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lever.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1E34-B026-4E66-95E7-87631AD7E969}"/>
              </a:ext>
            </a:extLst>
          </p:cNvPr>
          <p:cNvSpPr>
            <a:spLocks noGrp="1"/>
          </p:cNvSpPr>
          <p:nvPr>
            <p:ph type="title"/>
          </p:nvPr>
        </p:nvSpPr>
        <p:spPr/>
        <p:txBody>
          <a:bodyPr/>
          <a:lstStyle/>
          <a:p>
            <a:r>
              <a:rPr lang="en-US" dirty="0"/>
              <a:t>Textbook Access 	</a:t>
            </a:r>
          </a:p>
        </p:txBody>
      </p:sp>
      <p:sp>
        <p:nvSpPr>
          <p:cNvPr id="3" name="Content Placeholder 2">
            <a:extLst>
              <a:ext uri="{FF2B5EF4-FFF2-40B4-BE49-F238E27FC236}">
                <a16:creationId xmlns:a16="http://schemas.microsoft.com/office/drawing/2014/main" id="{9359E135-EC47-49DA-9700-193F3B15C555}"/>
              </a:ext>
            </a:extLst>
          </p:cNvPr>
          <p:cNvSpPr>
            <a:spLocks noGrp="1"/>
          </p:cNvSpPr>
          <p:nvPr>
            <p:ph idx="1"/>
          </p:nvPr>
        </p:nvSpPr>
        <p:spPr/>
        <p:txBody>
          <a:bodyPr>
            <a:normAutofit fontScale="85000" lnSpcReduction="10000"/>
          </a:bodyPr>
          <a:lstStyle/>
          <a:p>
            <a:pPr lvl="0"/>
            <a:r>
              <a:rPr lang="en-US" u="sng" dirty="0">
                <a:hlinkClick r:id="rId2"/>
              </a:rPr>
              <a:t>http://www.clever.com</a:t>
            </a:r>
            <a:endParaRPr lang="en-US" u="sng" dirty="0"/>
          </a:p>
          <a:p>
            <a:pPr lvl="0"/>
            <a:r>
              <a:rPr lang="en-US" dirty="0"/>
              <a:t>click on “login” </a:t>
            </a:r>
          </a:p>
          <a:p>
            <a:pPr lvl="0"/>
            <a:r>
              <a:rPr lang="en-US" dirty="0"/>
              <a:t>select “Student”</a:t>
            </a:r>
          </a:p>
          <a:p>
            <a:r>
              <a:rPr lang="en-US" dirty="0"/>
              <a:t> search for Pope High School and select the one that labeled “Pope High School Cobb County School District, GA”</a:t>
            </a:r>
          </a:p>
          <a:p>
            <a:r>
              <a:rPr lang="en-US" dirty="0"/>
              <a:t>click on “Log in with Active Directory” </a:t>
            </a:r>
          </a:p>
          <a:p>
            <a:r>
              <a:rPr lang="en-US" dirty="0"/>
              <a:t> enter their student ID and the password they use to access the Learning Commons computers</a:t>
            </a:r>
          </a:p>
          <a:p>
            <a:r>
              <a:rPr lang="en-US" dirty="0"/>
              <a:t>Click on Economics textbook </a:t>
            </a:r>
          </a:p>
          <a:p>
            <a:pPr lvl="0"/>
            <a:endParaRPr lang="en-US" dirty="0"/>
          </a:p>
          <a:p>
            <a:endParaRPr lang="en-US" dirty="0"/>
          </a:p>
        </p:txBody>
      </p:sp>
    </p:spTree>
    <p:extLst>
      <p:ext uri="{BB962C8B-B14F-4D97-AF65-F5344CB8AC3E}">
        <p14:creationId xmlns:p14="http://schemas.microsoft.com/office/powerpoint/2010/main" val="126562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3958-12B8-466F-95D4-69EB3877B431}"/>
              </a:ext>
            </a:extLst>
          </p:cNvPr>
          <p:cNvSpPr>
            <a:spLocks noGrp="1"/>
          </p:cNvSpPr>
          <p:nvPr>
            <p:ph type="title"/>
          </p:nvPr>
        </p:nvSpPr>
        <p:spPr/>
        <p:txBody>
          <a:bodyPr/>
          <a:lstStyle/>
          <a:p>
            <a:r>
              <a:rPr lang="en-US" dirty="0"/>
              <a:t>#2 </a:t>
            </a:r>
          </a:p>
        </p:txBody>
      </p:sp>
      <p:sp>
        <p:nvSpPr>
          <p:cNvPr id="3" name="Content Placeholder 2">
            <a:extLst>
              <a:ext uri="{FF2B5EF4-FFF2-40B4-BE49-F238E27FC236}">
                <a16:creationId xmlns:a16="http://schemas.microsoft.com/office/drawing/2014/main" id="{6831EB62-C82C-4ED6-AC2E-D732EC63BA08}"/>
              </a:ext>
            </a:extLst>
          </p:cNvPr>
          <p:cNvSpPr>
            <a:spLocks noGrp="1"/>
          </p:cNvSpPr>
          <p:nvPr>
            <p:ph idx="1"/>
          </p:nvPr>
        </p:nvSpPr>
        <p:spPr/>
        <p:txBody>
          <a:bodyPr/>
          <a:lstStyle/>
          <a:p>
            <a:r>
              <a:rPr lang="en-US" dirty="0"/>
              <a:t>When positive externalities are present in a market: </a:t>
            </a:r>
          </a:p>
          <a:p>
            <a:pPr lvl="1"/>
            <a:r>
              <a:rPr lang="en-US" dirty="0"/>
              <a:t>Demand will be too high </a:t>
            </a:r>
          </a:p>
          <a:p>
            <a:pPr lvl="1"/>
            <a:r>
              <a:rPr lang="en-US" dirty="0"/>
              <a:t>Overproduction will occur </a:t>
            </a:r>
          </a:p>
          <a:p>
            <a:pPr lvl="1"/>
            <a:r>
              <a:rPr lang="en-US" dirty="0"/>
              <a:t>Underproduction will occur </a:t>
            </a:r>
          </a:p>
          <a:p>
            <a:pPr lvl="1"/>
            <a:r>
              <a:rPr lang="en-US" dirty="0"/>
              <a:t>Producers will be affected but not consumers </a:t>
            </a:r>
          </a:p>
          <a:p>
            <a:pPr lvl="1"/>
            <a:endParaRPr lang="en-US" dirty="0"/>
          </a:p>
        </p:txBody>
      </p:sp>
    </p:spTree>
    <p:extLst>
      <p:ext uri="{BB962C8B-B14F-4D97-AF65-F5344CB8AC3E}">
        <p14:creationId xmlns:p14="http://schemas.microsoft.com/office/powerpoint/2010/main" val="186738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C909-8096-44A2-AB4D-18F7FB0218BD}"/>
              </a:ext>
            </a:extLst>
          </p:cNvPr>
          <p:cNvSpPr>
            <a:spLocks noGrp="1"/>
          </p:cNvSpPr>
          <p:nvPr>
            <p:ph type="title"/>
          </p:nvPr>
        </p:nvSpPr>
        <p:spPr/>
        <p:txBody>
          <a:bodyPr/>
          <a:lstStyle/>
          <a:p>
            <a:r>
              <a:rPr lang="en-US" dirty="0"/>
              <a:t>#3 </a:t>
            </a:r>
          </a:p>
        </p:txBody>
      </p:sp>
      <p:sp>
        <p:nvSpPr>
          <p:cNvPr id="3" name="Content Placeholder 2">
            <a:extLst>
              <a:ext uri="{FF2B5EF4-FFF2-40B4-BE49-F238E27FC236}">
                <a16:creationId xmlns:a16="http://schemas.microsoft.com/office/drawing/2014/main" id="{C979B931-087D-40E5-9078-29C3D1A665D1}"/>
              </a:ext>
            </a:extLst>
          </p:cNvPr>
          <p:cNvSpPr>
            <a:spLocks noGrp="1"/>
          </p:cNvSpPr>
          <p:nvPr>
            <p:ph idx="1"/>
          </p:nvPr>
        </p:nvSpPr>
        <p:spPr/>
        <p:txBody>
          <a:bodyPr/>
          <a:lstStyle/>
          <a:p>
            <a:r>
              <a:rPr lang="en-US" dirty="0"/>
              <a:t>When the cost of a transaction spills over to third party, the effect is called a:</a:t>
            </a:r>
          </a:p>
          <a:p>
            <a:pPr lvl="1"/>
            <a:r>
              <a:rPr lang="en-US" dirty="0"/>
              <a:t>Positive externality  </a:t>
            </a:r>
          </a:p>
          <a:p>
            <a:pPr lvl="1"/>
            <a:r>
              <a:rPr lang="en-US" dirty="0"/>
              <a:t>Positional externality </a:t>
            </a:r>
          </a:p>
          <a:p>
            <a:pPr lvl="1"/>
            <a:r>
              <a:rPr lang="en-US" dirty="0"/>
              <a:t>Negative externality </a:t>
            </a:r>
          </a:p>
          <a:p>
            <a:pPr lvl="1"/>
            <a:r>
              <a:rPr lang="en-US" dirty="0"/>
              <a:t>Internal externality </a:t>
            </a:r>
          </a:p>
          <a:p>
            <a:endParaRPr lang="en-US" dirty="0"/>
          </a:p>
        </p:txBody>
      </p:sp>
    </p:spTree>
    <p:extLst>
      <p:ext uri="{BB962C8B-B14F-4D97-AF65-F5344CB8AC3E}">
        <p14:creationId xmlns:p14="http://schemas.microsoft.com/office/powerpoint/2010/main" val="226781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15EB-516C-4B34-8AB8-99B5FF1982BA}"/>
              </a:ext>
            </a:extLst>
          </p:cNvPr>
          <p:cNvSpPr>
            <a:spLocks noGrp="1"/>
          </p:cNvSpPr>
          <p:nvPr>
            <p:ph type="title"/>
          </p:nvPr>
        </p:nvSpPr>
        <p:spPr/>
        <p:txBody>
          <a:bodyPr/>
          <a:lstStyle/>
          <a:p>
            <a:r>
              <a:rPr lang="en-US" dirty="0"/>
              <a:t>Government can internalize a negative externality by </a:t>
            </a:r>
          </a:p>
        </p:txBody>
      </p:sp>
      <p:sp>
        <p:nvSpPr>
          <p:cNvPr id="3" name="Content Placeholder 2">
            <a:extLst>
              <a:ext uri="{FF2B5EF4-FFF2-40B4-BE49-F238E27FC236}">
                <a16:creationId xmlns:a16="http://schemas.microsoft.com/office/drawing/2014/main" id="{28FF494D-5CE6-4FFD-99B3-806380DB480E}"/>
              </a:ext>
            </a:extLst>
          </p:cNvPr>
          <p:cNvSpPr>
            <a:spLocks noGrp="1"/>
          </p:cNvSpPr>
          <p:nvPr>
            <p:ph idx="1"/>
          </p:nvPr>
        </p:nvSpPr>
        <p:spPr/>
        <p:txBody>
          <a:bodyPr/>
          <a:lstStyle/>
          <a:p>
            <a:r>
              <a:rPr lang="en-US" dirty="0"/>
              <a:t>Taxing the activity that generates the externality </a:t>
            </a:r>
          </a:p>
          <a:p>
            <a:r>
              <a:rPr lang="en-US" dirty="0"/>
              <a:t>Subsidizing the activity that generates the externality </a:t>
            </a:r>
          </a:p>
          <a:p>
            <a:r>
              <a:rPr lang="en-US" dirty="0"/>
              <a:t>Outlawing the activity that generates the externality </a:t>
            </a:r>
          </a:p>
          <a:p>
            <a:r>
              <a:rPr lang="en-US" dirty="0"/>
              <a:t>Fully funding the activity with the taxpayer money </a:t>
            </a:r>
          </a:p>
          <a:p>
            <a:endParaRPr lang="en-US" dirty="0"/>
          </a:p>
        </p:txBody>
      </p:sp>
    </p:spTree>
    <p:extLst>
      <p:ext uri="{BB962C8B-B14F-4D97-AF65-F5344CB8AC3E}">
        <p14:creationId xmlns:p14="http://schemas.microsoft.com/office/powerpoint/2010/main" val="85475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D647-E54E-44A4-88E6-02CB17CF018E}"/>
              </a:ext>
            </a:extLst>
          </p:cNvPr>
          <p:cNvSpPr>
            <a:spLocks noGrp="1"/>
          </p:cNvSpPr>
          <p:nvPr>
            <p:ph type="title"/>
          </p:nvPr>
        </p:nvSpPr>
        <p:spPr/>
        <p:txBody>
          <a:bodyPr/>
          <a:lstStyle/>
          <a:p>
            <a:r>
              <a:rPr lang="en-US" dirty="0"/>
              <a:t>Which of the following statements best illustrates a positive externality ?</a:t>
            </a:r>
          </a:p>
        </p:txBody>
      </p:sp>
      <p:sp>
        <p:nvSpPr>
          <p:cNvPr id="3" name="Content Placeholder 2">
            <a:extLst>
              <a:ext uri="{FF2B5EF4-FFF2-40B4-BE49-F238E27FC236}">
                <a16:creationId xmlns:a16="http://schemas.microsoft.com/office/drawing/2014/main" id="{E559B1A2-A21C-4329-8667-03D0E6717E21}"/>
              </a:ext>
            </a:extLst>
          </p:cNvPr>
          <p:cNvSpPr>
            <a:spLocks noGrp="1"/>
          </p:cNvSpPr>
          <p:nvPr>
            <p:ph idx="1"/>
          </p:nvPr>
        </p:nvSpPr>
        <p:spPr/>
        <p:txBody>
          <a:bodyPr/>
          <a:lstStyle/>
          <a:p>
            <a:r>
              <a:rPr lang="en-US" dirty="0"/>
              <a:t>A well-maintained yard increases the home’s market value </a:t>
            </a:r>
          </a:p>
          <a:p>
            <a:r>
              <a:rPr lang="en-US" dirty="0"/>
              <a:t>A well-maintained  yard increase the property tax </a:t>
            </a:r>
          </a:p>
          <a:p>
            <a:r>
              <a:rPr lang="en-US" dirty="0"/>
              <a:t>A well-maintained yard makes other homeowners </a:t>
            </a:r>
          </a:p>
          <a:p>
            <a:r>
              <a:rPr lang="en-US" dirty="0"/>
              <a:t>A well-maintained yard increases the value of adjacent properties in the neighborhood </a:t>
            </a:r>
          </a:p>
        </p:txBody>
      </p:sp>
    </p:spTree>
    <p:extLst>
      <p:ext uri="{BB962C8B-B14F-4D97-AF65-F5344CB8AC3E}">
        <p14:creationId xmlns:p14="http://schemas.microsoft.com/office/powerpoint/2010/main" val="2509410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EA9F-7AEC-4063-AAF9-1CB894FFE29B}"/>
              </a:ext>
            </a:extLst>
          </p:cNvPr>
          <p:cNvSpPr>
            <a:spLocks noGrp="1"/>
          </p:cNvSpPr>
          <p:nvPr>
            <p:ph type="title"/>
          </p:nvPr>
        </p:nvSpPr>
        <p:spPr/>
        <p:txBody>
          <a:bodyPr/>
          <a:lstStyle/>
          <a:p>
            <a:r>
              <a:rPr lang="en-US" dirty="0"/>
              <a:t>When negative externalities are present in a market </a:t>
            </a:r>
          </a:p>
        </p:txBody>
      </p:sp>
      <p:sp>
        <p:nvSpPr>
          <p:cNvPr id="3" name="Content Placeholder 2">
            <a:extLst>
              <a:ext uri="{FF2B5EF4-FFF2-40B4-BE49-F238E27FC236}">
                <a16:creationId xmlns:a16="http://schemas.microsoft.com/office/drawing/2014/main" id="{65451C4A-5EAE-4E56-8BDF-2D326F743A73}"/>
              </a:ext>
            </a:extLst>
          </p:cNvPr>
          <p:cNvSpPr>
            <a:spLocks noGrp="1"/>
          </p:cNvSpPr>
          <p:nvPr>
            <p:ph idx="1"/>
          </p:nvPr>
        </p:nvSpPr>
        <p:spPr/>
        <p:txBody>
          <a:bodyPr/>
          <a:lstStyle/>
          <a:p>
            <a:r>
              <a:rPr lang="en-US" dirty="0"/>
              <a:t>Demand will be too high </a:t>
            </a:r>
          </a:p>
          <a:p>
            <a:r>
              <a:rPr lang="en-US" dirty="0"/>
              <a:t>Overproduction will occur </a:t>
            </a:r>
          </a:p>
          <a:p>
            <a:r>
              <a:rPr lang="en-US" dirty="0"/>
              <a:t>Underproduction will occur </a:t>
            </a:r>
          </a:p>
          <a:p>
            <a:r>
              <a:rPr lang="en-US" dirty="0"/>
              <a:t>Producers will be affected, but not consumers </a:t>
            </a:r>
          </a:p>
        </p:txBody>
      </p:sp>
    </p:spTree>
    <p:extLst>
      <p:ext uri="{BB962C8B-B14F-4D97-AF65-F5344CB8AC3E}">
        <p14:creationId xmlns:p14="http://schemas.microsoft.com/office/powerpoint/2010/main" val="221453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C771-830E-4B7F-840C-E41C0772FB62}"/>
              </a:ext>
            </a:extLst>
          </p:cNvPr>
          <p:cNvSpPr>
            <a:spLocks noGrp="1"/>
          </p:cNvSpPr>
          <p:nvPr>
            <p:ph type="title"/>
          </p:nvPr>
        </p:nvSpPr>
        <p:spPr/>
        <p:txBody>
          <a:bodyPr/>
          <a:lstStyle/>
          <a:p>
            <a:r>
              <a:rPr lang="en-US" dirty="0"/>
              <a:t>Externalities </a:t>
            </a:r>
          </a:p>
        </p:txBody>
      </p:sp>
      <p:sp>
        <p:nvSpPr>
          <p:cNvPr id="3" name="Content Placeholder 2">
            <a:extLst>
              <a:ext uri="{FF2B5EF4-FFF2-40B4-BE49-F238E27FC236}">
                <a16:creationId xmlns:a16="http://schemas.microsoft.com/office/drawing/2014/main" id="{FD575884-22C1-4224-AA78-32B9D41424F8}"/>
              </a:ext>
            </a:extLst>
          </p:cNvPr>
          <p:cNvSpPr>
            <a:spLocks noGrp="1"/>
          </p:cNvSpPr>
          <p:nvPr>
            <p:ph idx="1"/>
          </p:nvPr>
        </p:nvSpPr>
        <p:spPr/>
        <p:txBody>
          <a:bodyPr/>
          <a:lstStyle/>
          <a:p>
            <a:r>
              <a:rPr lang="en-US" dirty="0"/>
              <a:t>They occur when a third party other than the consumer or producer of a good is hurt or benefits from the production or consumption of that good.</a:t>
            </a:r>
          </a:p>
          <a:p>
            <a:r>
              <a:rPr lang="en-US" dirty="0"/>
              <a:t>Negative – ( pollution ) </a:t>
            </a:r>
          </a:p>
          <a:p>
            <a:endParaRPr lang="en-US" dirty="0"/>
          </a:p>
          <a:p>
            <a:r>
              <a:rPr lang="en-US" dirty="0"/>
              <a:t>Positive- Education ( working conditions, standards, less crime) </a:t>
            </a:r>
          </a:p>
        </p:txBody>
      </p:sp>
    </p:spTree>
    <p:extLst>
      <p:ext uri="{BB962C8B-B14F-4D97-AF65-F5344CB8AC3E}">
        <p14:creationId xmlns:p14="http://schemas.microsoft.com/office/powerpoint/2010/main" val="75319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92D18-528D-4056-A178-EF057092500B}"/>
              </a:ext>
            </a:extLst>
          </p:cNvPr>
          <p:cNvSpPr>
            <a:spLocks noGrp="1"/>
          </p:cNvSpPr>
          <p:nvPr>
            <p:ph type="title"/>
          </p:nvPr>
        </p:nvSpPr>
        <p:spPr/>
        <p:txBody>
          <a:bodyPr/>
          <a:lstStyle/>
          <a:p>
            <a:r>
              <a:rPr lang="en-US" dirty="0"/>
              <a:t>Government attempts to fix market failures </a:t>
            </a:r>
          </a:p>
        </p:txBody>
      </p:sp>
      <p:sp>
        <p:nvSpPr>
          <p:cNvPr id="3" name="Content Placeholder 2">
            <a:extLst>
              <a:ext uri="{FF2B5EF4-FFF2-40B4-BE49-F238E27FC236}">
                <a16:creationId xmlns:a16="http://schemas.microsoft.com/office/drawing/2014/main" id="{80C90344-669D-4DE6-AD73-56611331D32E}"/>
              </a:ext>
            </a:extLst>
          </p:cNvPr>
          <p:cNvSpPr>
            <a:spLocks noGrp="1"/>
          </p:cNvSpPr>
          <p:nvPr>
            <p:ph idx="1"/>
          </p:nvPr>
        </p:nvSpPr>
        <p:spPr/>
        <p:txBody>
          <a:bodyPr/>
          <a:lstStyle/>
          <a:p>
            <a:r>
              <a:rPr lang="en-US" dirty="0"/>
              <a:t>Government can tax the company that has created the pollution to help close the gap</a:t>
            </a:r>
          </a:p>
          <a:p>
            <a:endParaRPr lang="en-US" dirty="0"/>
          </a:p>
          <a:p>
            <a:endParaRPr lang="en-US" dirty="0"/>
          </a:p>
          <a:p>
            <a:r>
              <a:rPr lang="en-US" dirty="0"/>
              <a:t>Government subsidies (education, clean production) to help close the gap </a:t>
            </a:r>
          </a:p>
        </p:txBody>
      </p:sp>
    </p:spTree>
    <p:extLst>
      <p:ext uri="{BB962C8B-B14F-4D97-AF65-F5344CB8AC3E}">
        <p14:creationId xmlns:p14="http://schemas.microsoft.com/office/powerpoint/2010/main" val="181815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picture containing indoor, furniture&#10;&#10;Description generated with high confidence">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24000" y="6126480"/>
            <a:ext cx="9144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85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Gill Sans MT" panose="020B0502020104020203"/>
            </a:endParaRPr>
          </a:p>
        </p:txBody>
      </p:sp>
      <p:sp>
        <p:nvSpPr>
          <p:cNvPr id="18" name="Rectangle 17">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599" y="643468"/>
            <a:ext cx="8178800"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Gill Sans MT" panose="020B0502020104020203"/>
            </a:endParaRPr>
          </a:p>
        </p:txBody>
      </p:sp>
      <p:pic>
        <p:nvPicPr>
          <p:cNvPr id="7" name="Content Placeholder 3" descr="A screenshot of a computer&#10;&#10;Description generated with very high confidence">
            <a:extLst>
              <a:ext uri="{FF2B5EF4-FFF2-40B4-BE49-F238E27FC236}">
                <a16:creationId xmlns:a16="http://schemas.microsoft.com/office/drawing/2014/main" id="{5BB59573-87E1-462E-A3A0-C36E3FB8A4DB}"/>
              </a:ext>
            </a:extLst>
          </p:cNvPr>
          <p:cNvPicPr>
            <a:picLocks noGrp="1"/>
          </p:cNvPicPr>
          <p:nvPr>
            <p:ph idx="1"/>
          </p:nvPr>
        </p:nvPicPr>
        <p:blipFill rotWithShape="1">
          <a:blip r:embed="rId3"/>
          <a:srcRect l="27244" t="22675" r="28312" b="6977"/>
          <a:stretch/>
        </p:blipFill>
        <p:spPr bwMode="auto">
          <a:xfrm>
            <a:off x="3516628" y="1128099"/>
            <a:ext cx="5164269" cy="4598011"/>
          </a:xfrm>
          <a:prstGeom prst="rect">
            <a:avLst/>
          </a:prstGeom>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1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Gill Sans MT" panose="020B0502020104020203"/>
            </a:endParaRPr>
          </a:p>
        </p:txBody>
      </p:sp>
    </p:spTree>
    <p:extLst>
      <p:ext uri="{BB962C8B-B14F-4D97-AF65-F5344CB8AC3E}">
        <p14:creationId xmlns:p14="http://schemas.microsoft.com/office/powerpoint/2010/main" val="341165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10CB-6F95-4677-B85D-B57FDCBE4E03}"/>
              </a:ext>
            </a:extLst>
          </p:cNvPr>
          <p:cNvSpPr>
            <a:spLocks noGrp="1"/>
          </p:cNvSpPr>
          <p:nvPr>
            <p:ph type="title"/>
          </p:nvPr>
        </p:nvSpPr>
        <p:spPr>
          <a:xfrm>
            <a:off x="2612684" y="804520"/>
            <a:ext cx="7202456" cy="1049235"/>
          </a:xfrm>
        </p:spPr>
        <p:txBody>
          <a:bodyPr>
            <a:normAutofit/>
          </a:bodyPr>
          <a:lstStyle/>
          <a:p>
            <a:r>
              <a:rPr lang="en-US" dirty="0"/>
              <a:t>Specialization/ division of labor</a:t>
            </a:r>
          </a:p>
        </p:txBody>
      </p:sp>
      <p:sp>
        <p:nvSpPr>
          <p:cNvPr id="3" name="Content Placeholder 2">
            <a:extLst>
              <a:ext uri="{FF2B5EF4-FFF2-40B4-BE49-F238E27FC236}">
                <a16:creationId xmlns:a16="http://schemas.microsoft.com/office/drawing/2014/main" id="{88D8B16C-E09D-474A-A321-FBDCA4D2C624}"/>
              </a:ext>
            </a:extLst>
          </p:cNvPr>
          <p:cNvSpPr>
            <a:spLocks noGrp="1"/>
          </p:cNvSpPr>
          <p:nvPr>
            <p:ph idx="1"/>
          </p:nvPr>
        </p:nvSpPr>
        <p:spPr>
          <a:xfrm>
            <a:off x="2612685" y="2015735"/>
            <a:ext cx="3127002" cy="3450613"/>
          </a:xfrm>
        </p:spPr>
        <p:txBody>
          <a:bodyPr>
            <a:normAutofit/>
          </a:bodyPr>
          <a:lstStyle/>
          <a:p>
            <a:r>
              <a:rPr lang="en-US" dirty="0"/>
              <a:t>Specialization- boosts the overall productivity of a business or country</a:t>
            </a:r>
          </a:p>
          <a:p>
            <a:endParaRPr lang="en-US" dirty="0"/>
          </a:p>
          <a:p>
            <a:r>
              <a:rPr lang="en-US" dirty="0"/>
              <a:t>Division of Labor – type of specialization </a:t>
            </a:r>
          </a:p>
        </p:txBody>
      </p:sp>
      <p:pic>
        <p:nvPicPr>
          <p:cNvPr id="7170" name="Picture 2" descr="Image result for division of labor ford">
            <a:extLst>
              <a:ext uri="{FF2B5EF4-FFF2-40B4-BE49-F238E27FC236}">
                <a16:creationId xmlns:a16="http://schemas.microsoft.com/office/drawing/2014/main" id="{3B2094F4-B7BA-40B0-B997-5E1B6E160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332" y="3023637"/>
            <a:ext cx="1793506" cy="14348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ollege degree">
            <a:extLst>
              <a:ext uri="{FF2B5EF4-FFF2-40B4-BE49-F238E27FC236}">
                <a16:creationId xmlns:a16="http://schemas.microsoft.com/office/drawing/2014/main" id="{DE51CD40-CB09-4B5A-AFC4-449F5842C7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2087" y="2146913"/>
            <a:ext cx="1793053" cy="13806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teacher">
            <a:extLst>
              <a:ext uri="{FF2B5EF4-FFF2-40B4-BE49-F238E27FC236}">
                <a16:creationId xmlns:a16="http://schemas.microsoft.com/office/drawing/2014/main" id="{1D95CFC1-060F-4610-BB60-FDECAE7812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087" y="4106925"/>
            <a:ext cx="1793053" cy="107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8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24000" y="6126480"/>
            <a:ext cx="9144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Gill Sans MT" panose="020B0502020104020203"/>
            </a:endParaRPr>
          </a:p>
        </p:txBody>
      </p:sp>
      <p:pic>
        <p:nvPicPr>
          <p:cNvPr id="4" name="Content Placeholder 3">
            <a:extLst>
              <a:ext uri="{FF2B5EF4-FFF2-40B4-BE49-F238E27FC236}">
                <a16:creationId xmlns:a16="http://schemas.microsoft.com/office/drawing/2014/main" id="{78406BEB-BB01-4CB6-9AFF-935EF3A881A0}"/>
              </a:ext>
            </a:extLst>
          </p:cNvPr>
          <p:cNvPicPr>
            <a:picLocks noGrp="1"/>
          </p:cNvPicPr>
          <p:nvPr>
            <p:ph idx="1"/>
          </p:nvPr>
        </p:nvPicPr>
        <p:blipFill rotWithShape="1">
          <a:blip r:embed="rId3"/>
          <a:srcRect l="26603" t="39266" r="28098" b="14770"/>
          <a:stretch/>
        </p:blipFill>
        <p:spPr bwMode="auto">
          <a:xfrm>
            <a:off x="2006601" y="1310215"/>
            <a:ext cx="8178799" cy="4668113"/>
          </a:xfrm>
          <a:prstGeom prst="rect">
            <a:avLst/>
          </a:prstGeom>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138225E1-28C5-42C9-83A9-043F35C8F97C}"/>
              </a:ext>
            </a:extLst>
          </p:cNvPr>
          <p:cNvSpPr txBox="1"/>
          <p:nvPr/>
        </p:nvSpPr>
        <p:spPr>
          <a:xfrm>
            <a:off x="2552699" y="529531"/>
            <a:ext cx="7086600" cy="400110"/>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Gill Sans MT" panose="020B0502020104020203"/>
              </a:rPr>
              <a:t>Both parties gain as a result of voluntary, non-fraudulent exchange</a:t>
            </a:r>
          </a:p>
        </p:txBody>
      </p:sp>
    </p:spTree>
    <p:extLst>
      <p:ext uri="{BB962C8B-B14F-4D97-AF65-F5344CB8AC3E}">
        <p14:creationId xmlns:p14="http://schemas.microsoft.com/office/powerpoint/2010/main" val="339803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7E3F-8164-426F-9DE8-C3B9EECE52AD}"/>
              </a:ext>
            </a:extLst>
          </p:cNvPr>
          <p:cNvSpPr>
            <a:spLocks noGrp="1"/>
          </p:cNvSpPr>
          <p:nvPr>
            <p:ph type="title"/>
          </p:nvPr>
        </p:nvSpPr>
        <p:spPr/>
        <p:txBody>
          <a:bodyPr/>
          <a:lstStyle/>
          <a:p>
            <a:r>
              <a:rPr lang="en-US" dirty="0"/>
              <a:t>How should Parking spots at pope be assigned? </a:t>
            </a:r>
          </a:p>
        </p:txBody>
      </p:sp>
      <p:sp>
        <p:nvSpPr>
          <p:cNvPr id="3" name="Content Placeholder 2">
            <a:extLst>
              <a:ext uri="{FF2B5EF4-FFF2-40B4-BE49-F238E27FC236}">
                <a16:creationId xmlns:a16="http://schemas.microsoft.com/office/drawing/2014/main" id="{A22BA5A7-66B9-4950-885F-59F7F6A2AF60}"/>
              </a:ext>
            </a:extLst>
          </p:cNvPr>
          <p:cNvSpPr>
            <a:spLocks noGrp="1"/>
          </p:cNvSpPr>
          <p:nvPr>
            <p:ph idx="1"/>
          </p:nvPr>
        </p:nvSpPr>
        <p:spPr>
          <a:xfrm>
            <a:off x="6610956" y="2034731"/>
            <a:ext cx="2847370" cy="4466833"/>
          </a:xfrm>
        </p:spPr>
        <p:txBody>
          <a:bodyPr/>
          <a:lstStyle/>
          <a:p>
            <a:r>
              <a:rPr lang="en-US" dirty="0"/>
              <a:t>Lottery </a:t>
            </a:r>
          </a:p>
          <a:p>
            <a:r>
              <a:rPr lang="en-US" dirty="0"/>
              <a:t>Authority </a:t>
            </a:r>
          </a:p>
          <a:p>
            <a:r>
              <a:rPr lang="en-US" dirty="0"/>
              <a:t>First-come-first served </a:t>
            </a:r>
          </a:p>
          <a:p>
            <a:r>
              <a:rPr lang="en-US" dirty="0"/>
              <a:t>Personal Characteristics</a:t>
            </a:r>
          </a:p>
          <a:p>
            <a:r>
              <a:rPr lang="en-US" dirty="0"/>
              <a:t>Contest </a:t>
            </a:r>
          </a:p>
        </p:txBody>
      </p:sp>
      <p:sp>
        <p:nvSpPr>
          <p:cNvPr id="4" name="Content Placeholder 2">
            <a:extLst>
              <a:ext uri="{FF2B5EF4-FFF2-40B4-BE49-F238E27FC236}">
                <a16:creationId xmlns:a16="http://schemas.microsoft.com/office/drawing/2014/main" id="{B515310A-85D5-4750-9308-53B0860C2D1F}"/>
              </a:ext>
            </a:extLst>
          </p:cNvPr>
          <p:cNvSpPr txBox="1">
            <a:spLocks/>
          </p:cNvSpPr>
          <p:nvPr/>
        </p:nvSpPr>
        <p:spPr>
          <a:xfrm>
            <a:off x="2238981" y="2187131"/>
            <a:ext cx="2847370" cy="4466833"/>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Price</a:t>
            </a:r>
          </a:p>
          <a:p>
            <a:r>
              <a:rPr lang="en-US" dirty="0"/>
              <a:t>Majority Rule </a:t>
            </a:r>
          </a:p>
          <a:p>
            <a:r>
              <a:rPr lang="en-US" dirty="0"/>
              <a:t>Contests </a:t>
            </a:r>
          </a:p>
          <a:p>
            <a:r>
              <a:rPr lang="en-US" dirty="0"/>
              <a:t>Force</a:t>
            </a:r>
          </a:p>
          <a:p>
            <a:r>
              <a:rPr lang="en-US" dirty="0"/>
              <a:t>Sharing</a:t>
            </a:r>
          </a:p>
        </p:txBody>
      </p:sp>
    </p:spTree>
    <p:extLst>
      <p:ext uri="{BB962C8B-B14F-4D97-AF65-F5344CB8AC3E}">
        <p14:creationId xmlns:p14="http://schemas.microsoft.com/office/powerpoint/2010/main" val="37621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5AFD-DAA6-412F-A8B4-2D956F936A11}"/>
              </a:ext>
            </a:extLst>
          </p:cNvPr>
          <p:cNvSpPr>
            <a:spLocks noGrp="1"/>
          </p:cNvSpPr>
          <p:nvPr>
            <p:ph type="title"/>
          </p:nvPr>
        </p:nvSpPr>
        <p:spPr>
          <a:xfrm>
            <a:off x="1924655" y="794996"/>
            <a:ext cx="8761791" cy="1049235"/>
          </a:xfrm>
        </p:spPr>
        <p:txBody>
          <a:bodyPr/>
          <a:lstStyle/>
          <a:p>
            <a:r>
              <a:rPr lang="en-US" dirty="0"/>
              <a:t>Public Goods and services  </a:t>
            </a:r>
          </a:p>
        </p:txBody>
      </p:sp>
      <p:sp>
        <p:nvSpPr>
          <p:cNvPr id="3" name="Content Placeholder 2">
            <a:extLst>
              <a:ext uri="{FF2B5EF4-FFF2-40B4-BE49-F238E27FC236}">
                <a16:creationId xmlns:a16="http://schemas.microsoft.com/office/drawing/2014/main" id="{5F8C7E34-F22B-495E-B6F4-9A6CD965642F}"/>
              </a:ext>
            </a:extLst>
          </p:cNvPr>
          <p:cNvSpPr>
            <a:spLocks noGrp="1"/>
          </p:cNvSpPr>
          <p:nvPr>
            <p:ph idx="1"/>
          </p:nvPr>
        </p:nvSpPr>
        <p:spPr/>
        <p:txBody>
          <a:bodyPr>
            <a:normAutofit fontScale="92500" lnSpcReduction="10000"/>
          </a:bodyPr>
          <a:lstStyle/>
          <a:p>
            <a:r>
              <a:rPr lang="en-US" dirty="0"/>
              <a:t>Governments in the United States usually produce public goods and services only when there is a reason that the private market is unable to provide the good or service</a:t>
            </a:r>
          </a:p>
          <a:p>
            <a:endParaRPr lang="en-US" dirty="0"/>
          </a:p>
          <a:p>
            <a:r>
              <a:rPr lang="en-US" dirty="0"/>
              <a:t>“</a:t>
            </a:r>
            <a:r>
              <a:rPr lang="en-US" u="sng" dirty="0"/>
              <a:t>Shared consumption</a:t>
            </a:r>
            <a:r>
              <a:rPr lang="en-US" dirty="0"/>
              <a:t>”- One persons use doesn’t not diminish the use for another </a:t>
            </a:r>
          </a:p>
          <a:p>
            <a:r>
              <a:rPr lang="en-US" dirty="0"/>
              <a:t>“</a:t>
            </a:r>
            <a:r>
              <a:rPr lang="en-US" u="sng" dirty="0"/>
              <a:t>Non-exclusion</a:t>
            </a:r>
            <a:r>
              <a:rPr lang="en-US" dirty="0"/>
              <a:t>”- difficult or impossible to keep a person unwilling to pay for a good from using it  </a:t>
            </a:r>
          </a:p>
          <a:p>
            <a:pPr lvl="1"/>
            <a:r>
              <a:rPr lang="en-US" dirty="0"/>
              <a:t>i.e.- U.S. provides military protection for everyone living in the US regardless of paying taxes </a:t>
            </a:r>
          </a:p>
          <a:p>
            <a:pPr lvl="1"/>
            <a:r>
              <a:rPr lang="en-US" dirty="0"/>
              <a:t>“Free-rider” problem- enjoys the benefit without paying </a:t>
            </a:r>
            <a:r>
              <a:rPr lang="en-US" dirty="0" err="1"/>
              <a:t>ofr</a:t>
            </a:r>
            <a:r>
              <a:rPr lang="en-US" dirty="0"/>
              <a:t> it. </a:t>
            </a:r>
          </a:p>
        </p:txBody>
      </p:sp>
    </p:spTree>
    <p:extLst>
      <p:ext uri="{BB962C8B-B14F-4D97-AF65-F5344CB8AC3E}">
        <p14:creationId xmlns:p14="http://schemas.microsoft.com/office/powerpoint/2010/main" val="73665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5486-1E4C-46FE-B5CE-20CB5F78C714}"/>
              </a:ext>
            </a:extLst>
          </p:cNvPr>
          <p:cNvSpPr>
            <a:spLocks noGrp="1"/>
          </p:cNvSpPr>
          <p:nvPr>
            <p:ph type="title"/>
          </p:nvPr>
        </p:nvSpPr>
        <p:spPr/>
        <p:txBody>
          <a:bodyPr>
            <a:normAutofit fontScale="90000"/>
          </a:bodyPr>
          <a:lstStyle/>
          <a:p>
            <a:r>
              <a:rPr lang="en-US" sz="4000" dirty="0"/>
              <a:t>Is it a public good/ service? </a:t>
            </a:r>
            <a:br>
              <a:rPr lang="en-US" dirty="0"/>
            </a:br>
            <a:r>
              <a:rPr lang="en-US" dirty="0"/>
              <a:t> </a:t>
            </a:r>
            <a:r>
              <a:rPr lang="en-US" sz="1800" dirty="0"/>
              <a:t>(provided by the govt and paid for by taxes)</a:t>
            </a:r>
            <a:endParaRPr lang="en-US" dirty="0"/>
          </a:p>
        </p:txBody>
      </p:sp>
      <p:sp>
        <p:nvSpPr>
          <p:cNvPr id="3" name="Content Placeholder 2">
            <a:extLst>
              <a:ext uri="{FF2B5EF4-FFF2-40B4-BE49-F238E27FC236}">
                <a16:creationId xmlns:a16="http://schemas.microsoft.com/office/drawing/2014/main" id="{9D355A8B-284B-4DD1-9CB4-A759EB71D36D}"/>
              </a:ext>
            </a:extLst>
          </p:cNvPr>
          <p:cNvSpPr>
            <a:spLocks noGrp="1"/>
          </p:cNvSpPr>
          <p:nvPr>
            <p:ph idx="1"/>
          </p:nvPr>
        </p:nvSpPr>
        <p:spPr>
          <a:xfrm>
            <a:off x="666751" y="2015734"/>
            <a:ext cx="10019696" cy="4037745"/>
          </a:xfrm>
        </p:spPr>
        <p:txBody>
          <a:bodyPr>
            <a:normAutofit/>
          </a:bodyPr>
          <a:lstStyle/>
          <a:p>
            <a:r>
              <a:rPr lang="en-US" dirty="0"/>
              <a:t>Car Wash </a:t>
            </a:r>
          </a:p>
          <a:p>
            <a:r>
              <a:rPr lang="en-US" dirty="0"/>
              <a:t>Streets and Roads</a:t>
            </a:r>
          </a:p>
          <a:p>
            <a:r>
              <a:rPr lang="en-US" dirty="0"/>
              <a:t>Police/Fire Protection </a:t>
            </a:r>
          </a:p>
          <a:p>
            <a:r>
              <a:rPr lang="en-US" dirty="0"/>
              <a:t>Chocolate Milkshakes </a:t>
            </a:r>
          </a:p>
          <a:p>
            <a:r>
              <a:rPr lang="en-US" dirty="0"/>
              <a:t>Trash Collection </a:t>
            </a:r>
          </a:p>
          <a:p>
            <a:r>
              <a:rPr lang="en-US" dirty="0"/>
              <a:t>School Desks </a:t>
            </a:r>
          </a:p>
          <a:p>
            <a:r>
              <a:rPr lang="en-US" dirty="0"/>
              <a:t>Haircuts </a:t>
            </a:r>
          </a:p>
          <a:p>
            <a:r>
              <a:rPr lang="en-US" dirty="0"/>
              <a:t>Teachers </a:t>
            </a:r>
          </a:p>
          <a:p>
            <a:endParaRPr lang="en-US" dirty="0"/>
          </a:p>
        </p:txBody>
      </p:sp>
    </p:spTree>
    <p:extLst>
      <p:ext uri="{BB962C8B-B14F-4D97-AF65-F5344CB8AC3E}">
        <p14:creationId xmlns:p14="http://schemas.microsoft.com/office/powerpoint/2010/main" val="200986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20D7-9C29-4E89-BEE3-7ED70A5FDD4B}"/>
              </a:ext>
            </a:extLst>
          </p:cNvPr>
          <p:cNvSpPr>
            <a:spLocks noGrp="1"/>
          </p:cNvSpPr>
          <p:nvPr>
            <p:ph type="title"/>
          </p:nvPr>
        </p:nvSpPr>
        <p:spPr/>
        <p:txBody>
          <a:bodyPr/>
          <a:lstStyle/>
          <a:p>
            <a:r>
              <a:rPr lang="en-US" dirty="0"/>
              <a:t>Market failures </a:t>
            </a:r>
          </a:p>
        </p:txBody>
      </p:sp>
      <p:sp>
        <p:nvSpPr>
          <p:cNvPr id="3" name="Content Placeholder 2">
            <a:extLst>
              <a:ext uri="{FF2B5EF4-FFF2-40B4-BE49-F238E27FC236}">
                <a16:creationId xmlns:a16="http://schemas.microsoft.com/office/drawing/2014/main" id="{878F91BD-75D6-493B-8704-21B4578A8CAB}"/>
              </a:ext>
            </a:extLst>
          </p:cNvPr>
          <p:cNvSpPr>
            <a:spLocks noGrp="1"/>
          </p:cNvSpPr>
          <p:nvPr>
            <p:ph idx="1"/>
          </p:nvPr>
        </p:nvSpPr>
        <p:spPr/>
        <p:txBody>
          <a:bodyPr/>
          <a:lstStyle/>
          <a:p>
            <a:r>
              <a:rPr lang="en-US" dirty="0"/>
              <a:t>occur when the private market is unable to produce goods and services in a way that the marginal benefit to society from the production of the good is equal to or greater than the marginal cost to society for producing the good. Market failures include externalities and market power</a:t>
            </a:r>
          </a:p>
        </p:txBody>
      </p:sp>
    </p:spTree>
    <p:extLst>
      <p:ext uri="{BB962C8B-B14F-4D97-AF65-F5344CB8AC3E}">
        <p14:creationId xmlns:p14="http://schemas.microsoft.com/office/powerpoint/2010/main" val="38534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E8BD-05DF-4001-8EAA-7F278B235B0C}"/>
              </a:ext>
            </a:extLst>
          </p:cNvPr>
          <p:cNvSpPr>
            <a:spLocks noGrp="1"/>
          </p:cNvSpPr>
          <p:nvPr>
            <p:ph type="title"/>
          </p:nvPr>
        </p:nvSpPr>
        <p:spPr/>
        <p:txBody>
          <a:bodyPr/>
          <a:lstStyle/>
          <a:p>
            <a:r>
              <a:rPr lang="en-US" dirty="0"/>
              <a:t>Video Questions 	</a:t>
            </a:r>
          </a:p>
        </p:txBody>
      </p:sp>
      <p:sp>
        <p:nvSpPr>
          <p:cNvPr id="3" name="Content Placeholder 2">
            <a:extLst>
              <a:ext uri="{FF2B5EF4-FFF2-40B4-BE49-F238E27FC236}">
                <a16:creationId xmlns:a16="http://schemas.microsoft.com/office/drawing/2014/main" id="{0EF54AC6-BEA9-48FF-9928-625A4B4AA3A5}"/>
              </a:ext>
            </a:extLst>
          </p:cNvPr>
          <p:cNvSpPr>
            <a:spLocks noGrp="1"/>
          </p:cNvSpPr>
          <p:nvPr>
            <p:ph idx="1"/>
          </p:nvPr>
        </p:nvSpPr>
        <p:spPr/>
        <p:txBody>
          <a:bodyPr/>
          <a:lstStyle/>
          <a:p>
            <a:r>
              <a:rPr lang="en-US" dirty="0"/>
              <a:t>1. Emissions that result from the production of paper are a good example of a negative externality because</a:t>
            </a:r>
          </a:p>
          <a:p>
            <a:pPr lvl="1"/>
            <a:r>
              <a:rPr lang="en-US" dirty="0"/>
              <a:t>There are fines for air pollution </a:t>
            </a:r>
          </a:p>
          <a:p>
            <a:pPr lvl="1"/>
            <a:r>
              <a:rPr lang="en-US" dirty="0"/>
              <a:t>Air pollution is no longer an issue in our economy </a:t>
            </a:r>
          </a:p>
          <a:p>
            <a:pPr lvl="1"/>
            <a:r>
              <a:rPr lang="en-US" dirty="0"/>
              <a:t>Paper-producing firms are generally unaware of environmental  regulations </a:t>
            </a:r>
          </a:p>
          <a:p>
            <a:pPr lvl="1"/>
            <a:r>
              <a:rPr lang="en-US" dirty="0"/>
              <a:t>Paper-producing firms will not include the cost of pollution in their production costs </a:t>
            </a:r>
          </a:p>
          <a:p>
            <a:pPr marL="457200" lvl="1" indent="0">
              <a:buNone/>
            </a:pPr>
            <a:endParaRPr lang="en-US" dirty="0"/>
          </a:p>
        </p:txBody>
      </p:sp>
    </p:spTree>
    <p:extLst>
      <p:ext uri="{BB962C8B-B14F-4D97-AF65-F5344CB8AC3E}">
        <p14:creationId xmlns:p14="http://schemas.microsoft.com/office/powerpoint/2010/main" val="14259895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603</Words>
  <Application>Microsoft Office PowerPoint</Application>
  <PresentationFormat>Widescreen</PresentationFormat>
  <Paragraphs>86</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MT</vt:lpstr>
      <vt:lpstr>Gallery</vt:lpstr>
      <vt:lpstr>Textbook Access  </vt:lpstr>
      <vt:lpstr>PowerPoint Presentation</vt:lpstr>
      <vt:lpstr>Specialization/ division of labor</vt:lpstr>
      <vt:lpstr>PowerPoint Presentation</vt:lpstr>
      <vt:lpstr>How should Parking spots at pope be assigned? </vt:lpstr>
      <vt:lpstr>Public Goods and services  </vt:lpstr>
      <vt:lpstr>Is it a public good/ service?   (provided by the govt and paid for by taxes)</vt:lpstr>
      <vt:lpstr>Market failures </vt:lpstr>
      <vt:lpstr>Video Questions  </vt:lpstr>
      <vt:lpstr>#2 </vt:lpstr>
      <vt:lpstr>#3 </vt:lpstr>
      <vt:lpstr>Government can internalize a negative externality by </vt:lpstr>
      <vt:lpstr>Which of the following statements best illustrates a positive externality ?</vt:lpstr>
      <vt:lpstr>When negative externalities are present in a market </vt:lpstr>
      <vt:lpstr>Externalities </vt:lpstr>
      <vt:lpstr>Government attempts to fix market failures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Samer Kaddah</dc:creator>
  <cp:lastModifiedBy>Samer Kaddah</cp:lastModifiedBy>
  <cp:revision>6</cp:revision>
  <cp:lastPrinted>2019-08-12T12:28:19Z</cp:lastPrinted>
  <dcterms:created xsi:type="dcterms:W3CDTF">2019-08-12T11:24:06Z</dcterms:created>
  <dcterms:modified xsi:type="dcterms:W3CDTF">2019-08-12T12:34:37Z</dcterms:modified>
</cp:coreProperties>
</file>