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4" r:id="rId6"/>
    <p:sldId id="265" r:id="rId7"/>
    <p:sldId id="266" r:id="rId8"/>
    <p:sldId id="267" r:id="rId9"/>
    <p:sldId id="269" r:id="rId10"/>
    <p:sldId id="270" r:id="rId11"/>
    <p:sldId id="271" r:id="rId12"/>
    <p:sldId id="272" r:id="rId13"/>
    <p:sldId id="274" r:id="rId14"/>
    <p:sldId id="275" r:id="rId15"/>
    <p:sldId id="276" r:id="rId16"/>
    <p:sldId id="277" r:id="rId17"/>
    <p:sldId id="278" r:id="rId18"/>
    <p:sldId id="279" r:id="rId19"/>
    <p:sldId id="280" r:id="rId20"/>
    <p:sldId id="281" r:id="rId21"/>
    <p:sldId id="282"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p:scale>
          <a:sx n="67" d="100"/>
          <a:sy n="67" d="100"/>
        </p:scale>
        <p:origin x="5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379E1-EBEE-4081-8256-5CF1CDA17729}" type="datetimeFigureOut">
              <a:rPr lang="en-US" smtClean="0"/>
              <a:t>2/25/2020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83FA1-CD14-4D1A-8A1B-2D468EA19533}" type="slidenum">
              <a:rPr lang="en-US" smtClean="0"/>
              <a:t>‹#›</a:t>
            </a:fld>
            <a:endParaRPr lang="en-US"/>
          </a:p>
        </p:txBody>
      </p:sp>
    </p:spTree>
    <p:extLst>
      <p:ext uri="{BB962C8B-B14F-4D97-AF65-F5344CB8AC3E}">
        <p14:creationId xmlns:p14="http://schemas.microsoft.com/office/powerpoint/2010/main" val="297489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Efforts to modernize had been unsuccessful.</a:t>
            </a:r>
            <a:r>
              <a:rPr lang="en-US" baseline="0" dirty="0"/>
              <a:t> The monarchy would often resist reforms due to the fear of losing autocratic rule. Huge population, but majority were serfs. Serfs would not be freed until the late 1800’s. Landowners had no incentive to improve agriculture or develop industry. This would leave Russian empire backward and behind other industrializing nations. HUGE empire that encompassed a variety of ethnic groups across Europe and Asia. </a:t>
            </a:r>
            <a:endParaRPr lang="en-US" dirty="0"/>
          </a:p>
        </p:txBody>
      </p:sp>
      <p:sp>
        <p:nvSpPr>
          <p:cNvPr id="4" name="Slide Number Placeholder 3"/>
          <p:cNvSpPr>
            <a:spLocks noGrp="1"/>
          </p:cNvSpPr>
          <p:nvPr>
            <p:ph type="sldNum" sz="quarter" idx="10"/>
          </p:nvPr>
        </p:nvSpPr>
        <p:spPr/>
        <p:txBody>
          <a:bodyPr/>
          <a:lstStyle/>
          <a:p>
            <a:fld id="{7B9C5D9A-C9A6-4F7A-8DDC-353FE590D59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5832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Notice Otto Von Bismarck</a:t>
            </a:r>
            <a:r>
              <a:rPr lang="en-US" baseline="0" dirty="0"/>
              <a:t> is wearing a German military helmet in this portrait. What does that say about him and his political views? </a:t>
            </a:r>
            <a:endParaRPr lang="en-US" dirty="0"/>
          </a:p>
        </p:txBody>
      </p:sp>
      <p:sp>
        <p:nvSpPr>
          <p:cNvPr id="4" name="Slide Number Placeholder 3"/>
          <p:cNvSpPr>
            <a:spLocks noGrp="1"/>
          </p:cNvSpPr>
          <p:nvPr>
            <p:ph type="sldNum" sz="quarter" idx="10"/>
          </p:nvPr>
        </p:nvSpPr>
        <p:spPr/>
        <p:txBody>
          <a:bodyPr/>
          <a:lstStyle/>
          <a:p>
            <a:fld id="{7B9C5D9A-C9A6-4F7A-8DDC-353FE590D59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7685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586FDE-34C7-4B0C-BF90-6FDB86625789}" type="datetimeFigureOut">
              <a:rPr lang="en-US" smtClean="0">
                <a:solidFill>
                  <a:prstClr val="white">
                    <a:tint val="75000"/>
                  </a:prstClr>
                </a:solidFill>
              </a:rPr>
              <a:pPr/>
              <a:t>2/25/2020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7C09A5A-DB50-40BC-A9D7-89AB6C5B1C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6727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86FDE-34C7-4B0C-BF90-6FDB86625789}" type="datetimeFigureOut">
              <a:rPr lang="en-US" smtClean="0">
                <a:solidFill>
                  <a:prstClr val="white">
                    <a:tint val="75000"/>
                  </a:prstClr>
                </a:solidFill>
              </a:rPr>
              <a:pPr/>
              <a:t>2/25/2020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7C09A5A-DB50-40BC-A9D7-89AB6C5B1C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0523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86FDE-34C7-4B0C-BF90-6FDB86625789}" type="datetimeFigureOut">
              <a:rPr lang="en-US" smtClean="0">
                <a:solidFill>
                  <a:prstClr val="white">
                    <a:tint val="75000"/>
                  </a:prstClr>
                </a:solidFill>
              </a:rPr>
              <a:pPr/>
              <a:t>2/25/2020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7C09A5A-DB50-40BC-A9D7-89AB6C5B1C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1902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86FDE-34C7-4B0C-BF90-6FDB86625789}" type="datetimeFigureOut">
              <a:rPr lang="en-US" smtClean="0">
                <a:solidFill>
                  <a:prstClr val="white">
                    <a:tint val="75000"/>
                  </a:prstClr>
                </a:solidFill>
              </a:rPr>
              <a:pPr/>
              <a:t>2/25/2020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7C09A5A-DB50-40BC-A9D7-89AB6C5B1C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976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86FDE-34C7-4B0C-BF90-6FDB86625789}" type="datetimeFigureOut">
              <a:rPr lang="en-US" smtClean="0">
                <a:solidFill>
                  <a:prstClr val="white">
                    <a:tint val="75000"/>
                  </a:prstClr>
                </a:solidFill>
              </a:rPr>
              <a:pPr/>
              <a:t>2/25/2020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7C09A5A-DB50-40BC-A9D7-89AB6C5B1C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186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586FDE-34C7-4B0C-BF90-6FDB86625789}" type="datetimeFigureOut">
              <a:rPr lang="en-US" smtClean="0">
                <a:solidFill>
                  <a:prstClr val="white">
                    <a:tint val="75000"/>
                  </a:prstClr>
                </a:solidFill>
              </a:rPr>
              <a:pPr/>
              <a:t>2/25/2020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7C09A5A-DB50-40BC-A9D7-89AB6C5B1C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78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586FDE-34C7-4B0C-BF90-6FDB86625789}" type="datetimeFigureOut">
              <a:rPr lang="en-US" smtClean="0">
                <a:solidFill>
                  <a:prstClr val="white">
                    <a:tint val="75000"/>
                  </a:prstClr>
                </a:solidFill>
              </a:rPr>
              <a:pPr/>
              <a:t>2/25/2020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D7C09A5A-DB50-40BC-A9D7-89AB6C5B1C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0334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586FDE-34C7-4B0C-BF90-6FDB86625789}" type="datetimeFigureOut">
              <a:rPr lang="en-US" smtClean="0">
                <a:solidFill>
                  <a:prstClr val="white">
                    <a:tint val="75000"/>
                  </a:prstClr>
                </a:solidFill>
              </a:rPr>
              <a:pPr/>
              <a:t>2/25/2020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D7C09A5A-DB50-40BC-A9D7-89AB6C5B1C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712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86FDE-34C7-4B0C-BF90-6FDB86625789}" type="datetimeFigureOut">
              <a:rPr lang="en-US" smtClean="0">
                <a:solidFill>
                  <a:prstClr val="white">
                    <a:tint val="75000"/>
                  </a:prstClr>
                </a:solidFill>
              </a:rPr>
              <a:pPr/>
              <a:t>2/25/2020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C09A5A-DB50-40BC-A9D7-89AB6C5B1C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891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586FDE-34C7-4B0C-BF90-6FDB86625789}" type="datetimeFigureOut">
              <a:rPr lang="en-US" smtClean="0">
                <a:solidFill>
                  <a:prstClr val="white">
                    <a:tint val="75000"/>
                  </a:prstClr>
                </a:solidFill>
              </a:rPr>
              <a:pPr/>
              <a:t>2/25/2020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7C09A5A-DB50-40BC-A9D7-89AB6C5B1C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8460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586FDE-34C7-4B0C-BF90-6FDB86625789}" type="datetimeFigureOut">
              <a:rPr lang="en-US" smtClean="0">
                <a:solidFill>
                  <a:prstClr val="white">
                    <a:tint val="75000"/>
                  </a:prstClr>
                </a:solidFill>
              </a:rPr>
              <a:pPr/>
              <a:t>2/25/2020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7C09A5A-DB50-40BC-A9D7-89AB6C5B1C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36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86FDE-34C7-4B0C-BF90-6FDB86625789}" type="datetimeFigureOut">
              <a:rPr lang="en-US" smtClean="0">
                <a:solidFill>
                  <a:prstClr val="white">
                    <a:tint val="75000"/>
                  </a:prstClr>
                </a:solidFill>
              </a:rPr>
              <a:pPr/>
              <a:t>2/25/2020</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09A5A-DB50-40BC-A9D7-89AB6C5B1C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809468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Bookman Old Style" pitchFamily="18" charset="0"/>
              </a:rPr>
              <a:t>European Empires</a:t>
            </a:r>
          </a:p>
        </p:txBody>
      </p:sp>
      <p:sp>
        <p:nvSpPr>
          <p:cNvPr id="3" name="Content Placeholder 2"/>
          <p:cNvSpPr>
            <a:spLocks noGrp="1"/>
          </p:cNvSpPr>
          <p:nvPr>
            <p:ph idx="1"/>
          </p:nvPr>
        </p:nvSpPr>
        <p:spPr>
          <a:xfrm>
            <a:off x="1524000" y="1371600"/>
            <a:ext cx="5334000" cy="5257800"/>
          </a:xfrm>
        </p:spPr>
        <p:txBody>
          <a:bodyPr>
            <a:normAutofit lnSpcReduction="10000"/>
          </a:bodyPr>
          <a:lstStyle/>
          <a:p>
            <a:r>
              <a:rPr lang="en-US" dirty="0">
                <a:latin typeface="Bookman Old Style" pitchFamily="18" charset="0"/>
              </a:rPr>
              <a:t>Comprised of large empires and kingdoms</a:t>
            </a:r>
          </a:p>
          <a:p>
            <a:pPr lvl="1"/>
            <a:r>
              <a:rPr lang="en-US" dirty="0">
                <a:latin typeface="Bookman Old Style" pitchFamily="18" charset="0"/>
              </a:rPr>
              <a:t>Multiple ethnic, lingual, and religious groups</a:t>
            </a:r>
          </a:p>
          <a:p>
            <a:pPr lvl="1"/>
            <a:r>
              <a:rPr lang="en-US" dirty="0">
                <a:latin typeface="Bookman Old Style" pitchFamily="18" charset="0"/>
              </a:rPr>
              <a:t>Ex: Austria-Hungary, Russia, Ottoman</a:t>
            </a:r>
          </a:p>
          <a:p>
            <a:r>
              <a:rPr lang="en-US" dirty="0">
                <a:latin typeface="Bookman Old Style" pitchFamily="18" charset="0"/>
              </a:rPr>
              <a:t>Congress of Vienna, 1815</a:t>
            </a:r>
          </a:p>
          <a:p>
            <a:pPr lvl="1"/>
            <a:r>
              <a:rPr lang="en-US" dirty="0">
                <a:latin typeface="Bookman Old Style" pitchFamily="18" charset="0"/>
              </a:rPr>
              <a:t>Aimed for peace in Europe </a:t>
            </a:r>
          </a:p>
          <a:p>
            <a:pPr lvl="1"/>
            <a:r>
              <a:rPr lang="en-US" dirty="0">
                <a:latin typeface="Bookman Old Style" pitchFamily="18" charset="0"/>
              </a:rPr>
              <a:t>Reinstated monarchies</a:t>
            </a:r>
          </a:p>
          <a:p>
            <a:pPr lvl="1"/>
            <a:endParaRPr lang="en-US" dirty="0"/>
          </a:p>
          <a:p>
            <a:endParaRPr lang="en-US" dirty="0"/>
          </a:p>
        </p:txBody>
      </p:sp>
      <p:pic>
        <p:nvPicPr>
          <p:cNvPr id="14338" name="Picture 2" descr="http://www.amitm.com/thecon/Map1815.jpeg"/>
          <p:cNvPicPr>
            <a:picLocks noChangeAspect="1" noChangeArrowheads="1"/>
          </p:cNvPicPr>
          <p:nvPr/>
        </p:nvPicPr>
        <p:blipFill>
          <a:blip r:embed="rId2" cstate="print"/>
          <a:srcRect/>
          <a:stretch>
            <a:fillRect/>
          </a:stretch>
        </p:blipFill>
        <p:spPr bwMode="auto">
          <a:xfrm>
            <a:off x="6477000" y="2362200"/>
            <a:ext cx="4191000" cy="3962400"/>
          </a:xfrm>
          <a:prstGeom prst="rect">
            <a:avLst/>
          </a:prstGeom>
          <a:noFill/>
        </p:spPr>
      </p:pic>
    </p:spTree>
    <p:extLst>
      <p:ext uri="{BB962C8B-B14F-4D97-AF65-F5344CB8AC3E}">
        <p14:creationId xmlns:p14="http://schemas.microsoft.com/office/powerpoint/2010/main" val="195753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838200"/>
            <a:ext cx="9144000" cy="5334000"/>
          </a:xfrm>
        </p:spPr>
        <p:txBody>
          <a:bodyPr>
            <a:normAutofit/>
          </a:bodyPr>
          <a:lstStyle/>
          <a:p>
            <a:pPr lvl="1"/>
            <a:r>
              <a:rPr lang="en-US" sz="3200" dirty="0">
                <a:latin typeface="Bookman Old Style" pitchFamily="18" charset="0"/>
              </a:rPr>
              <a:t>Master of </a:t>
            </a:r>
            <a:r>
              <a:rPr lang="en-US" sz="3200" dirty="0" err="1">
                <a:solidFill>
                  <a:srgbClr val="FFFF00"/>
                </a:solidFill>
                <a:latin typeface="Bookman Old Style" pitchFamily="18" charset="0"/>
              </a:rPr>
              <a:t>Realpolitik</a:t>
            </a:r>
            <a:endParaRPr lang="en-US" sz="3200" dirty="0">
              <a:solidFill>
                <a:srgbClr val="FFFF00"/>
              </a:solidFill>
              <a:latin typeface="Bookman Old Style" pitchFamily="18" charset="0"/>
            </a:endParaRPr>
          </a:p>
          <a:p>
            <a:pPr lvl="2"/>
            <a:r>
              <a:rPr lang="en-US" sz="2800" dirty="0">
                <a:latin typeface="Bookman Old Style" pitchFamily="18" charset="0"/>
              </a:rPr>
              <a:t>Realistic politics based on tough-minded evaluation of the needs of the state</a:t>
            </a:r>
          </a:p>
          <a:p>
            <a:pPr lvl="1"/>
            <a:r>
              <a:rPr lang="en-US" sz="3200" dirty="0">
                <a:latin typeface="Bookman Old Style" pitchFamily="18" charset="0"/>
              </a:rPr>
              <a:t>Desire to build up military</a:t>
            </a:r>
          </a:p>
          <a:p>
            <a:pPr lvl="1"/>
            <a:r>
              <a:rPr lang="en-US" sz="3200" dirty="0">
                <a:latin typeface="Bookman Old Style" pitchFamily="18" charset="0"/>
              </a:rPr>
              <a:t>Three war victories would increase Prussian territory and power</a:t>
            </a:r>
          </a:p>
          <a:p>
            <a:pPr lvl="1"/>
            <a:r>
              <a:rPr lang="en-US" sz="3200" dirty="0">
                <a:latin typeface="Bookman Old Style" pitchFamily="18" charset="0"/>
              </a:rPr>
              <a:t>Difficult to unify northern and southern Germany</a:t>
            </a:r>
          </a:p>
          <a:p>
            <a:pPr lvl="2"/>
            <a:r>
              <a:rPr lang="en-US" dirty="0">
                <a:latin typeface="Bookman Old Style" pitchFamily="18" charset="0"/>
              </a:rPr>
              <a:t>Protestant North and Catholic South </a:t>
            </a:r>
          </a:p>
          <a:p>
            <a:endParaRPr lang="en-US" dirty="0"/>
          </a:p>
          <a:p>
            <a:endParaRPr lang="en-US" dirty="0"/>
          </a:p>
        </p:txBody>
      </p:sp>
      <p:sp>
        <p:nvSpPr>
          <p:cNvPr id="4" name="TextBox 3"/>
          <p:cNvSpPr txBox="1"/>
          <p:nvPr/>
        </p:nvSpPr>
        <p:spPr>
          <a:xfrm>
            <a:off x="2514600" y="0"/>
            <a:ext cx="7162800" cy="923330"/>
          </a:xfrm>
          <a:prstGeom prst="rect">
            <a:avLst/>
          </a:prstGeom>
          <a:noFill/>
        </p:spPr>
        <p:txBody>
          <a:bodyPr wrap="square" rtlCol="0">
            <a:spAutoFit/>
          </a:bodyPr>
          <a:lstStyle/>
          <a:p>
            <a:pPr algn="ctr"/>
            <a:r>
              <a:rPr lang="en-US" sz="5400" dirty="0">
                <a:solidFill>
                  <a:srgbClr val="FFFF00"/>
                </a:solidFill>
                <a:latin typeface="Bookman Old Style" pitchFamily="18" charset="0"/>
              </a:rPr>
              <a:t>Otto Von Bismarck</a:t>
            </a:r>
          </a:p>
        </p:txBody>
      </p:sp>
    </p:spTree>
    <p:extLst>
      <p:ext uri="{BB962C8B-B14F-4D97-AF65-F5344CB8AC3E}">
        <p14:creationId xmlns:p14="http://schemas.microsoft.com/office/powerpoint/2010/main" val="183200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0"/>
            <a:ext cx="9372600" cy="5334000"/>
          </a:xfrm>
        </p:spPr>
        <p:txBody>
          <a:bodyPr/>
          <a:lstStyle/>
          <a:p>
            <a:pPr lvl="2"/>
            <a:r>
              <a:rPr lang="en-US" sz="4000" dirty="0">
                <a:solidFill>
                  <a:srgbClr val="FFFF00"/>
                </a:solidFill>
                <a:latin typeface="Bookman Old Style" pitchFamily="18" charset="0"/>
              </a:rPr>
              <a:t>Franco-Prussian War</a:t>
            </a:r>
          </a:p>
          <a:p>
            <a:pPr lvl="3"/>
            <a:r>
              <a:rPr lang="en-US" sz="3200" dirty="0">
                <a:latin typeface="Bookman Old Style" pitchFamily="18" charset="0"/>
              </a:rPr>
              <a:t>Way to unify southern Germany with Northern Germany</a:t>
            </a:r>
          </a:p>
          <a:p>
            <a:pPr lvl="3"/>
            <a:r>
              <a:rPr lang="en-US" sz="3200" dirty="0">
                <a:latin typeface="Bookman Old Style" pitchFamily="18" charset="0"/>
              </a:rPr>
              <a:t>Gained territory of Alsace-Lorraine</a:t>
            </a:r>
          </a:p>
          <a:p>
            <a:pPr lvl="3"/>
            <a:r>
              <a:rPr lang="en-US" sz="3200" dirty="0">
                <a:latin typeface="Bookman Old Style" pitchFamily="18" charset="0"/>
              </a:rPr>
              <a:t>Creates animosity and distrust between French and Germans</a:t>
            </a:r>
          </a:p>
          <a:p>
            <a:endParaRPr lang="en-US" dirty="0"/>
          </a:p>
        </p:txBody>
      </p:sp>
      <p:pic>
        <p:nvPicPr>
          <p:cNvPr id="61442" name="Picture 2" descr="franc"/>
          <p:cNvPicPr>
            <a:picLocks noChangeAspect="1" noChangeArrowheads="1"/>
          </p:cNvPicPr>
          <p:nvPr/>
        </p:nvPicPr>
        <p:blipFill>
          <a:blip r:embed="rId2" cstate="print"/>
          <a:srcRect/>
          <a:stretch>
            <a:fillRect/>
          </a:stretch>
        </p:blipFill>
        <p:spPr bwMode="auto">
          <a:xfrm>
            <a:off x="4419601" y="3581401"/>
            <a:ext cx="3876675" cy="3103549"/>
          </a:xfrm>
          <a:prstGeom prst="rect">
            <a:avLst/>
          </a:prstGeom>
          <a:noFill/>
        </p:spPr>
      </p:pic>
    </p:spTree>
    <p:extLst>
      <p:ext uri="{BB962C8B-B14F-4D97-AF65-F5344CB8AC3E}">
        <p14:creationId xmlns:p14="http://schemas.microsoft.com/office/powerpoint/2010/main" val="229196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www.nvcc.edu/home/dporter/images/102/unificationgermany.jpg"/>
          <p:cNvPicPr>
            <a:picLocks noChangeAspect="1" noChangeArrowheads="1"/>
          </p:cNvPicPr>
          <p:nvPr/>
        </p:nvPicPr>
        <p:blipFill>
          <a:blip r:embed="rId2" cstate="print"/>
          <a:srcRect/>
          <a:stretch>
            <a:fillRect/>
          </a:stretch>
        </p:blipFill>
        <p:spPr bwMode="auto">
          <a:xfrm>
            <a:off x="2362200" y="139862"/>
            <a:ext cx="7848600" cy="6408035"/>
          </a:xfrm>
          <a:prstGeom prst="rect">
            <a:avLst/>
          </a:prstGeom>
          <a:noFill/>
        </p:spPr>
      </p:pic>
    </p:spTree>
    <p:extLst>
      <p:ext uri="{BB962C8B-B14F-4D97-AF65-F5344CB8AC3E}">
        <p14:creationId xmlns:p14="http://schemas.microsoft.com/office/powerpoint/2010/main" val="81790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Bookman Old Style" pitchFamily="18" charset="0"/>
              </a:rPr>
              <a:t>German rises as European Powerhouse</a:t>
            </a:r>
          </a:p>
        </p:txBody>
      </p:sp>
      <p:sp>
        <p:nvSpPr>
          <p:cNvPr id="3" name="Content Placeholder 2"/>
          <p:cNvSpPr>
            <a:spLocks noGrp="1"/>
          </p:cNvSpPr>
          <p:nvPr>
            <p:ph idx="1"/>
          </p:nvPr>
        </p:nvSpPr>
        <p:spPr/>
        <p:txBody>
          <a:bodyPr>
            <a:normAutofit fontScale="85000" lnSpcReduction="10000"/>
          </a:bodyPr>
          <a:lstStyle/>
          <a:p>
            <a:pPr>
              <a:lnSpc>
                <a:spcPct val="170000"/>
              </a:lnSpc>
            </a:pPr>
            <a:r>
              <a:rPr lang="en-US" dirty="0">
                <a:latin typeface="Bookman Old Style" pitchFamily="18" charset="0"/>
              </a:rPr>
              <a:t>Large coal deposits and growing population encouraged industrialization</a:t>
            </a:r>
          </a:p>
          <a:p>
            <a:pPr>
              <a:lnSpc>
                <a:spcPct val="170000"/>
              </a:lnSpc>
            </a:pPr>
            <a:r>
              <a:rPr lang="en-US" dirty="0">
                <a:latin typeface="Bookman Old Style" pitchFamily="18" charset="0"/>
              </a:rPr>
              <a:t>Government promoted economic development</a:t>
            </a:r>
          </a:p>
          <a:p>
            <a:pPr>
              <a:lnSpc>
                <a:spcPct val="170000"/>
              </a:lnSpc>
            </a:pPr>
            <a:r>
              <a:rPr lang="en-US" dirty="0">
                <a:latin typeface="Bookman Old Style" pitchFamily="18" charset="0"/>
              </a:rPr>
              <a:t>Second strongest navy after Great Britain</a:t>
            </a:r>
          </a:p>
          <a:p>
            <a:pPr>
              <a:lnSpc>
                <a:spcPct val="170000"/>
              </a:lnSpc>
            </a:pPr>
            <a:r>
              <a:rPr lang="en-US" dirty="0">
                <a:latin typeface="Bookman Old Style" pitchFamily="18" charset="0"/>
              </a:rPr>
              <a:t>Advanced chemical and electrical industries</a:t>
            </a:r>
          </a:p>
          <a:p>
            <a:pPr>
              <a:lnSpc>
                <a:spcPct val="170000"/>
              </a:lnSpc>
            </a:pPr>
            <a:r>
              <a:rPr lang="en-US" dirty="0">
                <a:latin typeface="Bookman Old Style" pitchFamily="18" charset="0"/>
              </a:rPr>
              <a:t>Highly educated and disciplined workforce</a:t>
            </a:r>
          </a:p>
          <a:p>
            <a:endParaRPr lang="en-US" dirty="0"/>
          </a:p>
        </p:txBody>
      </p:sp>
    </p:spTree>
    <p:extLst>
      <p:ext uri="{BB962C8B-B14F-4D97-AF65-F5344CB8AC3E}">
        <p14:creationId xmlns:p14="http://schemas.microsoft.com/office/powerpoint/2010/main" val="8798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Bookman Old Style" pitchFamily="18" charset="0"/>
              </a:rPr>
              <a:t>German Foreign Policy</a:t>
            </a:r>
          </a:p>
        </p:txBody>
      </p:sp>
      <p:sp>
        <p:nvSpPr>
          <p:cNvPr id="3" name="Content Placeholder 2"/>
          <p:cNvSpPr>
            <a:spLocks noGrp="1"/>
          </p:cNvSpPr>
          <p:nvPr>
            <p:ph idx="1"/>
          </p:nvPr>
        </p:nvSpPr>
        <p:spPr>
          <a:xfrm>
            <a:off x="1524000" y="1371600"/>
            <a:ext cx="4495800" cy="5257800"/>
          </a:xfrm>
        </p:spPr>
        <p:txBody>
          <a:bodyPr/>
          <a:lstStyle/>
          <a:p>
            <a:r>
              <a:rPr lang="en-US" dirty="0">
                <a:latin typeface="Bookman Old Style" pitchFamily="18" charset="0"/>
              </a:rPr>
              <a:t>Build up alliances with Austria and Russia</a:t>
            </a:r>
          </a:p>
          <a:p>
            <a:r>
              <a:rPr lang="en-US" dirty="0">
                <a:latin typeface="Bookman Old Style" pitchFamily="18" charset="0"/>
              </a:rPr>
              <a:t>Keep France weak</a:t>
            </a:r>
          </a:p>
          <a:p>
            <a:r>
              <a:rPr lang="en-US" dirty="0">
                <a:latin typeface="Bookman Old Style" pitchFamily="18" charset="0"/>
              </a:rPr>
              <a:t>Increase military power</a:t>
            </a:r>
          </a:p>
        </p:txBody>
      </p:sp>
      <p:pic>
        <p:nvPicPr>
          <p:cNvPr id="4" name="Picture 2" descr="http://images.wikia.com/genealogy/images/6/67/World_war_one_web_alliance.jpg"/>
          <p:cNvPicPr>
            <a:picLocks noChangeAspect="1" noChangeArrowheads="1"/>
          </p:cNvPicPr>
          <p:nvPr/>
        </p:nvPicPr>
        <p:blipFill>
          <a:blip r:embed="rId2" cstate="print"/>
          <a:srcRect/>
          <a:stretch>
            <a:fillRect/>
          </a:stretch>
        </p:blipFill>
        <p:spPr bwMode="auto">
          <a:xfrm>
            <a:off x="5904816" y="2514600"/>
            <a:ext cx="4534356" cy="3028950"/>
          </a:xfrm>
          <a:prstGeom prst="rect">
            <a:avLst/>
          </a:prstGeom>
          <a:noFill/>
        </p:spPr>
      </p:pic>
    </p:spTree>
    <p:extLst>
      <p:ext uri="{BB962C8B-B14F-4D97-AF65-F5344CB8AC3E}">
        <p14:creationId xmlns:p14="http://schemas.microsoft.com/office/powerpoint/2010/main" val="145974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8229600" cy="1143000"/>
          </a:xfrm>
        </p:spPr>
        <p:txBody>
          <a:bodyPr/>
          <a:lstStyle/>
          <a:p>
            <a:r>
              <a:rPr lang="en-US" dirty="0">
                <a:solidFill>
                  <a:srgbClr val="FFFF00"/>
                </a:solidFill>
                <a:latin typeface="Bookman Old Style" pitchFamily="18" charset="0"/>
              </a:rPr>
              <a:t>Italy before Unification</a:t>
            </a:r>
          </a:p>
        </p:txBody>
      </p:sp>
      <p:sp>
        <p:nvSpPr>
          <p:cNvPr id="3" name="Content Placeholder 2"/>
          <p:cNvSpPr>
            <a:spLocks noGrp="1"/>
          </p:cNvSpPr>
          <p:nvPr>
            <p:ph idx="1"/>
          </p:nvPr>
        </p:nvSpPr>
        <p:spPr>
          <a:xfrm>
            <a:off x="1524000" y="1309256"/>
            <a:ext cx="4876800" cy="5548745"/>
          </a:xfrm>
        </p:spPr>
        <p:txBody>
          <a:bodyPr>
            <a:normAutofit/>
          </a:bodyPr>
          <a:lstStyle/>
          <a:p>
            <a:r>
              <a:rPr lang="en-US" sz="2600" dirty="0">
                <a:latin typeface="Bookman Old Style" pitchFamily="18" charset="0"/>
              </a:rPr>
              <a:t>Peninsula plagued by frequent warfare</a:t>
            </a:r>
          </a:p>
          <a:p>
            <a:r>
              <a:rPr lang="en-US" sz="2600" dirty="0">
                <a:latin typeface="Bookman Old Style" pitchFamily="18" charset="0"/>
              </a:rPr>
              <a:t>Citizens historically identified with local leaders</a:t>
            </a:r>
          </a:p>
          <a:p>
            <a:r>
              <a:rPr lang="en-US" sz="2600" dirty="0">
                <a:latin typeface="Bookman Old Style" pitchFamily="18" charset="0"/>
              </a:rPr>
              <a:t>Napoleon sparked ideas of nationalism and unification</a:t>
            </a:r>
          </a:p>
          <a:p>
            <a:r>
              <a:rPr lang="en-US" sz="2600" dirty="0">
                <a:latin typeface="Bookman Old Style" pitchFamily="18" charset="0"/>
              </a:rPr>
              <a:t>Congress of Vienna left multiple Italian nation-states under foreign rule</a:t>
            </a:r>
          </a:p>
          <a:p>
            <a:pPr lvl="1"/>
            <a:r>
              <a:rPr lang="en-US" sz="2000" dirty="0">
                <a:latin typeface="Bookman Old Style" pitchFamily="18" charset="0"/>
              </a:rPr>
              <a:t>Encouraged nationalism</a:t>
            </a:r>
          </a:p>
          <a:p>
            <a:pPr marL="457200" lvl="1"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50" y="990600"/>
            <a:ext cx="43678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74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4975" y="685801"/>
            <a:ext cx="8782050"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836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Bookman Old Style" pitchFamily="18" charset="0"/>
              </a:rPr>
              <a:t>Movement Towards Italian Unification</a:t>
            </a:r>
          </a:p>
        </p:txBody>
      </p:sp>
      <p:sp>
        <p:nvSpPr>
          <p:cNvPr id="3" name="Content Placeholder 2"/>
          <p:cNvSpPr>
            <a:spLocks noGrp="1"/>
          </p:cNvSpPr>
          <p:nvPr>
            <p:ph idx="1"/>
          </p:nvPr>
        </p:nvSpPr>
        <p:spPr>
          <a:xfrm>
            <a:off x="1600200" y="1600201"/>
            <a:ext cx="8991600" cy="4525963"/>
          </a:xfrm>
        </p:spPr>
        <p:txBody>
          <a:bodyPr/>
          <a:lstStyle/>
          <a:p>
            <a:r>
              <a:rPr lang="en-US" dirty="0">
                <a:latin typeface="Bookman Old Style" pitchFamily="18" charset="0"/>
              </a:rPr>
              <a:t>Nationalists argued for unification due to:</a:t>
            </a:r>
          </a:p>
          <a:p>
            <a:pPr lvl="1"/>
            <a:r>
              <a:rPr lang="en-US" dirty="0">
                <a:latin typeface="Bookman Old Style" pitchFamily="18" charset="0"/>
              </a:rPr>
              <a:t>Social Reasons:</a:t>
            </a:r>
          </a:p>
          <a:p>
            <a:pPr lvl="2"/>
            <a:r>
              <a:rPr lang="en-US" dirty="0">
                <a:latin typeface="Bookman Old Style" pitchFamily="18" charset="0"/>
              </a:rPr>
              <a:t>Geography, common language, shared traditions</a:t>
            </a:r>
          </a:p>
          <a:p>
            <a:pPr lvl="1"/>
            <a:r>
              <a:rPr lang="en-US" dirty="0">
                <a:latin typeface="Bookman Old Style" pitchFamily="18" charset="0"/>
              </a:rPr>
              <a:t>Economic Reasons:</a:t>
            </a:r>
          </a:p>
          <a:p>
            <a:pPr lvl="2"/>
            <a:r>
              <a:rPr lang="en-US" dirty="0">
                <a:latin typeface="Bookman Old Style" pitchFamily="18" charset="0"/>
              </a:rPr>
              <a:t>End trade barriers between nation-states, stimulate industry, encourage railroad building</a:t>
            </a:r>
          </a:p>
          <a:p>
            <a:endParaRPr lang="en-US" dirty="0"/>
          </a:p>
        </p:txBody>
      </p:sp>
    </p:spTree>
    <p:extLst>
      <p:ext uri="{BB962C8B-B14F-4D97-AF65-F5344CB8AC3E}">
        <p14:creationId xmlns:p14="http://schemas.microsoft.com/office/powerpoint/2010/main" val="419415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latin typeface="Bookman Old Style" pitchFamily="18" charset="0"/>
              </a:rPr>
              <a:t>Sardinia-Piedmont takes Control of Northern Unification</a:t>
            </a:r>
          </a:p>
        </p:txBody>
      </p:sp>
      <p:sp>
        <p:nvSpPr>
          <p:cNvPr id="3" name="Content Placeholder 2"/>
          <p:cNvSpPr>
            <a:spLocks noGrp="1"/>
          </p:cNvSpPr>
          <p:nvPr>
            <p:ph idx="1"/>
          </p:nvPr>
        </p:nvSpPr>
        <p:spPr>
          <a:xfrm>
            <a:off x="1494905" y="1676400"/>
            <a:ext cx="5029200" cy="5181600"/>
          </a:xfrm>
        </p:spPr>
        <p:txBody>
          <a:bodyPr>
            <a:normAutofit/>
          </a:bodyPr>
          <a:lstStyle/>
          <a:p>
            <a:r>
              <a:rPr lang="en-US" dirty="0">
                <a:latin typeface="Bookman Old Style" pitchFamily="18" charset="0"/>
              </a:rPr>
              <a:t>Consisted of Sardinia, Piedmont, Savoy, and Nice (North-Western Italy)</a:t>
            </a:r>
          </a:p>
          <a:p>
            <a:r>
              <a:rPr lang="en-US" dirty="0">
                <a:latin typeface="Bookman Old Style" pitchFamily="18" charset="0"/>
              </a:rPr>
              <a:t>Ruled by constitutional monarch Victor Emanuel II</a:t>
            </a:r>
          </a:p>
          <a:p>
            <a:r>
              <a:rPr lang="en-US" dirty="0">
                <a:latin typeface="Bookman Old Style" pitchFamily="18" charset="0"/>
              </a:rPr>
              <a:t>Father of Italian Unification</a:t>
            </a:r>
          </a:p>
        </p:txBody>
      </p:sp>
      <p:pic>
        <p:nvPicPr>
          <p:cNvPr id="19460" name="Picture 4" descr="http://www.thehistoryblog.com/wp-content/uploads/2011/03/VictorEmmanuel2-1861.jpg"/>
          <p:cNvPicPr>
            <a:picLocks noChangeAspect="1" noChangeArrowheads="1"/>
          </p:cNvPicPr>
          <p:nvPr/>
        </p:nvPicPr>
        <p:blipFill>
          <a:blip r:embed="rId2" cstate="print"/>
          <a:srcRect/>
          <a:stretch>
            <a:fillRect/>
          </a:stretch>
        </p:blipFill>
        <p:spPr bwMode="auto">
          <a:xfrm>
            <a:off x="6858000" y="1752600"/>
            <a:ext cx="2819400" cy="4511040"/>
          </a:xfrm>
          <a:prstGeom prst="rect">
            <a:avLst/>
          </a:prstGeom>
          <a:noFill/>
        </p:spPr>
      </p:pic>
    </p:spTree>
    <p:extLst>
      <p:ext uri="{BB962C8B-B14F-4D97-AF65-F5344CB8AC3E}">
        <p14:creationId xmlns:p14="http://schemas.microsoft.com/office/powerpoint/2010/main" val="146687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err="1">
                <a:solidFill>
                  <a:srgbClr val="FFFF00"/>
                </a:solidFill>
                <a:latin typeface="Bookman Old Style" pitchFamily="18" charset="0"/>
              </a:rPr>
              <a:t>Camillo</a:t>
            </a:r>
            <a:r>
              <a:rPr lang="en-US" sz="5400" dirty="0">
                <a:solidFill>
                  <a:srgbClr val="FFFF00"/>
                </a:solidFill>
                <a:latin typeface="Bookman Old Style" pitchFamily="18" charset="0"/>
              </a:rPr>
              <a:t> Di Cavour</a:t>
            </a:r>
          </a:p>
        </p:txBody>
      </p:sp>
      <p:sp>
        <p:nvSpPr>
          <p:cNvPr id="3" name="Content Placeholder 2"/>
          <p:cNvSpPr>
            <a:spLocks noGrp="1"/>
          </p:cNvSpPr>
          <p:nvPr>
            <p:ph idx="1"/>
          </p:nvPr>
        </p:nvSpPr>
        <p:spPr>
          <a:xfrm>
            <a:off x="1524000" y="1600200"/>
            <a:ext cx="5257800" cy="5257800"/>
          </a:xfrm>
        </p:spPr>
        <p:txBody>
          <a:bodyPr/>
          <a:lstStyle/>
          <a:p>
            <a:r>
              <a:rPr lang="en-US" dirty="0">
                <a:latin typeface="Bookman Old Style" pitchFamily="18" charset="0"/>
              </a:rPr>
              <a:t>Appointed prime minister by Victor Emmanuel II</a:t>
            </a:r>
          </a:p>
          <a:p>
            <a:pPr lvl="1"/>
            <a:r>
              <a:rPr lang="en-US" dirty="0">
                <a:latin typeface="Bookman Old Style" pitchFamily="18" charset="0"/>
              </a:rPr>
              <a:t>Aimed to improve economy (free trade)</a:t>
            </a:r>
          </a:p>
          <a:p>
            <a:pPr lvl="1"/>
            <a:r>
              <a:rPr lang="en-US" dirty="0">
                <a:latin typeface="Bookman Old Style" pitchFamily="18" charset="0"/>
              </a:rPr>
              <a:t>expel Austria from Italy</a:t>
            </a:r>
          </a:p>
          <a:p>
            <a:pPr lvl="1"/>
            <a:r>
              <a:rPr lang="en-US" dirty="0">
                <a:latin typeface="Bookman Old Style" pitchFamily="18" charset="0"/>
              </a:rPr>
              <a:t>add Lombardy and Venetia to Piedmont-Sardinia</a:t>
            </a:r>
          </a:p>
          <a:p>
            <a:endParaRPr lang="en-US" dirty="0">
              <a:latin typeface="Bookman Old Style" pitchFamily="18" charset="0"/>
            </a:endParaRPr>
          </a:p>
          <a:p>
            <a:endParaRPr lang="en-US" dirty="0"/>
          </a:p>
        </p:txBody>
      </p:sp>
      <p:pic>
        <p:nvPicPr>
          <p:cNvPr id="63490" name="Picture 2" descr="http://3.bp.blogspot.com/_5Te5S9xkZg0/THY1c_vPW1I/AAAAAAAAAEU/sHH10HO_LVI/s1600/cavour.gif"/>
          <p:cNvPicPr>
            <a:picLocks noChangeAspect="1" noChangeArrowheads="1"/>
          </p:cNvPicPr>
          <p:nvPr/>
        </p:nvPicPr>
        <p:blipFill>
          <a:blip r:embed="rId2" cstate="print"/>
          <a:srcRect/>
          <a:stretch>
            <a:fillRect/>
          </a:stretch>
        </p:blipFill>
        <p:spPr bwMode="auto">
          <a:xfrm>
            <a:off x="6934201" y="1524001"/>
            <a:ext cx="3267075" cy="3429001"/>
          </a:xfrm>
          <a:prstGeom prst="rect">
            <a:avLst/>
          </a:prstGeom>
          <a:noFill/>
        </p:spPr>
      </p:pic>
    </p:spTree>
    <p:extLst>
      <p:ext uri="{BB962C8B-B14F-4D97-AF65-F5344CB8AC3E}">
        <p14:creationId xmlns:p14="http://schemas.microsoft.com/office/powerpoint/2010/main" val="399079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solidFill>
                  <a:srgbClr val="FFFF00"/>
                </a:solidFill>
                <a:latin typeface="Bookman Old Style" pitchFamily="18" charset="0"/>
              </a:rPr>
              <a:t>Impact of Nationalism</a:t>
            </a:r>
          </a:p>
        </p:txBody>
      </p:sp>
      <p:sp>
        <p:nvSpPr>
          <p:cNvPr id="3" name="Content Placeholder 2"/>
          <p:cNvSpPr>
            <a:spLocks noGrp="1"/>
          </p:cNvSpPr>
          <p:nvPr>
            <p:ph idx="1"/>
          </p:nvPr>
        </p:nvSpPr>
        <p:spPr>
          <a:xfrm>
            <a:off x="1524000" y="1219200"/>
            <a:ext cx="9144000" cy="3048000"/>
          </a:xfrm>
        </p:spPr>
        <p:txBody>
          <a:bodyPr>
            <a:normAutofit lnSpcReduction="10000"/>
          </a:bodyPr>
          <a:lstStyle/>
          <a:p>
            <a:r>
              <a:rPr lang="en-US" dirty="0">
                <a:latin typeface="Bookman Old Style" pitchFamily="18" charset="0"/>
              </a:rPr>
              <a:t>Minorities embraced nationalism</a:t>
            </a:r>
          </a:p>
          <a:p>
            <a:r>
              <a:rPr lang="en-US" dirty="0">
                <a:latin typeface="Bookman Old Style" pitchFamily="18" charset="0"/>
              </a:rPr>
              <a:t>Nationalism could divide or unite countries</a:t>
            </a:r>
          </a:p>
          <a:p>
            <a:r>
              <a:rPr lang="en-US" dirty="0">
                <a:latin typeface="Bookman Old Style" pitchFamily="18" charset="0"/>
              </a:rPr>
              <a:t>Areas where people of similar background would often unify</a:t>
            </a:r>
          </a:p>
          <a:p>
            <a:r>
              <a:rPr lang="en-US" dirty="0">
                <a:latin typeface="Bookman Old Style" pitchFamily="18" charset="0"/>
              </a:rPr>
              <a:t>Areas where people of different background would often divide </a:t>
            </a:r>
          </a:p>
          <a:p>
            <a:pPr lvl="1">
              <a:buNone/>
            </a:pPr>
            <a:endParaRPr lang="en-US" dirty="0"/>
          </a:p>
        </p:txBody>
      </p:sp>
      <p:pic>
        <p:nvPicPr>
          <p:cNvPr id="44034" name="Picture 2" descr="http://mrbpielglobal.edublogs.org/files/2012/02/Russian-revolution-2gt3nco.jpg"/>
          <p:cNvPicPr>
            <a:picLocks noChangeAspect="1" noChangeArrowheads="1"/>
          </p:cNvPicPr>
          <p:nvPr/>
        </p:nvPicPr>
        <p:blipFill>
          <a:blip r:embed="rId2" cstate="print"/>
          <a:srcRect/>
          <a:stretch>
            <a:fillRect/>
          </a:stretch>
        </p:blipFill>
        <p:spPr bwMode="auto">
          <a:xfrm>
            <a:off x="3733800" y="4267200"/>
            <a:ext cx="3810000" cy="2362200"/>
          </a:xfrm>
          <a:prstGeom prst="rect">
            <a:avLst/>
          </a:prstGeom>
          <a:noFill/>
        </p:spPr>
      </p:pic>
    </p:spTree>
    <p:extLst>
      <p:ext uri="{BB962C8B-B14F-4D97-AF65-F5344CB8AC3E}">
        <p14:creationId xmlns:p14="http://schemas.microsoft.com/office/powerpoint/2010/main" val="61841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Bookman Old Style" pitchFamily="18" charset="0"/>
              </a:rPr>
              <a:t>Southern Italian Unification</a:t>
            </a:r>
          </a:p>
        </p:txBody>
      </p:sp>
      <p:sp>
        <p:nvSpPr>
          <p:cNvPr id="3" name="Content Placeholder 2"/>
          <p:cNvSpPr>
            <a:spLocks noGrp="1"/>
          </p:cNvSpPr>
          <p:nvPr>
            <p:ph idx="1"/>
          </p:nvPr>
        </p:nvSpPr>
        <p:spPr>
          <a:xfrm>
            <a:off x="1600200" y="1371600"/>
            <a:ext cx="5029200" cy="5181600"/>
          </a:xfrm>
        </p:spPr>
        <p:txBody>
          <a:bodyPr>
            <a:normAutofit/>
          </a:bodyPr>
          <a:lstStyle/>
          <a:p>
            <a:r>
              <a:rPr lang="en-US" dirty="0">
                <a:latin typeface="Bookman Old Style" pitchFamily="18" charset="0"/>
              </a:rPr>
              <a:t>Giuseppe Garibaldi led his volunteer army through southern Italy</a:t>
            </a:r>
          </a:p>
          <a:p>
            <a:pPr lvl="1"/>
            <a:r>
              <a:rPr lang="en-US" dirty="0">
                <a:latin typeface="Bookman Old Style" pitchFamily="18" charset="0"/>
              </a:rPr>
              <a:t>Known as the “Red Shirts”</a:t>
            </a:r>
          </a:p>
          <a:p>
            <a:r>
              <a:rPr lang="en-US" dirty="0">
                <a:latin typeface="Bookman Old Style" pitchFamily="18" charset="0"/>
              </a:rPr>
              <a:t>Accepted assistance from Cavour in the North</a:t>
            </a:r>
          </a:p>
        </p:txBody>
      </p:sp>
      <p:pic>
        <p:nvPicPr>
          <p:cNvPr id="18434" name="Picture 2" descr="http://tuscantraveler.com/wordpress/wp-content/uploads/2011/01/1870-Garibaldi.jpg"/>
          <p:cNvPicPr>
            <a:picLocks noChangeAspect="1" noChangeArrowheads="1"/>
          </p:cNvPicPr>
          <p:nvPr/>
        </p:nvPicPr>
        <p:blipFill>
          <a:blip r:embed="rId2" cstate="print"/>
          <a:srcRect/>
          <a:stretch>
            <a:fillRect/>
          </a:stretch>
        </p:blipFill>
        <p:spPr bwMode="auto">
          <a:xfrm>
            <a:off x="6324601" y="2590800"/>
            <a:ext cx="4152053" cy="2743200"/>
          </a:xfrm>
          <a:prstGeom prst="rect">
            <a:avLst/>
          </a:prstGeom>
          <a:noFill/>
        </p:spPr>
      </p:pic>
    </p:spTree>
    <p:extLst>
      <p:ext uri="{BB962C8B-B14F-4D97-AF65-F5344CB8AC3E}">
        <p14:creationId xmlns:p14="http://schemas.microsoft.com/office/powerpoint/2010/main" val="90228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Bookman Old Style" pitchFamily="18" charset="0"/>
              </a:rPr>
              <a:t>Troubles in Newly Unified Italy</a:t>
            </a:r>
          </a:p>
        </p:txBody>
      </p:sp>
      <p:sp>
        <p:nvSpPr>
          <p:cNvPr id="3" name="Content Placeholder 2"/>
          <p:cNvSpPr>
            <a:spLocks noGrp="1"/>
          </p:cNvSpPr>
          <p:nvPr>
            <p:ph idx="1"/>
          </p:nvPr>
        </p:nvSpPr>
        <p:spPr>
          <a:xfrm>
            <a:off x="1524000" y="1295400"/>
            <a:ext cx="5334000" cy="5562600"/>
          </a:xfrm>
        </p:spPr>
        <p:txBody>
          <a:bodyPr>
            <a:normAutofit/>
          </a:bodyPr>
          <a:lstStyle/>
          <a:p>
            <a:r>
              <a:rPr lang="en-US" sz="2800" dirty="0">
                <a:latin typeface="Bookman Old Style" pitchFamily="18" charset="0"/>
              </a:rPr>
              <a:t>Cavour and Garibaldi unite northern and southern Italy</a:t>
            </a:r>
          </a:p>
          <a:p>
            <a:r>
              <a:rPr lang="en-US" sz="2800" dirty="0">
                <a:latin typeface="Bookman Old Style" pitchFamily="18" charset="0"/>
              </a:rPr>
              <a:t>Garibaldi gives control of southern Italy to Victor Emmanuel II</a:t>
            </a:r>
          </a:p>
          <a:p>
            <a:r>
              <a:rPr lang="en-US" sz="2800" dirty="0">
                <a:latin typeface="Bookman Old Style" pitchFamily="18" charset="0"/>
              </a:rPr>
              <a:t>Economic disparity between north and south</a:t>
            </a:r>
          </a:p>
          <a:p>
            <a:r>
              <a:rPr lang="en-US" sz="2800" dirty="0">
                <a:latin typeface="Bookman Old Style" pitchFamily="18" charset="0"/>
              </a:rPr>
              <a:t>Dissatisfaction with the government</a:t>
            </a:r>
          </a:p>
          <a:p>
            <a:r>
              <a:rPr lang="en-US" sz="2800" dirty="0">
                <a:latin typeface="Bookman Old Style" pitchFamily="18" charset="0"/>
              </a:rPr>
              <a:t>Slow economic progression/modernization</a:t>
            </a:r>
          </a:p>
          <a:p>
            <a:pPr marL="457200" lvl="1" indent="0">
              <a:buNone/>
            </a:pPr>
            <a:endParaRPr lang="en-US" dirty="0"/>
          </a:p>
        </p:txBody>
      </p:sp>
      <p:pic>
        <p:nvPicPr>
          <p:cNvPr id="17410" name="Picture 2" descr="http://www.mrfaught.org/garibaldi.jpg"/>
          <p:cNvPicPr>
            <a:picLocks noChangeAspect="1" noChangeArrowheads="1"/>
          </p:cNvPicPr>
          <p:nvPr/>
        </p:nvPicPr>
        <p:blipFill>
          <a:blip r:embed="rId2" cstate="print"/>
          <a:srcRect/>
          <a:stretch>
            <a:fillRect/>
          </a:stretch>
        </p:blipFill>
        <p:spPr bwMode="auto">
          <a:xfrm>
            <a:off x="6553200" y="1981200"/>
            <a:ext cx="3895360" cy="2819400"/>
          </a:xfrm>
          <a:prstGeom prst="rect">
            <a:avLst/>
          </a:prstGeom>
          <a:noFill/>
        </p:spPr>
      </p:pic>
    </p:spTree>
    <p:extLst>
      <p:ext uri="{BB962C8B-B14F-4D97-AF65-F5344CB8AC3E}">
        <p14:creationId xmlns:p14="http://schemas.microsoft.com/office/powerpoint/2010/main" val="274731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cdn.dipity.com/uploads/events/8c0c8b554a7116cc92e7619c1de239c0_1M.png"/>
          <p:cNvPicPr>
            <a:picLocks noChangeAspect="1" noChangeArrowheads="1"/>
          </p:cNvPicPr>
          <p:nvPr/>
        </p:nvPicPr>
        <p:blipFill>
          <a:blip r:embed="rId2" cstate="print"/>
          <a:srcRect/>
          <a:stretch>
            <a:fillRect/>
          </a:stretch>
        </p:blipFill>
        <p:spPr bwMode="auto">
          <a:xfrm>
            <a:off x="3223684" y="381001"/>
            <a:ext cx="5005917" cy="6251704"/>
          </a:xfrm>
          <a:prstGeom prst="rect">
            <a:avLst/>
          </a:prstGeom>
          <a:noFill/>
        </p:spPr>
      </p:pic>
    </p:spTree>
    <p:extLst>
      <p:ext uri="{BB962C8B-B14F-4D97-AF65-F5344CB8AC3E}">
        <p14:creationId xmlns:p14="http://schemas.microsoft.com/office/powerpoint/2010/main" val="270535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cache2.artprintimages.com/lrg/30/3031/4TLBF00Z.jpg"/>
          <p:cNvPicPr>
            <a:picLocks noChangeAspect="1" noChangeArrowheads="1"/>
          </p:cNvPicPr>
          <p:nvPr/>
        </p:nvPicPr>
        <p:blipFill>
          <a:blip r:embed="rId3" cstate="print"/>
          <a:srcRect/>
          <a:stretch>
            <a:fillRect/>
          </a:stretch>
        </p:blipFill>
        <p:spPr bwMode="auto">
          <a:xfrm>
            <a:off x="7543800" y="838200"/>
            <a:ext cx="2743200" cy="2057400"/>
          </a:xfrm>
          <a:prstGeom prst="rect">
            <a:avLst/>
          </a:prstGeom>
          <a:noFill/>
        </p:spPr>
      </p:pic>
      <p:sp>
        <p:nvSpPr>
          <p:cNvPr id="2" name="Title 1"/>
          <p:cNvSpPr>
            <a:spLocks noGrp="1"/>
          </p:cNvSpPr>
          <p:nvPr>
            <p:ph type="title"/>
          </p:nvPr>
        </p:nvSpPr>
        <p:spPr>
          <a:xfrm>
            <a:off x="1981200" y="0"/>
            <a:ext cx="8229600" cy="914400"/>
          </a:xfrm>
        </p:spPr>
        <p:txBody>
          <a:bodyPr>
            <a:normAutofit fontScale="90000"/>
          </a:bodyPr>
          <a:lstStyle/>
          <a:p>
            <a:r>
              <a:rPr lang="en-US" dirty="0">
                <a:latin typeface="Bookman Old Style" pitchFamily="18" charset="0"/>
              </a:rPr>
              <a:t>Nationalism as a dividing force</a:t>
            </a:r>
          </a:p>
        </p:txBody>
      </p:sp>
      <p:sp>
        <p:nvSpPr>
          <p:cNvPr id="3" name="Content Placeholder 2"/>
          <p:cNvSpPr>
            <a:spLocks noGrp="1"/>
          </p:cNvSpPr>
          <p:nvPr>
            <p:ph idx="1"/>
          </p:nvPr>
        </p:nvSpPr>
        <p:spPr>
          <a:xfrm>
            <a:off x="1524000" y="914400"/>
            <a:ext cx="6781800" cy="5562600"/>
          </a:xfrm>
        </p:spPr>
        <p:txBody>
          <a:bodyPr>
            <a:normAutofit lnSpcReduction="10000"/>
          </a:bodyPr>
          <a:lstStyle/>
          <a:p>
            <a:r>
              <a:rPr lang="en-US" dirty="0">
                <a:solidFill>
                  <a:srgbClr val="FFFF00"/>
                </a:solidFill>
                <a:latin typeface="Bookman Old Style" pitchFamily="18" charset="0"/>
              </a:rPr>
              <a:t>Russia: </a:t>
            </a:r>
          </a:p>
          <a:p>
            <a:pPr lvl="1"/>
            <a:r>
              <a:rPr lang="en-US" dirty="0">
                <a:latin typeface="Bookman Old Style" pitchFamily="18" charset="0"/>
              </a:rPr>
              <a:t>Economically backward</a:t>
            </a:r>
          </a:p>
          <a:p>
            <a:pPr lvl="1"/>
            <a:r>
              <a:rPr lang="en-US" dirty="0">
                <a:latin typeface="Bookman Old Style" pitchFamily="18" charset="0"/>
              </a:rPr>
              <a:t>Autocratic rule</a:t>
            </a:r>
          </a:p>
          <a:p>
            <a:pPr lvl="1"/>
            <a:r>
              <a:rPr lang="en-US" dirty="0">
                <a:latin typeface="Bookman Old Style" pitchFamily="18" charset="0"/>
              </a:rPr>
              <a:t>Unequal society (serfs) </a:t>
            </a:r>
          </a:p>
          <a:p>
            <a:pPr lvl="1"/>
            <a:r>
              <a:rPr lang="en-US" dirty="0">
                <a:latin typeface="Bookman Old Style" pitchFamily="18" charset="0"/>
              </a:rPr>
              <a:t>Multiple ethnicities over a large empire (part European, part Asian)</a:t>
            </a:r>
          </a:p>
          <a:p>
            <a:pPr lvl="1"/>
            <a:r>
              <a:rPr lang="en-US" dirty="0" err="1">
                <a:latin typeface="Bookman Old Style" pitchFamily="18" charset="0"/>
              </a:rPr>
              <a:t>Russification</a:t>
            </a:r>
            <a:r>
              <a:rPr lang="en-US" dirty="0">
                <a:latin typeface="Bookman Old Style" pitchFamily="18" charset="0"/>
              </a:rPr>
              <a:t>: the forcing of Russian culture on all minority groups in the Russian empire</a:t>
            </a:r>
          </a:p>
          <a:p>
            <a:pPr lvl="2"/>
            <a:r>
              <a:rPr lang="en-US" dirty="0">
                <a:latin typeface="Bookman Old Style" pitchFamily="18" charset="0"/>
              </a:rPr>
              <a:t>Russian language, orthodox religion, traditions, style of government </a:t>
            </a:r>
          </a:p>
          <a:p>
            <a:pPr lvl="1"/>
            <a:endParaRPr lang="en-US" dirty="0"/>
          </a:p>
          <a:p>
            <a:pPr lvl="1"/>
            <a:endParaRPr lang="en-US" dirty="0"/>
          </a:p>
        </p:txBody>
      </p:sp>
      <p:pic>
        <p:nvPicPr>
          <p:cNvPr id="43012" name="Picture 4" descr="http://t0.gstatic.com/images?q=tbn:ANd9GcS0D-XiXlgARKaqrA0A8-pyPgJY1v-w2tLl7pxnuMLmNtNH-RDmUg"/>
          <p:cNvPicPr>
            <a:picLocks noChangeAspect="1" noChangeArrowheads="1"/>
          </p:cNvPicPr>
          <p:nvPr/>
        </p:nvPicPr>
        <p:blipFill>
          <a:blip r:embed="rId4" cstate="print"/>
          <a:srcRect/>
          <a:stretch>
            <a:fillRect/>
          </a:stretch>
        </p:blipFill>
        <p:spPr bwMode="auto">
          <a:xfrm>
            <a:off x="8458201" y="3352801"/>
            <a:ext cx="1857375" cy="2457451"/>
          </a:xfrm>
          <a:prstGeom prst="rect">
            <a:avLst/>
          </a:prstGeom>
          <a:noFill/>
        </p:spPr>
      </p:pic>
    </p:spTree>
    <p:extLst>
      <p:ext uri="{BB962C8B-B14F-4D97-AF65-F5344CB8AC3E}">
        <p14:creationId xmlns:p14="http://schemas.microsoft.com/office/powerpoint/2010/main" val="348475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zum.de/whkmla/histatlas/russia/rusemoire04.gif"/>
          <p:cNvPicPr>
            <a:picLocks noChangeAspect="1" noChangeArrowheads="1"/>
          </p:cNvPicPr>
          <p:nvPr/>
        </p:nvPicPr>
        <p:blipFill>
          <a:blip r:embed="rId2" cstate="print"/>
          <a:srcRect/>
          <a:stretch>
            <a:fillRect/>
          </a:stretch>
        </p:blipFill>
        <p:spPr bwMode="auto">
          <a:xfrm>
            <a:off x="1494721" y="228600"/>
            <a:ext cx="9117724" cy="5638800"/>
          </a:xfrm>
          <a:prstGeom prst="rect">
            <a:avLst/>
          </a:prstGeom>
          <a:noFill/>
        </p:spPr>
      </p:pic>
    </p:spTree>
    <p:extLst>
      <p:ext uri="{BB962C8B-B14F-4D97-AF65-F5344CB8AC3E}">
        <p14:creationId xmlns:p14="http://schemas.microsoft.com/office/powerpoint/2010/main" val="218463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normAutofit fontScale="90000"/>
          </a:bodyPr>
          <a:lstStyle/>
          <a:p>
            <a:r>
              <a:rPr lang="en-US" dirty="0">
                <a:latin typeface="Bookman Old Style" pitchFamily="18" charset="0"/>
              </a:rPr>
              <a:t>Nationalism as a Dividing Force</a:t>
            </a:r>
          </a:p>
        </p:txBody>
      </p:sp>
      <p:sp>
        <p:nvSpPr>
          <p:cNvPr id="3" name="Content Placeholder 2"/>
          <p:cNvSpPr>
            <a:spLocks noGrp="1"/>
          </p:cNvSpPr>
          <p:nvPr>
            <p:ph idx="1"/>
          </p:nvPr>
        </p:nvSpPr>
        <p:spPr>
          <a:xfrm>
            <a:off x="1371600" y="914400"/>
            <a:ext cx="5943600" cy="5943600"/>
          </a:xfrm>
        </p:spPr>
        <p:txBody>
          <a:bodyPr>
            <a:normAutofit/>
          </a:bodyPr>
          <a:lstStyle/>
          <a:p>
            <a:r>
              <a:rPr lang="en-US" dirty="0">
                <a:solidFill>
                  <a:srgbClr val="FFFF00"/>
                </a:solidFill>
                <a:latin typeface="Bookman Old Style" pitchFamily="18" charset="0"/>
              </a:rPr>
              <a:t>Ottoman Empire</a:t>
            </a:r>
          </a:p>
          <a:p>
            <a:pPr lvl="1"/>
            <a:r>
              <a:rPr lang="en-US" dirty="0">
                <a:latin typeface="Bookman Old Style" pitchFamily="18" charset="0"/>
              </a:rPr>
              <a:t>In decline</a:t>
            </a:r>
          </a:p>
          <a:p>
            <a:pPr lvl="2"/>
            <a:r>
              <a:rPr lang="en-US" dirty="0">
                <a:latin typeface="Bookman Old Style" pitchFamily="18" charset="0"/>
              </a:rPr>
              <a:t>Lack of modernization</a:t>
            </a:r>
          </a:p>
          <a:p>
            <a:pPr lvl="2"/>
            <a:r>
              <a:rPr lang="en-US" dirty="0">
                <a:latin typeface="Bookman Old Style" pitchFamily="18" charset="0"/>
              </a:rPr>
              <a:t>European nations take advantage of territory</a:t>
            </a:r>
          </a:p>
          <a:p>
            <a:pPr lvl="3"/>
            <a:r>
              <a:rPr lang="en-US" dirty="0">
                <a:latin typeface="Bookman Old Style" pitchFamily="18" charset="0"/>
              </a:rPr>
              <a:t>Russia on the Black Sea</a:t>
            </a:r>
          </a:p>
          <a:p>
            <a:pPr lvl="3"/>
            <a:r>
              <a:rPr lang="en-US" dirty="0">
                <a:latin typeface="Bookman Old Style" pitchFamily="18" charset="0"/>
              </a:rPr>
              <a:t>France in North Africa</a:t>
            </a:r>
          </a:p>
          <a:p>
            <a:pPr lvl="3"/>
            <a:r>
              <a:rPr lang="en-US" dirty="0">
                <a:latin typeface="Bookman Old Style" pitchFamily="18" charset="0"/>
              </a:rPr>
              <a:t>Great Britain tries to suppress Ottoman expansion</a:t>
            </a:r>
          </a:p>
          <a:p>
            <a:pPr lvl="1"/>
            <a:r>
              <a:rPr lang="en-US" dirty="0">
                <a:latin typeface="Bookman Old Style" pitchFamily="18" charset="0"/>
              </a:rPr>
              <a:t>Ethnic minorities rebel </a:t>
            </a:r>
          </a:p>
          <a:p>
            <a:pPr lvl="2"/>
            <a:r>
              <a:rPr lang="en-US" dirty="0">
                <a:latin typeface="Bookman Old Style" pitchFamily="18" charset="0"/>
              </a:rPr>
              <a:t>Greeks, Serbians, Romanians, Bulgarians</a:t>
            </a:r>
          </a:p>
          <a:p>
            <a:pPr marL="914400" lvl="2" indent="0">
              <a:buNone/>
            </a:pPr>
            <a:endParaRPr lang="en-US" dirty="0"/>
          </a:p>
        </p:txBody>
      </p:sp>
      <p:pic>
        <p:nvPicPr>
          <p:cNvPr id="32770" name="Picture 2" descr="http://cdn.dipity.com/uploads/events/338acd88f8391c623cf135afc80fe90e_1M.png"/>
          <p:cNvPicPr>
            <a:picLocks noChangeAspect="1" noChangeArrowheads="1"/>
          </p:cNvPicPr>
          <p:nvPr/>
        </p:nvPicPr>
        <p:blipFill>
          <a:blip r:embed="rId2" cstate="print"/>
          <a:srcRect/>
          <a:stretch>
            <a:fillRect/>
          </a:stretch>
        </p:blipFill>
        <p:spPr bwMode="auto">
          <a:xfrm>
            <a:off x="7162801" y="1143000"/>
            <a:ext cx="3209925" cy="3209926"/>
          </a:xfrm>
          <a:prstGeom prst="rect">
            <a:avLst/>
          </a:prstGeom>
          <a:noFill/>
        </p:spPr>
      </p:pic>
      <p:pic>
        <p:nvPicPr>
          <p:cNvPr id="32772" name="Picture 4" descr="http://t2.gstatic.com/images?q=tbn:ANd9GcQtGgy1lDa3vX2vobu2lMBVd4cJBfWdwsinGV6USv0efmhJxe8-4w"/>
          <p:cNvPicPr>
            <a:picLocks noChangeAspect="1" noChangeArrowheads="1"/>
          </p:cNvPicPr>
          <p:nvPr/>
        </p:nvPicPr>
        <p:blipFill>
          <a:blip r:embed="rId3" cstate="print"/>
          <a:srcRect/>
          <a:stretch>
            <a:fillRect/>
          </a:stretch>
        </p:blipFill>
        <p:spPr bwMode="auto">
          <a:xfrm>
            <a:off x="7391401" y="4724400"/>
            <a:ext cx="2619375" cy="1743076"/>
          </a:xfrm>
          <a:prstGeom prst="rect">
            <a:avLst/>
          </a:prstGeom>
          <a:noFill/>
        </p:spPr>
      </p:pic>
    </p:spTree>
    <p:extLst>
      <p:ext uri="{BB962C8B-B14F-4D97-AF65-F5344CB8AC3E}">
        <p14:creationId xmlns:p14="http://schemas.microsoft.com/office/powerpoint/2010/main" val="31247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g137.imageshack.us/img137/6948/28660992.gif"/>
          <p:cNvPicPr>
            <a:picLocks noChangeAspect="1" noChangeArrowheads="1"/>
          </p:cNvPicPr>
          <p:nvPr/>
        </p:nvPicPr>
        <p:blipFill>
          <a:blip r:embed="rId2" cstate="print"/>
          <a:srcRect/>
          <a:stretch>
            <a:fillRect/>
          </a:stretch>
        </p:blipFill>
        <p:spPr bwMode="auto">
          <a:xfrm>
            <a:off x="1596230" y="317980"/>
            <a:ext cx="9071770" cy="6311421"/>
          </a:xfrm>
          <a:prstGeom prst="rect">
            <a:avLst/>
          </a:prstGeom>
          <a:noFill/>
        </p:spPr>
      </p:pic>
    </p:spTree>
    <p:extLst>
      <p:ext uri="{BB962C8B-B14F-4D97-AF65-F5344CB8AC3E}">
        <p14:creationId xmlns:p14="http://schemas.microsoft.com/office/powerpoint/2010/main" val="201474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Bookman Old Style" pitchFamily="18" charset="0"/>
              </a:rPr>
              <a:t>Nationalism as a Unifying Force</a:t>
            </a:r>
          </a:p>
        </p:txBody>
      </p:sp>
      <p:sp>
        <p:nvSpPr>
          <p:cNvPr id="3" name="Content Placeholder 2"/>
          <p:cNvSpPr>
            <a:spLocks noGrp="1"/>
          </p:cNvSpPr>
          <p:nvPr>
            <p:ph idx="1"/>
          </p:nvPr>
        </p:nvSpPr>
        <p:spPr>
          <a:xfrm>
            <a:off x="1524000" y="1219200"/>
            <a:ext cx="4648200" cy="5638800"/>
          </a:xfrm>
        </p:spPr>
        <p:txBody>
          <a:bodyPr/>
          <a:lstStyle/>
          <a:p>
            <a:r>
              <a:rPr lang="en-US" dirty="0">
                <a:solidFill>
                  <a:srgbClr val="FFFF00"/>
                </a:solidFill>
                <a:latin typeface="Bookman Old Style" pitchFamily="18" charset="0"/>
              </a:rPr>
              <a:t>Germany:</a:t>
            </a:r>
          </a:p>
          <a:p>
            <a:pPr lvl="1"/>
            <a:r>
              <a:rPr lang="en-US" dirty="0">
                <a:latin typeface="Bookman Old Style" pitchFamily="18" charset="0"/>
              </a:rPr>
              <a:t>Began as German Confederation after Congress of Vienna</a:t>
            </a:r>
          </a:p>
          <a:p>
            <a:pPr lvl="2"/>
            <a:r>
              <a:rPr lang="en-US" dirty="0">
                <a:latin typeface="Bookman Old Style" pitchFamily="18" charset="0"/>
              </a:rPr>
              <a:t>Under Austrian rule</a:t>
            </a:r>
          </a:p>
          <a:p>
            <a:pPr lvl="1"/>
            <a:r>
              <a:rPr lang="en-US" dirty="0">
                <a:latin typeface="Bookman Old Style" pitchFamily="18" charset="0"/>
              </a:rPr>
              <a:t>Multiple nation-states</a:t>
            </a:r>
          </a:p>
          <a:p>
            <a:pPr lvl="2"/>
            <a:r>
              <a:rPr lang="en-US" dirty="0">
                <a:latin typeface="Bookman Old Style" pitchFamily="18" charset="0"/>
              </a:rPr>
              <a:t>Politically divided</a:t>
            </a:r>
          </a:p>
          <a:p>
            <a:pPr lvl="2"/>
            <a:r>
              <a:rPr lang="en-US" dirty="0">
                <a:latin typeface="Bookman Old Style" pitchFamily="18" charset="0"/>
              </a:rPr>
              <a:t>Common German language</a:t>
            </a:r>
          </a:p>
          <a:p>
            <a:pPr lvl="2"/>
            <a:r>
              <a:rPr lang="en-US" dirty="0">
                <a:latin typeface="Bookman Old Style" pitchFamily="18" charset="0"/>
              </a:rPr>
              <a:t>Prussia the strongest</a:t>
            </a:r>
          </a:p>
          <a:p>
            <a:pPr lvl="2">
              <a:buNone/>
            </a:pPr>
            <a:endParaRPr lang="en-US" dirty="0">
              <a:latin typeface="Bookman Old Style" pitchFamily="18" charset="0"/>
            </a:endParaRPr>
          </a:p>
          <a:p>
            <a:pPr lvl="2"/>
            <a:endParaRPr lang="en-US" dirty="0"/>
          </a:p>
          <a:p>
            <a:pPr lvl="2">
              <a:buNone/>
            </a:pPr>
            <a:endParaRPr lang="en-US" dirty="0">
              <a:solidFill>
                <a:srgbClr val="FFFF00"/>
              </a:solidFill>
            </a:endParaRPr>
          </a:p>
          <a:p>
            <a:pPr lvl="1"/>
            <a:endParaRPr lang="en-US" dirty="0"/>
          </a:p>
        </p:txBody>
      </p:sp>
      <p:pic>
        <p:nvPicPr>
          <p:cNvPr id="39938" name="Picture 2" descr="http://www.myconfinedspace.com/wp-content/uploads/tdomf/93485/Deutscher_Bund-459x500.jpg"/>
          <p:cNvPicPr>
            <a:picLocks noChangeAspect="1" noChangeArrowheads="1"/>
          </p:cNvPicPr>
          <p:nvPr/>
        </p:nvPicPr>
        <p:blipFill>
          <a:blip r:embed="rId2" cstate="print"/>
          <a:srcRect/>
          <a:stretch>
            <a:fillRect/>
          </a:stretch>
        </p:blipFill>
        <p:spPr bwMode="auto">
          <a:xfrm>
            <a:off x="6019800" y="1828800"/>
            <a:ext cx="4267048" cy="4648200"/>
          </a:xfrm>
          <a:prstGeom prst="rect">
            <a:avLst/>
          </a:prstGeom>
          <a:noFill/>
        </p:spPr>
      </p:pic>
    </p:spTree>
    <p:extLst>
      <p:ext uri="{BB962C8B-B14F-4D97-AF65-F5344CB8AC3E}">
        <p14:creationId xmlns:p14="http://schemas.microsoft.com/office/powerpoint/2010/main" val="154551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solidFill>
                  <a:srgbClr val="FFFF00"/>
                </a:solidFill>
                <a:latin typeface="Bookman Old Style" pitchFamily="18" charset="0"/>
              </a:rPr>
              <a:t>Wilhelm I</a:t>
            </a:r>
          </a:p>
        </p:txBody>
      </p:sp>
      <p:sp>
        <p:nvSpPr>
          <p:cNvPr id="3" name="Content Placeholder 2"/>
          <p:cNvSpPr>
            <a:spLocks noGrp="1"/>
          </p:cNvSpPr>
          <p:nvPr>
            <p:ph idx="1"/>
          </p:nvPr>
        </p:nvSpPr>
        <p:spPr>
          <a:xfrm>
            <a:off x="1524000" y="1066800"/>
            <a:ext cx="5943600" cy="5791200"/>
          </a:xfrm>
        </p:spPr>
        <p:txBody>
          <a:bodyPr/>
          <a:lstStyle/>
          <a:p>
            <a:r>
              <a:rPr lang="en-US" dirty="0">
                <a:latin typeface="Bookman Old Style" pitchFamily="18" charset="0"/>
              </a:rPr>
              <a:t>Kaiser (King) of Prussia from 1861-1888</a:t>
            </a:r>
          </a:p>
          <a:p>
            <a:r>
              <a:rPr lang="en-US" dirty="0">
                <a:latin typeface="Bookman Old Style" pitchFamily="18" charset="0"/>
              </a:rPr>
              <a:t>Prussia was most powerful German state</a:t>
            </a:r>
          </a:p>
          <a:p>
            <a:r>
              <a:rPr lang="en-US" dirty="0">
                <a:latin typeface="Bookman Old Style" pitchFamily="18" charset="0"/>
              </a:rPr>
              <a:t>Wished to strengthen army</a:t>
            </a:r>
          </a:p>
          <a:p>
            <a:pPr lvl="1"/>
            <a:r>
              <a:rPr lang="en-US" dirty="0">
                <a:latin typeface="Bookman Old Style" pitchFamily="18" charset="0"/>
              </a:rPr>
              <a:t>Militarism</a:t>
            </a:r>
          </a:p>
          <a:p>
            <a:r>
              <a:rPr lang="en-US" dirty="0">
                <a:latin typeface="Bookman Old Style" pitchFamily="18" charset="0"/>
              </a:rPr>
              <a:t>Tension with liberal parliament</a:t>
            </a:r>
          </a:p>
          <a:p>
            <a:r>
              <a:rPr lang="en-US" dirty="0">
                <a:latin typeface="Bookman Old Style" pitchFamily="18" charset="0"/>
              </a:rPr>
              <a:t>Selects Otto Von Bismarck as prime minister</a:t>
            </a:r>
          </a:p>
        </p:txBody>
      </p:sp>
      <p:pic>
        <p:nvPicPr>
          <p:cNvPr id="60418" name="Picture 2" descr="http://www.thebreman.org/exhibitions/online/1000kids/Wilhelm1.jpg"/>
          <p:cNvPicPr>
            <a:picLocks noChangeAspect="1" noChangeArrowheads="1"/>
          </p:cNvPicPr>
          <p:nvPr/>
        </p:nvPicPr>
        <p:blipFill>
          <a:blip r:embed="rId2" cstate="print"/>
          <a:srcRect/>
          <a:stretch>
            <a:fillRect/>
          </a:stretch>
        </p:blipFill>
        <p:spPr bwMode="auto">
          <a:xfrm>
            <a:off x="7437425" y="1219201"/>
            <a:ext cx="3001975" cy="3733800"/>
          </a:xfrm>
          <a:prstGeom prst="rect">
            <a:avLst/>
          </a:prstGeom>
          <a:noFill/>
        </p:spPr>
      </p:pic>
    </p:spTree>
    <p:extLst>
      <p:ext uri="{BB962C8B-B14F-4D97-AF65-F5344CB8AC3E}">
        <p14:creationId xmlns:p14="http://schemas.microsoft.com/office/powerpoint/2010/main" val="359501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Bookman Old Style" pitchFamily="18" charset="0"/>
              </a:rPr>
              <a:t>Movement Towards Full Unification</a:t>
            </a:r>
          </a:p>
        </p:txBody>
      </p:sp>
      <p:sp>
        <p:nvSpPr>
          <p:cNvPr id="3" name="Content Placeholder 2"/>
          <p:cNvSpPr>
            <a:spLocks noGrp="1"/>
          </p:cNvSpPr>
          <p:nvPr>
            <p:ph idx="1"/>
          </p:nvPr>
        </p:nvSpPr>
        <p:spPr>
          <a:xfrm>
            <a:off x="1524000" y="1447800"/>
            <a:ext cx="5943600" cy="5257800"/>
          </a:xfrm>
        </p:spPr>
        <p:txBody>
          <a:bodyPr>
            <a:normAutofit fontScale="92500" lnSpcReduction="10000"/>
          </a:bodyPr>
          <a:lstStyle/>
          <a:p>
            <a:r>
              <a:rPr lang="en-US" dirty="0">
                <a:solidFill>
                  <a:srgbClr val="FFFF00"/>
                </a:solidFill>
                <a:latin typeface="Bookman Old Style" pitchFamily="18" charset="0"/>
              </a:rPr>
              <a:t>Otto Von Bismarck</a:t>
            </a:r>
          </a:p>
          <a:p>
            <a:pPr lvl="1"/>
            <a:r>
              <a:rPr lang="en-US" dirty="0">
                <a:latin typeface="Bookman Old Style" pitchFamily="18" charset="0"/>
              </a:rPr>
              <a:t>Prussian, Junker (conservative)</a:t>
            </a:r>
          </a:p>
          <a:p>
            <a:pPr lvl="1"/>
            <a:r>
              <a:rPr lang="en-US" dirty="0">
                <a:latin typeface="Bookman Old Style" pitchFamily="18" charset="0"/>
              </a:rPr>
              <a:t>Goal was to build strong and unified Germany</a:t>
            </a:r>
          </a:p>
          <a:p>
            <a:pPr lvl="2"/>
            <a:r>
              <a:rPr lang="en-US" dirty="0">
                <a:latin typeface="Bookman Old Style" pitchFamily="18" charset="0"/>
              </a:rPr>
              <a:t>No desire for representative government</a:t>
            </a:r>
          </a:p>
          <a:p>
            <a:pPr lvl="2"/>
            <a:r>
              <a:rPr lang="en-US" dirty="0">
                <a:latin typeface="Bookman Old Style" pitchFamily="18" charset="0"/>
              </a:rPr>
              <a:t>“Germany does not look to Prussia’s liberalism, but to her power…The great questions of the day are not to be decided by speeches and majority resolutions, but by blood and iron”</a:t>
            </a:r>
          </a:p>
        </p:txBody>
      </p:sp>
      <p:pic>
        <p:nvPicPr>
          <p:cNvPr id="41986" name="Picture 2" descr="http://www.bbc.co.uk/history/historic_figures/images/bismarck_otto_von.jpg"/>
          <p:cNvPicPr>
            <a:picLocks noChangeAspect="1" noChangeArrowheads="1"/>
          </p:cNvPicPr>
          <p:nvPr/>
        </p:nvPicPr>
        <p:blipFill>
          <a:blip r:embed="rId3" cstate="print"/>
          <a:srcRect/>
          <a:stretch>
            <a:fillRect/>
          </a:stretch>
        </p:blipFill>
        <p:spPr bwMode="auto">
          <a:xfrm>
            <a:off x="7467600" y="1676400"/>
            <a:ext cx="3059121" cy="4542306"/>
          </a:xfrm>
          <a:prstGeom prst="rect">
            <a:avLst/>
          </a:prstGeom>
          <a:noFill/>
        </p:spPr>
      </p:pic>
    </p:spTree>
    <p:extLst>
      <p:ext uri="{BB962C8B-B14F-4D97-AF65-F5344CB8AC3E}">
        <p14:creationId xmlns:p14="http://schemas.microsoft.com/office/powerpoint/2010/main" val="331167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1_Office Theme">
  <a:themeElements>
    <a:clrScheme name="Custom 5">
      <a:dk1>
        <a:srgbClr val="C0504D"/>
      </a:dk1>
      <a:lt1>
        <a:sysClr val="window" lastClr="FFFFFF"/>
      </a:lt1>
      <a:dk2>
        <a:srgbClr val="C0504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2864</TotalTime>
  <Words>698</Words>
  <Application>Microsoft Office PowerPoint</Application>
  <PresentationFormat>Widescreen</PresentationFormat>
  <Paragraphs>109</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Bookman Old Style</vt:lpstr>
      <vt:lpstr>Calibri</vt:lpstr>
      <vt:lpstr>1_Office Theme</vt:lpstr>
      <vt:lpstr>European Empires</vt:lpstr>
      <vt:lpstr>Impact of Nationalism</vt:lpstr>
      <vt:lpstr>Nationalism as a dividing force</vt:lpstr>
      <vt:lpstr>PowerPoint Presentation</vt:lpstr>
      <vt:lpstr>Nationalism as a Dividing Force</vt:lpstr>
      <vt:lpstr>PowerPoint Presentation</vt:lpstr>
      <vt:lpstr>Nationalism as a Unifying Force</vt:lpstr>
      <vt:lpstr>Wilhelm I</vt:lpstr>
      <vt:lpstr>Movement Towards Full Unification</vt:lpstr>
      <vt:lpstr>PowerPoint Presentation</vt:lpstr>
      <vt:lpstr>PowerPoint Presentation</vt:lpstr>
      <vt:lpstr>PowerPoint Presentation</vt:lpstr>
      <vt:lpstr>German rises as European Powerhouse</vt:lpstr>
      <vt:lpstr>German Foreign Policy</vt:lpstr>
      <vt:lpstr>Italy before Unification</vt:lpstr>
      <vt:lpstr>PowerPoint Presentation</vt:lpstr>
      <vt:lpstr>Movement Towards Italian Unification</vt:lpstr>
      <vt:lpstr>Sardinia-Piedmont takes Control of Northern Unification</vt:lpstr>
      <vt:lpstr>Camillo Di Cavour</vt:lpstr>
      <vt:lpstr>Southern Italian Unification</vt:lpstr>
      <vt:lpstr>Troubles in Newly Unified Italy</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Halty</dc:creator>
  <cp:lastModifiedBy>Matthew Liedberg</cp:lastModifiedBy>
  <cp:revision>7</cp:revision>
  <dcterms:created xsi:type="dcterms:W3CDTF">2016-02-26T12:15:50Z</dcterms:created>
  <dcterms:modified xsi:type="dcterms:W3CDTF">2020-02-27T14:02:46Z</dcterms:modified>
</cp:coreProperties>
</file>