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8" r:id="rId3"/>
    <p:sldId id="259" r:id="rId4"/>
    <p:sldId id="267" r:id="rId5"/>
    <p:sldId id="260" r:id="rId6"/>
    <p:sldId id="261" r:id="rId7"/>
    <p:sldId id="262" r:id="rId8"/>
    <p:sldId id="268" r:id="rId9"/>
    <p:sldId id="264" r:id="rId10"/>
  </p:sldIdLst>
  <p:sldSz cx="9144000" cy="6858000" type="screen4x3"/>
  <p:notesSz cx="6858000" cy="90773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386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386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34A5E6-47B0-4565-96A6-866734B53454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21883"/>
            <a:ext cx="2971800" cy="4538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21883"/>
            <a:ext cx="2971800" cy="4538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1A4EC8-E12D-4305-8643-9EAA3B402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6063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386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386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7B8435-6BCB-4C0B-9B8E-95F14E89D1DA}" type="datetimeFigureOut">
              <a:rPr lang="en-US" smtClean="0"/>
              <a:pPr/>
              <a:t>2/5/2020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0463" y="681038"/>
            <a:ext cx="4537075" cy="34036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11730"/>
            <a:ext cx="5486400" cy="40847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21883"/>
            <a:ext cx="2971800" cy="4538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21883"/>
            <a:ext cx="2971800" cy="4538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037F99-4EFC-47E6-AA46-9B61C1E01C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633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Add</a:t>
            </a:r>
            <a:r>
              <a:rPr lang="en-US" baseline="0" dirty="0"/>
              <a:t> notes from outline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037F99-4EFC-47E6-AA46-9B61C1E01C7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1331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4194D-3CFF-4E16-82C2-511CE124BF3C}" type="datetimeFigureOut">
              <a:rPr lang="en-US" smtClean="0"/>
              <a:pPr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F4E8A-649D-4D8A-9067-84340FD69E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4194D-3CFF-4E16-82C2-511CE124BF3C}" type="datetimeFigureOut">
              <a:rPr lang="en-US" smtClean="0"/>
              <a:pPr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F4E8A-649D-4D8A-9067-84340FD69E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4194D-3CFF-4E16-82C2-511CE124BF3C}" type="datetimeFigureOut">
              <a:rPr lang="en-US" smtClean="0"/>
              <a:pPr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F4E8A-649D-4D8A-9067-84340FD69E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4194D-3CFF-4E16-82C2-511CE124BF3C}" type="datetimeFigureOut">
              <a:rPr lang="en-US" smtClean="0"/>
              <a:pPr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F4E8A-649D-4D8A-9067-84340FD69E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4194D-3CFF-4E16-82C2-511CE124BF3C}" type="datetimeFigureOut">
              <a:rPr lang="en-US" smtClean="0"/>
              <a:pPr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F4E8A-649D-4D8A-9067-84340FD69E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4194D-3CFF-4E16-82C2-511CE124BF3C}" type="datetimeFigureOut">
              <a:rPr lang="en-US" smtClean="0"/>
              <a:pPr/>
              <a:t>2/5/2020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F4E8A-649D-4D8A-9067-84340FD69E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4194D-3CFF-4E16-82C2-511CE124BF3C}" type="datetimeFigureOut">
              <a:rPr lang="en-US" smtClean="0"/>
              <a:pPr/>
              <a:t>2/5/2020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F4E8A-649D-4D8A-9067-84340FD69E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4194D-3CFF-4E16-82C2-511CE124BF3C}" type="datetimeFigureOut">
              <a:rPr lang="en-US" smtClean="0"/>
              <a:pPr/>
              <a:t>2/5/2020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F4E8A-649D-4D8A-9067-84340FD69E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4194D-3CFF-4E16-82C2-511CE124BF3C}" type="datetimeFigureOut">
              <a:rPr lang="en-US" smtClean="0"/>
              <a:pPr/>
              <a:t>2/5/2020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F4E8A-649D-4D8A-9067-84340FD69E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4194D-3CFF-4E16-82C2-511CE124BF3C}" type="datetimeFigureOut">
              <a:rPr lang="en-US" smtClean="0"/>
              <a:pPr/>
              <a:t>2/5/2020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F4E8A-649D-4D8A-9067-84340FD69E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4194D-3CFF-4E16-82C2-511CE124BF3C}" type="datetimeFigureOut">
              <a:rPr lang="en-US" smtClean="0"/>
              <a:pPr/>
              <a:t>2/5/2020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F4E8A-649D-4D8A-9067-84340FD69E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C4194D-3CFF-4E16-82C2-511CE124BF3C}" type="datetimeFigureOut">
              <a:rPr lang="en-US" smtClean="0"/>
              <a:pPr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FF4E8A-649D-4D8A-9067-84340FD69ED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762000"/>
            <a:ext cx="7772400" cy="1470025"/>
          </a:xfrm>
        </p:spPr>
        <p:txBody>
          <a:bodyPr>
            <a:noAutofit/>
          </a:bodyPr>
          <a:lstStyle/>
          <a:p>
            <a:r>
              <a:rPr lang="en-US" sz="6000" dirty="0">
                <a:latin typeface="Baskerville Old Face" pitchFamily="18" charset="0"/>
                <a:ea typeface="Batang" pitchFamily="18" charset="-127"/>
              </a:rPr>
              <a:t>France at the Dawn of Revolution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Ms. Halty</a:t>
            </a:r>
          </a:p>
          <a:p>
            <a:r>
              <a:rPr lang="en-US" dirty="0"/>
              <a:t>1//2012</a:t>
            </a:r>
          </a:p>
        </p:txBody>
      </p:sp>
      <p:pic>
        <p:nvPicPr>
          <p:cNvPr id="15362" name="Picture 2" descr="Liberty Leading the Peop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2438400"/>
            <a:ext cx="5867400" cy="39624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>
                <a:solidFill>
                  <a:srgbClr val="FF0000"/>
                </a:solidFill>
                <a:latin typeface="Baskerville Old Face" pitchFamily="18" charset="0"/>
                <a:ea typeface="Batang" pitchFamily="18" charset="-127"/>
              </a:rPr>
              <a:t>18</a:t>
            </a:r>
            <a:r>
              <a:rPr lang="en-US" sz="4800" b="1" baseline="30000" dirty="0">
                <a:solidFill>
                  <a:srgbClr val="FF0000"/>
                </a:solidFill>
                <a:latin typeface="Baskerville Old Face" pitchFamily="18" charset="0"/>
                <a:ea typeface="Batang" pitchFamily="18" charset="-127"/>
              </a:rPr>
              <a:t>th</a:t>
            </a:r>
            <a:r>
              <a:rPr lang="en-US" sz="4800" b="1" dirty="0">
                <a:solidFill>
                  <a:srgbClr val="FF0000"/>
                </a:solidFill>
                <a:latin typeface="Baskerville Old Face" pitchFamily="18" charset="0"/>
                <a:ea typeface="Batang" pitchFamily="18" charset="-127"/>
              </a:rPr>
              <a:t> Century France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410200" cy="4525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b="1" dirty="0">
                <a:latin typeface="Baskerville Old Face" pitchFamily="18" charset="0"/>
                <a:ea typeface="Batang" pitchFamily="18" charset="-127"/>
              </a:rPr>
              <a:t>The Old Regime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>
                <a:latin typeface="Baskerville Old Face" pitchFamily="18" charset="0"/>
                <a:ea typeface="Batang" pitchFamily="18" charset="-127"/>
              </a:rPr>
              <a:t>Social class system from the Middle Ages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>
                <a:latin typeface="Baskerville Old Face" pitchFamily="18" charset="0"/>
                <a:ea typeface="Batang" pitchFamily="18" charset="-127"/>
              </a:rPr>
              <a:t>Consisted of three classes: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>
                <a:latin typeface="Baskerville Old Face" pitchFamily="18" charset="0"/>
                <a:ea typeface="Batang" pitchFamily="18" charset="-127"/>
              </a:rPr>
              <a:t>First Estate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>
                <a:latin typeface="Baskerville Old Face" pitchFamily="18" charset="0"/>
                <a:ea typeface="Batang" pitchFamily="18" charset="-127"/>
              </a:rPr>
              <a:t>Second Estate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>
                <a:latin typeface="Baskerville Old Face" pitchFamily="18" charset="0"/>
                <a:ea typeface="Batang" pitchFamily="18" charset="-127"/>
              </a:rPr>
              <a:t>Third Estate                                                          </a:t>
            </a:r>
          </a:p>
          <a:p>
            <a:pPr>
              <a:buFont typeface="Wingdings" pitchFamily="2" charset="2"/>
              <a:buChar char="§"/>
            </a:pPr>
            <a:r>
              <a:rPr lang="en-US" b="1" dirty="0">
                <a:latin typeface="Baskerville Old Face" pitchFamily="18" charset="0"/>
                <a:ea typeface="Batang" pitchFamily="18" charset="-127"/>
              </a:rPr>
              <a:t>Enlightenment Ideals 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>
                <a:latin typeface="Baskerville Old Face" pitchFamily="18" charset="0"/>
                <a:ea typeface="Batang" pitchFamily="18" charset="-127"/>
              </a:rPr>
              <a:t>American Revolution</a:t>
            </a:r>
          </a:p>
        </p:txBody>
      </p:sp>
      <p:pic>
        <p:nvPicPr>
          <p:cNvPr id="19458" name="Picture 2" descr="http://cache2.artprintimages.com/lrg/30/3033/HPVBF00Z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38800" y="1803550"/>
            <a:ext cx="3295650" cy="43877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solidFill>
                  <a:srgbClr val="FF0000"/>
                </a:solidFill>
                <a:latin typeface="Baskerville Old Face" pitchFamily="18" charset="0"/>
                <a:ea typeface="Batang" pitchFamily="18" charset="-127"/>
              </a:rPr>
              <a:t>The “Privileged” Estates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410200" cy="4525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>
                <a:latin typeface="Baskerville Old Face" pitchFamily="18" charset="0"/>
                <a:ea typeface="Batang" pitchFamily="18" charset="-127"/>
              </a:rPr>
              <a:t>The First Estate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>
                <a:latin typeface="Baskerville Old Face" pitchFamily="18" charset="0"/>
                <a:ea typeface="Batang" pitchFamily="18" charset="-127"/>
              </a:rPr>
              <a:t>Consisted of the clergy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>
                <a:latin typeface="Baskerville Old Face" pitchFamily="18" charset="0"/>
                <a:ea typeface="Batang" pitchFamily="18" charset="-127"/>
              </a:rPr>
              <a:t>.5% of the population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>
                <a:latin typeface="Baskerville Old Face" pitchFamily="18" charset="0"/>
                <a:ea typeface="Batang" pitchFamily="18" charset="-127"/>
              </a:rPr>
              <a:t>Paid no taxes</a:t>
            </a:r>
          </a:p>
          <a:p>
            <a:pPr>
              <a:buFont typeface="Wingdings" pitchFamily="2" charset="2"/>
              <a:buChar char="§"/>
            </a:pPr>
            <a:r>
              <a:rPr lang="en-US" dirty="0">
                <a:latin typeface="Baskerville Old Face" pitchFamily="18" charset="0"/>
                <a:ea typeface="Batang" pitchFamily="18" charset="-127"/>
              </a:rPr>
              <a:t>The Second Estate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>
                <a:latin typeface="Baskerville Old Face" pitchFamily="18" charset="0"/>
                <a:ea typeface="Batang" pitchFamily="18" charset="-127"/>
              </a:rPr>
              <a:t>The noble class (2% of pop.)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>
                <a:latin typeface="Baskerville Old Face" pitchFamily="18" charset="0"/>
                <a:ea typeface="Batang" pitchFamily="18" charset="-127"/>
              </a:rPr>
              <a:t>Paid almost no taxes, yet </a:t>
            </a:r>
          </a:p>
          <a:p>
            <a:pPr marL="457200" lvl="1" indent="0">
              <a:buNone/>
            </a:pPr>
            <a:r>
              <a:rPr lang="en-US" dirty="0">
                <a:latin typeface="Baskerville Old Face" pitchFamily="18" charset="0"/>
                <a:ea typeface="Batang" pitchFamily="18" charset="-127"/>
              </a:rPr>
              <a:t>owned 20% of land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8194" name="Picture 2" descr="http://www.americanrevolution.org/clothing/frenchfashion2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10200" y="1958181"/>
            <a:ext cx="3585882" cy="38100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castinet.castilleja.org/private/faculty/peggy_mckee/frenchrev/carto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152400"/>
            <a:ext cx="4343400" cy="644271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solidFill>
                  <a:srgbClr val="FF0000"/>
                </a:solidFill>
                <a:latin typeface="Baskerville Old Face" pitchFamily="18" charset="0"/>
                <a:ea typeface="Batang" pitchFamily="18" charset="-127"/>
              </a:rPr>
              <a:t>The Third Estate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657600" cy="4525963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dirty="0">
                <a:latin typeface="Baskerville Old Face" pitchFamily="18" charset="0"/>
                <a:ea typeface="Batang" pitchFamily="18" charset="-127"/>
              </a:rPr>
              <a:t>Consisted of three major groups: bourgeoisie, factory workers, and peasants</a:t>
            </a:r>
          </a:p>
          <a:p>
            <a:pPr>
              <a:buFont typeface="Wingdings" pitchFamily="2" charset="2"/>
              <a:buChar char="§"/>
            </a:pPr>
            <a:r>
              <a:rPr lang="en-US" dirty="0">
                <a:latin typeface="Baskerville Old Face" pitchFamily="18" charset="0"/>
                <a:ea typeface="Batang" pitchFamily="18" charset="-127"/>
              </a:rPr>
              <a:t>Strong believers in Enlightenment </a:t>
            </a:r>
          </a:p>
          <a:p>
            <a:pPr>
              <a:buFont typeface="Wingdings" pitchFamily="2" charset="2"/>
              <a:buChar char="§"/>
            </a:pPr>
            <a:r>
              <a:rPr lang="en-US" dirty="0">
                <a:latin typeface="Baskerville Old Face" pitchFamily="18" charset="0"/>
                <a:ea typeface="Batang" pitchFamily="18" charset="-127"/>
              </a:rPr>
              <a:t>97% of population</a:t>
            </a:r>
          </a:p>
          <a:p>
            <a:pPr>
              <a:buFont typeface="Wingdings" pitchFamily="2" charset="2"/>
              <a:buChar char="§"/>
            </a:pPr>
            <a:r>
              <a:rPr lang="en-US" dirty="0">
                <a:latin typeface="Baskerville Old Face" pitchFamily="18" charset="0"/>
                <a:ea typeface="Batang" pitchFamily="18" charset="-127"/>
              </a:rPr>
              <a:t>50% of income went to taxes </a:t>
            </a:r>
          </a:p>
        </p:txBody>
      </p:sp>
      <p:pic>
        <p:nvPicPr>
          <p:cNvPr id="17410" name="Picture 2" descr="http://www.cs.princeton.edu/~chazelle/pics/LeNainPaysan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0" y="1447800"/>
            <a:ext cx="4579793" cy="3504538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  <a:latin typeface="Baskerville Old Face" pitchFamily="18" charset="0"/>
                <a:ea typeface="Batang" pitchFamily="18" charset="-127"/>
              </a:rPr>
              <a:t>En Route to Revolution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95799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>
                <a:latin typeface="Baskerville Old Face" pitchFamily="18" charset="0"/>
                <a:ea typeface="Batang" pitchFamily="18" charset="-127"/>
              </a:rPr>
              <a:t>Third Estate inspired by Enlightenment</a:t>
            </a:r>
          </a:p>
          <a:p>
            <a:pPr>
              <a:buFont typeface="Wingdings" pitchFamily="2" charset="2"/>
              <a:buChar char="§"/>
            </a:pPr>
            <a:r>
              <a:rPr lang="en-US" dirty="0">
                <a:latin typeface="Baskerville Old Face" pitchFamily="18" charset="0"/>
                <a:ea typeface="Batang" pitchFamily="18" charset="-127"/>
              </a:rPr>
              <a:t>Crop shortages lead to high food prices (esp. bread) and poor economy</a:t>
            </a:r>
          </a:p>
          <a:p>
            <a:pPr>
              <a:buFont typeface="Wingdings" pitchFamily="2" charset="2"/>
              <a:buChar char="§"/>
            </a:pPr>
            <a:r>
              <a:rPr lang="en-US" dirty="0">
                <a:latin typeface="Baskerville Old Face" pitchFamily="18" charset="0"/>
                <a:ea typeface="Batang" pitchFamily="18" charset="-127"/>
              </a:rPr>
              <a:t>King Louis XVI weak leader </a:t>
            </a:r>
          </a:p>
          <a:p>
            <a:pPr>
              <a:buFont typeface="Wingdings" pitchFamily="2" charset="2"/>
              <a:buChar char="§"/>
            </a:pPr>
            <a:r>
              <a:rPr lang="en-US" dirty="0">
                <a:latin typeface="Baskerville Old Face" pitchFamily="18" charset="0"/>
                <a:ea typeface="Batang" pitchFamily="18" charset="-127"/>
              </a:rPr>
              <a:t>Poor advice/spending from Marie Antoinette</a:t>
            </a:r>
          </a:p>
          <a:p>
            <a:pPr>
              <a:buFont typeface="Wingdings" pitchFamily="2" charset="2"/>
              <a:buChar char="§"/>
            </a:pPr>
            <a:r>
              <a:rPr lang="en-US" dirty="0">
                <a:latin typeface="Baskerville Old Face" pitchFamily="18" charset="0"/>
                <a:ea typeface="Batang" pitchFamily="18" charset="-127"/>
              </a:rPr>
              <a:t>France’s debt rises dramatically</a:t>
            </a:r>
          </a:p>
          <a:p>
            <a:pPr>
              <a:buFont typeface="Wingdings" pitchFamily="2" charset="2"/>
              <a:buChar char="§"/>
            </a:pPr>
            <a:r>
              <a:rPr lang="en-US" dirty="0">
                <a:latin typeface="Baskerville Old Face" pitchFamily="18" charset="0"/>
                <a:ea typeface="Batang" pitchFamily="18" charset="-127"/>
              </a:rPr>
              <a:t>King Louis XVI calls for Estates General</a:t>
            </a:r>
          </a:p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  <a:latin typeface="Baskerville Old Face" pitchFamily="18" charset="0"/>
                <a:ea typeface="Batang" pitchFamily="18" charset="-127"/>
              </a:rPr>
              <a:t>First Acts of Revolution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>
                <a:latin typeface="Baskerville Old Face" pitchFamily="18" charset="0"/>
                <a:ea typeface="Batang" pitchFamily="18" charset="-127"/>
              </a:rPr>
              <a:t>Third Estate forms National Assembly </a:t>
            </a:r>
          </a:p>
          <a:p>
            <a:pPr>
              <a:buFont typeface="Wingdings" pitchFamily="2" charset="2"/>
              <a:buChar char="§"/>
            </a:pPr>
            <a:r>
              <a:rPr lang="en-US" dirty="0">
                <a:latin typeface="Baskerville Old Face" pitchFamily="18" charset="0"/>
                <a:ea typeface="Batang" pitchFamily="18" charset="-127"/>
              </a:rPr>
              <a:t>Tennis Court Oath</a:t>
            </a:r>
          </a:p>
          <a:p>
            <a:pPr>
              <a:buFont typeface="Wingdings" pitchFamily="2" charset="2"/>
              <a:buChar char="§"/>
            </a:pPr>
            <a:r>
              <a:rPr lang="en-US" dirty="0">
                <a:latin typeface="Baskerville Old Face" pitchFamily="18" charset="0"/>
                <a:ea typeface="Batang" pitchFamily="18" charset="-127"/>
              </a:rPr>
              <a:t>Storming the Bastille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>
                <a:latin typeface="Baskerville Old Face" pitchFamily="18" charset="0"/>
                <a:ea typeface="Batang" pitchFamily="18" charset="-127"/>
              </a:rPr>
              <a:t>July 14,1789</a:t>
            </a:r>
          </a:p>
        </p:txBody>
      </p:sp>
      <p:pic>
        <p:nvPicPr>
          <p:cNvPr id="6" name="Picture 2" descr="http://cdn.dipity.com/uploads/events/a8d1844916bde76fa2b0f9ccbe996e21_1M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2954742"/>
            <a:ext cx="4243551" cy="3293657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EFE20E-C031-4BA9-B6AF-28714D3611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  <a:latin typeface="Baskerville Old Face" panose="02020602080505020303" pitchFamily="18" charset="0"/>
              </a:rPr>
              <a:t>The Declaration of the Rights of Man and of the Citizen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826162-06C9-4BFD-B918-7A6E26577E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Baskerville Old Face" panose="02020602080505020303" pitchFamily="18" charset="0"/>
              </a:rPr>
              <a:t>Inspired by the U.S. Declaration of Independence</a:t>
            </a:r>
          </a:p>
          <a:p>
            <a:r>
              <a:rPr lang="en-US" dirty="0">
                <a:latin typeface="Baskerville Old Face" panose="02020602080505020303" pitchFamily="18" charset="0"/>
              </a:rPr>
              <a:t>Thomas Jefferson assisted</a:t>
            </a:r>
          </a:p>
          <a:p>
            <a:r>
              <a:rPr lang="en-US" dirty="0">
                <a:latin typeface="Baskerville Old Face" panose="02020602080505020303" pitchFamily="18" charset="0"/>
              </a:rPr>
              <a:t>Approved on August 26, 1789 by National Assembly</a:t>
            </a:r>
          </a:p>
          <a:p>
            <a:r>
              <a:rPr lang="en-US" dirty="0">
                <a:latin typeface="Baskerville Old Face" panose="02020602080505020303" pitchFamily="18" charset="0"/>
              </a:rPr>
              <a:t>Rejected by king on October 4</a:t>
            </a:r>
            <a:r>
              <a:rPr lang="en-US" baseline="30000" dirty="0">
                <a:latin typeface="Baskerville Old Face" panose="02020602080505020303" pitchFamily="18" charset="0"/>
              </a:rPr>
              <a:t>th</a:t>
            </a:r>
            <a:endParaRPr lang="en-US" dirty="0">
              <a:latin typeface="Baskerville Old Face" panose="02020602080505020303" pitchFamily="18" charset="0"/>
            </a:endParaRPr>
          </a:p>
          <a:p>
            <a:endParaRPr lang="en-US" dirty="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3724501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  <a:latin typeface="Baskerville Old Face" pitchFamily="18" charset="0"/>
                <a:ea typeface="Batang" pitchFamily="18" charset="-127"/>
              </a:rPr>
              <a:t>The Great Fear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>
                <a:latin typeface="Baskerville Old Face" pitchFamily="18" charset="0"/>
                <a:ea typeface="Batang" pitchFamily="18" charset="-127"/>
              </a:rPr>
              <a:t>Followed the storming of the Bastille</a:t>
            </a:r>
          </a:p>
          <a:p>
            <a:pPr>
              <a:buFont typeface="Wingdings" pitchFamily="2" charset="2"/>
              <a:buChar char="§"/>
            </a:pPr>
            <a:r>
              <a:rPr lang="en-US" dirty="0">
                <a:latin typeface="Baskerville Old Face" pitchFamily="18" charset="0"/>
                <a:ea typeface="Batang" pitchFamily="18" charset="-127"/>
              </a:rPr>
              <a:t>Widespread panic and fear</a:t>
            </a:r>
          </a:p>
          <a:p>
            <a:pPr>
              <a:buFont typeface="Wingdings" pitchFamily="2" charset="2"/>
              <a:buChar char="§"/>
            </a:pPr>
            <a:r>
              <a:rPr lang="en-US" dirty="0">
                <a:latin typeface="Baskerville Old Face" pitchFamily="18" charset="0"/>
                <a:ea typeface="Batang" pitchFamily="18" charset="-127"/>
              </a:rPr>
              <a:t>National Guard led by Marquis de Lafayette guards Paris</a:t>
            </a:r>
          </a:p>
          <a:p>
            <a:pPr>
              <a:buFont typeface="Wingdings" pitchFamily="2" charset="2"/>
              <a:buChar char="§"/>
            </a:pPr>
            <a:r>
              <a:rPr lang="en-US" dirty="0">
                <a:latin typeface="Baskerville Old Face" pitchFamily="18" charset="0"/>
                <a:ea typeface="Batang" pitchFamily="18" charset="-127"/>
              </a:rPr>
              <a:t>March on Versailles – October 5</a:t>
            </a:r>
            <a:r>
              <a:rPr lang="en-US" baseline="30000" dirty="0">
                <a:latin typeface="Baskerville Old Face" pitchFamily="18" charset="0"/>
                <a:ea typeface="Batang" pitchFamily="18" charset="-127"/>
              </a:rPr>
              <a:t>th</a:t>
            </a:r>
            <a:r>
              <a:rPr lang="en-US" dirty="0">
                <a:latin typeface="Baskerville Old Face" pitchFamily="18" charset="0"/>
                <a:ea typeface="Batang" pitchFamily="18" charset="-127"/>
              </a:rPr>
              <a:t> 1789</a:t>
            </a:r>
          </a:p>
        </p:txBody>
      </p:sp>
      <p:pic>
        <p:nvPicPr>
          <p:cNvPr id="23554" name="Picture 2" descr="http://ambafrance-us.org/local/cache-vignettes/L453xH300/french_flag-1fd9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05658" y="4423308"/>
            <a:ext cx="3218307" cy="2131329"/>
          </a:xfrm>
          <a:prstGeom prst="rect">
            <a:avLst/>
          </a:prstGeom>
          <a:noFill/>
        </p:spPr>
      </p:pic>
      <p:pic>
        <p:nvPicPr>
          <p:cNvPr id="23556" name="Picture 4" descr="http://t3.gstatic.com/images?q=tbn:ANd9GcSdIisjnR9sp-Gyg1IkEGfVxpKsDsHIt8cHT1E7XeGi9HSvyp6nmJDlM6l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4319972"/>
            <a:ext cx="4432162" cy="2338003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1075</TotalTime>
  <Words>252</Words>
  <Application>Microsoft Office PowerPoint</Application>
  <PresentationFormat>On-screen Show (4:3)</PresentationFormat>
  <Paragraphs>50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Baskerville Old Face</vt:lpstr>
      <vt:lpstr>Calibri</vt:lpstr>
      <vt:lpstr>Wingdings</vt:lpstr>
      <vt:lpstr>Office Theme</vt:lpstr>
      <vt:lpstr>France at the Dawn of Revolution</vt:lpstr>
      <vt:lpstr>18th Century France</vt:lpstr>
      <vt:lpstr>The “Privileged” Estates</vt:lpstr>
      <vt:lpstr>PowerPoint Presentation</vt:lpstr>
      <vt:lpstr>The Third Estate</vt:lpstr>
      <vt:lpstr>En Route to Revolution</vt:lpstr>
      <vt:lpstr>First Acts of Revolution</vt:lpstr>
      <vt:lpstr>The Declaration of the Rights of Man and of the Citizen </vt:lpstr>
      <vt:lpstr>The Great Fear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France at the Dawn of Revolution</dc:title>
  <dc:creator>Gaby</dc:creator>
  <cp:lastModifiedBy>Matthew Liedberg</cp:lastModifiedBy>
  <cp:revision>47</cp:revision>
  <dcterms:created xsi:type="dcterms:W3CDTF">2012-01-12T00:40:52Z</dcterms:created>
  <dcterms:modified xsi:type="dcterms:W3CDTF">2020-02-05T14:27:04Z</dcterms:modified>
</cp:coreProperties>
</file>