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92" r:id="rId5"/>
    <p:sldId id="263" r:id="rId6"/>
    <p:sldId id="279" r:id="rId7"/>
    <p:sldId id="262" r:id="rId8"/>
    <p:sldId id="264" r:id="rId9"/>
    <p:sldId id="274" r:id="rId10"/>
    <p:sldId id="275" r:id="rId11"/>
    <p:sldId id="291" r:id="rId12"/>
    <p:sldId id="278" r:id="rId13"/>
    <p:sldId id="277" r:id="rId14"/>
    <p:sldId id="281" r:id="rId15"/>
    <p:sldId id="286" r:id="rId16"/>
    <p:sldId id="276" r:id="rId17"/>
    <p:sldId id="282" r:id="rId18"/>
    <p:sldId id="280" r:id="rId19"/>
    <p:sldId id="284" r:id="rId20"/>
    <p:sldId id="283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D6D"/>
    <a:srgbClr val="7D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3" d="100"/>
          <a:sy n="63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321F-9B97-4AC0-8583-916AA81DFDDC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E8E1-11A2-40B6-8BAE-3F7DEBA6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2E8E1-11A2-40B6-8BAE-3F7DEBA6F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6C5D-5527-497D-9D53-E94EEA90399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teacherspayteachers.com/Store/Career-And-Life-Skills-Lessons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772400" cy="1371599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Federal Reserve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14668"/>
            <a:ext cx="5410583" cy="2877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1026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MONEY SUPPLY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153400" cy="4291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= is the total amount of money that is in circulation in our economy at a give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The Fed tends to evaluate the money in the economy that is liquid, meaning it can easily be used.  It looks at 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a. </a:t>
            </a:r>
            <a:r>
              <a:rPr lang="en-US" sz="3300" u="sng" dirty="0"/>
              <a:t>M1</a:t>
            </a:r>
            <a:r>
              <a:rPr lang="en-US" dirty="0"/>
              <a:t>, </a:t>
            </a:r>
            <a:r>
              <a:rPr lang="en-US" i="1" dirty="0"/>
              <a:t>which is money that is in actual physical use; it is being used to buy and sell goods and services every day.  </a:t>
            </a:r>
          </a:p>
          <a:p>
            <a:pPr marL="0" indent="0">
              <a:buNone/>
            </a:pPr>
            <a:endParaRPr lang="en-US" sz="2400" dirty="0"/>
          </a:p>
          <a:p>
            <a:pPr marL="800100" lvl="2" indent="0">
              <a:buNone/>
            </a:pPr>
            <a:r>
              <a:rPr lang="en-US" dirty="0"/>
              <a:t>b. </a:t>
            </a:r>
            <a:r>
              <a:rPr lang="en-US" sz="3300" u="sng" dirty="0"/>
              <a:t>M2</a:t>
            </a:r>
            <a:r>
              <a:rPr lang="en-US" dirty="0"/>
              <a:t>, </a:t>
            </a:r>
            <a:r>
              <a:rPr lang="en-US" i="1" dirty="0"/>
              <a:t>which includes all of monies in M1 but also includes money in savings accounts worth less $100,000. </a:t>
            </a: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626728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How does the money supply affect  the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62101"/>
            <a:ext cx="80010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An increase in the money supply, means there is more money available in the economy, which promotes growth.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-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more money for businesses and 			     people to spend.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A decrease in the money supply, means less money in the economy, which slows growth.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5334000"/>
            <a:ext cx="7010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Increasing the money supply is like giving more water to a garden in an effort to encourage it to grow faster. </a:t>
            </a:r>
          </a:p>
        </p:txBody>
      </p:sp>
      <p:pic>
        <p:nvPicPr>
          <p:cNvPr id="2052" name="Picture 4" descr="Image result for watering can pouring water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5873" r="5654" b="7833"/>
          <a:stretch/>
        </p:blipFill>
        <p:spPr bwMode="auto">
          <a:xfrm rot="20154232">
            <a:off x="6365873" y="3811646"/>
            <a:ext cx="2372742" cy="23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4017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are the tools used by the Fed to manage the money supply and the economy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/>
          <a:lstStyle/>
          <a:p>
            <a:r>
              <a:rPr lang="en-US" b="1" i="1" dirty="0"/>
              <a:t>MONETARY POLICY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7"/>
          <a:stretch/>
        </p:blipFill>
        <p:spPr bwMode="auto">
          <a:xfrm>
            <a:off x="2133600" y="3204864"/>
            <a:ext cx="4267200" cy="277618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result for tool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127586"/>
            <a:ext cx="2209800" cy="21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5650" t="4213" b="11979"/>
          <a:stretch/>
        </p:blipFill>
        <p:spPr>
          <a:xfrm>
            <a:off x="8275476" y="6010616"/>
            <a:ext cx="633360" cy="611351"/>
          </a:xfrm>
          <a:prstGeom prst="rect">
            <a:avLst/>
          </a:prstGeom>
        </p:spPr>
      </p:pic>
      <p:pic>
        <p:nvPicPr>
          <p:cNvPr id="2050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71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What are the Fed’s monetary tools that can be used to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20" y="1617497"/>
            <a:ext cx="7239000" cy="4525963"/>
          </a:xfrm>
        </p:spPr>
        <p:txBody>
          <a:bodyPr/>
          <a:lstStyle/>
          <a:p>
            <a:r>
              <a:rPr lang="en-US" b="1" dirty="0"/>
              <a:t>THREE KEY MONETARY TOOLS: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Buying and selling government securities (</a:t>
            </a:r>
            <a:r>
              <a:rPr lang="en-US" sz="3200" i="1" dirty="0"/>
              <a:t>bonds).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Adjusting the reserve requirements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Changing the </a:t>
            </a:r>
            <a:r>
              <a:rPr lang="en-US" sz="3200" b="1" u="sng" dirty="0"/>
              <a:t>discount rate</a:t>
            </a:r>
            <a:endParaRPr lang="en-US" sz="3200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93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Who decides when and which MONETARY TOOL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1"/>
            <a:ext cx="7696200" cy="1142999"/>
          </a:xfrm>
        </p:spPr>
        <p:txBody>
          <a:bodyPr/>
          <a:lstStyle/>
          <a:p>
            <a:r>
              <a:rPr lang="en-US" sz="2400" b="1" dirty="0"/>
              <a:t>The Federal Open Market Committee (FOMC), which is made up Federal Reserve members decides.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128927"/>
            <a:ext cx="6667500" cy="320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18" y="6241338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421825" y="6110637"/>
            <a:ext cx="620954" cy="5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is the buying and selling of government securities (treasury bills) 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dirty="0"/>
              <a:t>Are bonds (</a:t>
            </a:r>
            <a:r>
              <a:rPr lang="en-US" i="1" dirty="0"/>
              <a:t>IOU</a:t>
            </a:r>
            <a:r>
              <a:rPr lang="en-US" dirty="0"/>
              <a:t>) that are issued by the  government.</a:t>
            </a:r>
          </a:p>
          <a:p>
            <a:r>
              <a:rPr lang="en-US" dirty="0"/>
              <a:t>The government promises to repay the buyer of the bond as well as pay them interest.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135">
            <a:off x="3863254" y="3369551"/>
            <a:ext cx="22256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69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896" y="274638"/>
            <a:ext cx="7983940" cy="1265238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How does the buying and selling of government bonds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60" y="1601907"/>
            <a:ext cx="7696200" cy="2971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buys bonds it injecting money into the economy (</a:t>
            </a:r>
            <a:r>
              <a:rPr lang="en-US" b="1" dirty="0">
                <a:solidFill>
                  <a:srgbClr val="0070C0"/>
                </a:solidFill>
              </a:rPr>
              <a:t>increasing supply= growth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sell bonds it taking money out of the economy (</a:t>
            </a:r>
            <a:r>
              <a:rPr lang="en-US" b="1" dirty="0">
                <a:solidFill>
                  <a:srgbClr val="FF0000"/>
                </a:solidFill>
              </a:rPr>
              <a:t>decreasing supply= slows growth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5776" y="5334000"/>
            <a:ext cx="7256060" cy="7955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Interesting Fact: The Fed can buy its own bonds, which it does</a:t>
            </a:r>
            <a:r>
              <a:rPr lang="en-US" sz="2000" dirty="0">
                <a:solidFill>
                  <a:schemeClr val="tx1"/>
                </a:solidFill>
                <a:latin typeface="Adobe Caslon Pro" panose="0205050205050A020403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Fed’s  RESERVE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373563"/>
          </a:xfrm>
        </p:spPr>
        <p:txBody>
          <a:bodyPr>
            <a:normAutofit/>
          </a:bodyPr>
          <a:lstStyle/>
          <a:p>
            <a:r>
              <a:rPr lang="en-US" sz="2800" b="1" dirty="0"/>
              <a:t>Is how much money each bank is required to keep on hand.  </a:t>
            </a:r>
          </a:p>
          <a:p>
            <a:endParaRPr lang="en-US" sz="1400" b="1" dirty="0"/>
          </a:p>
          <a:p>
            <a:r>
              <a:rPr lang="en-US" sz="2800" b="1" dirty="0"/>
              <a:t>The Fed has the ability to require banks to hold a certain amount of money, meaning banks can’t use the money for anything.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330949" cy="220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21" y="6259556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reserve requirement influence the money supply?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TO DECREASE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increases the reserve requirement for banks, which takes money out of the circulation.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70C0"/>
                </a:solidFill>
              </a:rPr>
              <a:t>TO INCREASE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lowers the reserve requirement for banks, which means banks will place more money into circulation.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0"/>
            <a:ext cx="7048309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9187"/>
            <a:ext cx="7848600" cy="1325562"/>
          </a:xfrm>
          <a:ln w="381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the Federal Reserve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914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nation’s </a:t>
            </a:r>
            <a:r>
              <a:rPr lang="en-US" b="1" dirty="0"/>
              <a:t>central bank  </a:t>
            </a:r>
            <a:r>
              <a:rPr lang="en-US" dirty="0"/>
              <a:t>that manages the nations money.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Referred to as </a:t>
            </a:r>
            <a:r>
              <a:rPr lang="en-US" b="1" dirty="0">
                <a:solidFill>
                  <a:srgbClr val="00B050"/>
                </a:solidFill>
              </a:rPr>
              <a:t>THE FEDERAL RESERVE </a:t>
            </a:r>
            <a:r>
              <a:rPr lang="en-US" dirty="0"/>
              <a:t>or the </a:t>
            </a:r>
            <a:r>
              <a:rPr lang="en-US" b="1" dirty="0">
                <a:solidFill>
                  <a:srgbClr val="00B050"/>
                </a:solidFill>
              </a:rPr>
              <a:t>FED.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9" y="3965903"/>
            <a:ext cx="4176122" cy="2645893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153400" y="5989089"/>
            <a:ext cx="685800" cy="661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What is the DISCOUNT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sz="2800" dirty="0"/>
              <a:t>is the interest rate that the Fed charges banks to borrow money from them.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3048000"/>
            <a:ext cx="7016048" cy="2947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17" y="274638"/>
            <a:ext cx="7932683" cy="132556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How does raising or lowering  the DISCOUNT RATE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discount rate </a:t>
            </a:r>
            <a:r>
              <a:rPr lang="en-US" sz="2400" dirty="0"/>
              <a:t>influences how much it cost people to borrow money from the banks. </a:t>
            </a:r>
          </a:p>
          <a:p>
            <a:r>
              <a:rPr lang="en-US" sz="2400" dirty="0"/>
              <a:t>The interest rate banks charge their best customers is the </a:t>
            </a:r>
            <a:r>
              <a:rPr lang="en-US" sz="2400" b="1" dirty="0"/>
              <a:t>prime rate, </a:t>
            </a:r>
            <a:r>
              <a:rPr lang="en-US" sz="2400" dirty="0"/>
              <a:t>which is linked to the discount rate.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657598"/>
            <a:ext cx="3810000" cy="2468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LOWER RATES 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INCREASES THE MONEY SUPPLY </a:t>
            </a:r>
          </a:p>
          <a:p>
            <a:endParaRPr lang="en-US" b="1" dirty="0"/>
          </a:p>
          <a:p>
            <a:r>
              <a:rPr lang="en-US" b="1" dirty="0"/>
              <a:t>Lower rates make money cheaper because it cost less to borrow it. 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3657600"/>
            <a:ext cx="3962400" cy="24685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2D050"/>
                </a:solidFill>
              </a:rPr>
              <a:t>HIGHER RATES </a:t>
            </a:r>
            <a:r>
              <a:rPr lang="en-US" sz="2000" b="1" dirty="0">
                <a:solidFill>
                  <a:schemeClr val="bg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DECREASES THE MONEY SUPPLY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Higher rates make money more expensive because it cost more to borrow it.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8198" y="6190159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7"/>
            <a:ext cx="7696200" cy="1325563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Who runs the Federal Reserve?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772400" cy="2362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head person is called the </a:t>
            </a:r>
            <a:r>
              <a:rPr lang="en-US" sz="2400" b="1" dirty="0"/>
              <a:t>Fed Chairman </a:t>
            </a:r>
            <a:r>
              <a:rPr lang="en-US" sz="2400" dirty="0"/>
              <a:t>or </a:t>
            </a:r>
            <a:r>
              <a:rPr lang="en-US" sz="2400" b="1" dirty="0"/>
              <a:t>Fed Chief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Made up of a network of 12 regional Federal Reserve banks.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bank is led by a Board of Governors.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7162800" cy="306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3246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E9D0-3FFC-4814-856E-034389DA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E866A-C690-4684-9CC6-BAA3D5C7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5" t="23571" r="13066" b="20870"/>
          <a:stretch/>
        </p:blipFill>
        <p:spPr>
          <a:xfrm>
            <a:off x="1066800" y="1676400"/>
            <a:ext cx="738019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was the Fed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</a:t>
            </a:r>
            <a:r>
              <a:rPr lang="en-US" sz="2000" dirty="0"/>
              <a:t>Was created because our nation had experienced several banking crisis. </a:t>
            </a:r>
          </a:p>
          <a:p>
            <a:pPr marL="0" indent="0">
              <a:buNone/>
            </a:pPr>
            <a:r>
              <a:rPr lang="en-US" sz="2000" dirty="0"/>
              <a:t> 	</a:t>
            </a:r>
            <a:r>
              <a:rPr lang="en-US" sz="2000" i="1" dirty="0"/>
              <a:t>a. People panicked and rushed to withdraw money out of the     	     banks, leading to the collapse on many banks and to an        	     economic recession.</a:t>
            </a:r>
          </a:p>
          <a:p>
            <a:pPr marL="0" indent="0">
              <a:buNone/>
            </a:pPr>
            <a:r>
              <a:rPr lang="en-US" sz="2000" b="1" dirty="0"/>
              <a:t>B. </a:t>
            </a:r>
            <a:r>
              <a:rPr lang="en-US" sz="2000" dirty="0"/>
              <a:t>After a very severe bank panic of 1907 and a major economic recession. Congress passed the </a:t>
            </a:r>
            <a:r>
              <a:rPr lang="en-US" sz="2000" b="1" i="1" dirty="0">
                <a:solidFill>
                  <a:srgbClr val="FF0000"/>
                </a:solidFill>
              </a:rPr>
              <a:t>Federal Reserve Act of 1913 </a:t>
            </a:r>
            <a:r>
              <a:rPr lang="en-US" sz="2000" dirty="0"/>
              <a:t>in an effort to </a:t>
            </a:r>
            <a:r>
              <a:rPr lang="en-US" sz="2000" b="1" i="1" dirty="0"/>
              <a:t>stabilize</a:t>
            </a:r>
            <a:r>
              <a:rPr lang="en-US" sz="2000" dirty="0"/>
              <a:t> and </a:t>
            </a:r>
            <a:r>
              <a:rPr lang="en-US" sz="2000" b="1" i="1" dirty="0"/>
              <a:t>strength</a:t>
            </a:r>
            <a:r>
              <a:rPr lang="en-US" sz="2000" dirty="0"/>
              <a:t> the U.S. banking system.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b="1" dirty="0"/>
              <a:t>C. </a:t>
            </a:r>
            <a:r>
              <a:rPr lang="en-US" sz="2000" dirty="0"/>
              <a:t>Other major economic crisis such as the Great Depression of 1930s, led to an expansion of the Fed’s role, and the Fed become more involved in trying to</a:t>
            </a:r>
            <a:r>
              <a:rPr lang="en-US" sz="2000" b="1" i="1" dirty="0"/>
              <a:t> managing the U.S. economy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516563"/>
            <a:ext cx="6172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93" y="6412647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70120" y="6072734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2936"/>
            <a:ext cx="7543800" cy="1295400"/>
          </a:xfrm>
          <a:ln w="2857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does the Fed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HAS THREE MAIN FUNCTIONS:</a:t>
            </a: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Promotes stability of the financial System </a:t>
            </a:r>
          </a:p>
          <a:p>
            <a:pPr marL="800100" lvl="2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Provides financial (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money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and payments services for banks and the government</a:t>
            </a:r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/>
              <a:t> Is responsible for promoting a HEALTHY economy using </a:t>
            </a:r>
            <a:r>
              <a:rPr lang="en-US" sz="2800" b="1" i="1" dirty="0"/>
              <a:t>monetary tools</a:t>
            </a:r>
            <a:r>
              <a:rPr lang="en-US" sz="28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90600" y="2286000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3448007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2)</a:t>
            </a:r>
          </a:p>
        </p:txBody>
      </p:sp>
      <p:sp>
        <p:nvSpPr>
          <p:cNvPr id="6" name="Oval 5"/>
          <p:cNvSpPr/>
          <p:nvPr/>
        </p:nvSpPr>
        <p:spPr>
          <a:xfrm>
            <a:off x="954206" y="4705226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214061" y="6014751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13255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make sure our nation’s banking system is sound and safe?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4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Establishes  rules and procedures for all banks.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By performing onsite examinations of banks and measuring their soundness.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31872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4000500" cy="1704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3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21" y="274637"/>
            <a:ext cx="8077200" cy="11731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0100" lvl="2" indent="0" algn="ctr"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services does the Fed provide to banks and the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Fed is a bank for the banks,.</a:t>
            </a:r>
          </a:p>
          <a:p>
            <a:pPr marL="0" indent="0">
              <a:buNone/>
            </a:pPr>
            <a:r>
              <a:rPr lang="en-US" dirty="0"/>
              <a:t>              a. Often called the “</a:t>
            </a:r>
            <a:r>
              <a:rPr lang="en-US" sz="3800" b="1" i="1" dirty="0">
                <a:solidFill>
                  <a:srgbClr val="0070C0"/>
                </a:solidFill>
              </a:rPr>
              <a:t>Banker’s Bank.”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sz="3400" b="1" dirty="0"/>
              <a:t>Doesn’t </a:t>
            </a:r>
            <a:r>
              <a:rPr lang="en-US" dirty="0"/>
              <a:t>provide services for individuals .	    		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dirty="0"/>
              <a:t>Provides cash and lends money to banks.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dirty="0"/>
              <a:t>Processes millions of payments  and electronic money transfers.</a:t>
            </a:r>
          </a:p>
          <a:p>
            <a:pPr marL="0" indent="0">
              <a:buNone/>
            </a:pP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i="1" dirty="0"/>
              <a:t>. </a:t>
            </a:r>
            <a:r>
              <a:rPr lang="en-US" dirty="0"/>
              <a:t>Provides</a:t>
            </a:r>
            <a:r>
              <a:rPr lang="en-US" b="1" i="1" dirty="0"/>
              <a:t> check clearing service= </a:t>
            </a:r>
            <a:r>
              <a:rPr lang="en-US" dirty="0"/>
              <a:t>the processing of checks by handling the withdraw and the deposit for each check.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06179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2)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1729">
            <a:off x="6619941" y="4912306"/>
            <a:ext cx="2743200" cy="161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247025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10668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try to promote a healthy economy using monetary tools?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38680"/>
            <a:ext cx="7543800" cy="4414780"/>
          </a:xfrm>
        </p:spPr>
        <p:txBody>
          <a:bodyPr/>
          <a:lstStyle/>
          <a:p>
            <a:r>
              <a:rPr lang="en-US" sz="2400" dirty="0"/>
              <a:t>By trying to influence the supply of money in circulation (</a:t>
            </a:r>
            <a:r>
              <a:rPr lang="en-US" sz="2400" i="1" dirty="0">
                <a:solidFill>
                  <a:srgbClr val="FF0000"/>
                </a:solidFill>
              </a:rPr>
              <a:t>THE MONEY SUPPLY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b="1" i="1" dirty="0"/>
              <a:t>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31" y="12126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3)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95" y="2971800"/>
            <a:ext cx="7069810" cy="3302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56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829</Words>
  <Application>Microsoft Office PowerPoint</Application>
  <PresentationFormat>On-screen Show (4:3)</PresentationFormat>
  <Paragraphs>115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Accord Heavy SF</vt:lpstr>
      <vt:lpstr>Adobe Caslon Pro</vt:lpstr>
      <vt:lpstr>Adobe Fan Heiti Std B</vt:lpstr>
      <vt:lpstr>Aharoni</vt:lpstr>
      <vt:lpstr>Arial</vt:lpstr>
      <vt:lpstr>Calibri</vt:lpstr>
      <vt:lpstr>Wingdings</vt:lpstr>
      <vt:lpstr>Office Theme</vt:lpstr>
      <vt:lpstr>The Federal Reserve Bank</vt:lpstr>
      <vt:lpstr>What is the Federal Reserve System?</vt:lpstr>
      <vt:lpstr>Who runs the Federal Reserve?</vt:lpstr>
      <vt:lpstr>PowerPoint Presentation</vt:lpstr>
      <vt:lpstr>Why was the Fed created?</vt:lpstr>
      <vt:lpstr>What does the Fed do? </vt:lpstr>
      <vt:lpstr>How does the Fed make sure our nation’s banking system is sound and safe? </vt:lpstr>
      <vt:lpstr>What services does the Fed provide to banks and the government?</vt:lpstr>
      <vt:lpstr>How does the Fed try to promote a healthy economy using monetary tools? </vt:lpstr>
      <vt:lpstr>What is the MONEY SUPPLY?</vt:lpstr>
      <vt:lpstr>PowerPoint Presentation</vt:lpstr>
      <vt:lpstr>How does the money supply affect  the economy?</vt:lpstr>
      <vt:lpstr>What are the tools used by the Fed to manage the money supply and the economy called?</vt:lpstr>
      <vt:lpstr>What are the Fed’s monetary tools that can be used to influence the money supply?</vt:lpstr>
      <vt:lpstr>Who decides when and which MONETARY TOOL to use?</vt:lpstr>
      <vt:lpstr>What is the buying and selling of government securities (treasury bills) ? </vt:lpstr>
      <vt:lpstr>How does the buying and selling of government bonds influence the money supply?</vt:lpstr>
      <vt:lpstr>What is the Fed’s  RESERVE REQUIREMENT?</vt:lpstr>
      <vt:lpstr>How does the reserve requirement influence the money supply?</vt:lpstr>
      <vt:lpstr>What is the DISCOUNT RATE?</vt:lpstr>
      <vt:lpstr>How does raising or lowering  the DISCOUNT RATE influence the money supply?</vt:lpstr>
    </vt:vector>
  </TitlesOfParts>
  <Company>WUHSD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Michael.Powell</dc:creator>
  <cp:lastModifiedBy>Matthew Liedberg</cp:lastModifiedBy>
  <cp:revision>149</cp:revision>
  <dcterms:created xsi:type="dcterms:W3CDTF">2015-03-13T20:29:59Z</dcterms:created>
  <dcterms:modified xsi:type="dcterms:W3CDTF">2019-10-21T12:12:46Z</dcterms:modified>
</cp:coreProperties>
</file>