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6" r:id="rId2"/>
    <p:sldId id="31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1E3F0-E4FE-4A5E-AF01-3A06A06FC635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9C9AE-9731-4230-9438-F8E16CAE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393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>
            <a:extLst>
              <a:ext uri="{FF2B5EF4-FFF2-40B4-BE49-F238E27FC236}">
                <a16:creationId xmlns:a16="http://schemas.microsoft.com/office/drawing/2014/main" id="{01554504-411C-4E66-8BDE-C6C0F3E475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5ADA2141-D59F-4EE7-914F-7F2B27F5859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A8FAE583-A72D-435C-97C8-94A6AB107E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51BB6A11-3A3C-40EF-B711-C37CD137B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ED8AEEB-F915-49DD-9C79-F38CCAF4DB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5C62FFE8-51D4-438F-87A7-5816E721271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683" name="Rectangle 1026">
            <a:extLst>
              <a:ext uri="{FF2B5EF4-FFF2-40B4-BE49-F238E27FC236}">
                <a16:creationId xmlns:a16="http://schemas.microsoft.com/office/drawing/2014/main" id="{347E75F0-1BE7-4727-BB64-2204362591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1684" name="Rectangle 1027">
            <a:extLst>
              <a:ext uri="{FF2B5EF4-FFF2-40B4-BE49-F238E27FC236}">
                <a16:creationId xmlns:a16="http://schemas.microsoft.com/office/drawing/2014/main" id="{A5AFAB8F-84C9-42B1-A801-B88A066247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DA4345D-80A6-4D03-9C37-0F4EFFB450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B3EC001C-E841-4845-A29E-600747C2315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8331A03C-1590-4653-A61B-DD0309B9F9A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C2ACB401-B89D-4EEE-86AB-DBE61204D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B48D1BB3-8F44-4362-8780-B5BB36D11D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7212DA66-5477-4EF5-BF97-F47B34C847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8AA46511-11F6-4C55-BDD0-4AF9139B04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36B039E1-2D0E-4EF4-988E-1B5DAC398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BFE2859-24B1-4607-B972-0C47D18967A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245E66E8-17E4-4AD3-9318-90EC3A9EC7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7862ADB-8A1F-43FA-8B6A-E52524A35F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E4394E88-3A6D-4235-AC92-1574343207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93E3C4EE-95DC-4787-90FE-2E105EB997F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2C60AACD-2081-4EE9-BD68-89F34AD9EE8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75BC19EF-626B-464F-AC9A-BCC139F6E2F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5597481F-F2E2-490D-B3E2-3FFFBC375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639D8CAB-8E8B-4B60-8531-1F24CD47193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04557E88-213F-4B67-9B7D-512664B59A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607A983C-15A2-47B6-A89E-C6AC227D478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D4A26A84-403C-478E-8864-A485EBEF13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F75ADFBB-9D8F-4A52-9429-757DF81E9D5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455EC72F-63DC-455F-A05C-2939D19D42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E972205A-A9A8-4AF9-AFA8-6B974555E4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09015512-7F35-426F-A8E9-8EEFF85A3B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>
            <a:extLst>
              <a:ext uri="{FF2B5EF4-FFF2-40B4-BE49-F238E27FC236}">
                <a16:creationId xmlns:a16="http://schemas.microsoft.com/office/drawing/2014/main" id="{F7E2826C-191B-4860-9647-C6168DF82DF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7A4C4A5D-27D1-4677-8A10-6EED8FD210F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9C90E4C7-0178-4753-9755-F819C04877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03EB0404-7F22-4A2F-AF9E-44DF8FBF2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>
            <a:extLst>
              <a:ext uri="{FF2B5EF4-FFF2-40B4-BE49-F238E27FC236}">
                <a16:creationId xmlns:a16="http://schemas.microsoft.com/office/drawing/2014/main" id="{88D0BA8F-E12F-401B-A071-0420BDA269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065636F9-4201-46CD-A112-CD5003D9C14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044C11BA-E2E5-47C8-B108-80354EAD83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>
            <a:extLst>
              <a:ext uri="{FF2B5EF4-FFF2-40B4-BE49-F238E27FC236}">
                <a16:creationId xmlns:a16="http://schemas.microsoft.com/office/drawing/2014/main" id="{2DEDB713-7DC0-4471-AFAE-EFCCB472F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>
            <a:extLst>
              <a:ext uri="{FF2B5EF4-FFF2-40B4-BE49-F238E27FC236}">
                <a16:creationId xmlns:a16="http://schemas.microsoft.com/office/drawing/2014/main" id="{9FF6DB61-DA63-4BAB-9491-AE84949C51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5C8A740D-0C66-4397-B367-2248B90A494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5" name="Rectangle 1">
            <a:extLst>
              <a:ext uri="{FF2B5EF4-FFF2-40B4-BE49-F238E27FC236}">
                <a16:creationId xmlns:a16="http://schemas.microsoft.com/office/drawing/2014/main" id="{437CD7EA-6C1D-40A8-8C2A-5C0A5C13B4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05BE0458-8140-4D5C-866B-11DF5E40DA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>
            <a:extLst>
              <a:ext uri="{FF2B5EF4-FFF2-40B4-BE49-F238E27FC236}">
                <a16:creationId xmlns:a16="http://schemas.microsoft.com/office/drawing/2014/main" id="{F73B4E7B-498B-48A7-957A-95940B349D9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75C619EC-F830-4BD8-9AFB-6BEAE8E13CC6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11A9F77A-F841-4A8D-B38B-EA40B9C965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873F27A3-AB50-4A0D-91EF-6EBE68F491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>
            <a:extLst>
              <a:ext uri="{FF2B5EF4-FFF2-40B4-BE49-F238E27FC236}">
                <a16:creationId xmlns:a16="http://schemas.microsoft.com/office/drawing/2014/main" id="{6504FC79-AA8C-42A7-AD60-1111ECFB782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BAE8B490-DCA4-4F49-88F8-830974BF6EC0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175A4F5B-4B07-460A-9291-725C7F3E4F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7362D46C-296E-4CA2-AB60-7D242B441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>
            <a:extLst>
              <a:ext uri="{FF2B5EF4-FFF2-40B4-BE49-F238E27FC236}">
                <a16:creationId xmlns:a16="http://schemas.microsoft.com/office/drawing/2014/main" id="{07DE4B20-E76B-4D7E-A26E-B353812BB64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/>
            </a:pPr>
            <a:fld id="{BE9EEE47-EB01-45D6-8353-6951942C523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</a:tabLst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06BFD8BD-42A6-4BB0-BC5C-D1B31207B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D58C2E97-F1E2-4497-A0E7-767290CB3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2291C3B1-71A1-449F-9357-D2425291FFA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4418305D-EBF7-4141-917B-A7813FCF51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DFCA5B5B-D4F8-45E2-8A52-1C966B8571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A554BF3-BF38-46E9-8A74-27E47FE465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D915F082-6A7F-49C6-AA3E-52E04B20215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11163" algn="l"/>
                <a:tab pos="822325" algn="l"/>
                <a:tab pos="1235075" algn="l"/>
                <a:tab pos="1646238" algn="l"/>
                <a:tab pos="2057400" algn="l"/>
                <a:tab pos="2470150" algn="l"/>
                <a:tab pos="2881313" algn="l"/>
              </a:tabLst>
              <a:defRPr/>
            </a:pPr>
            <a:fld id="{F79484C8-8F55-478B-BC66-1E7101CA0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11163" algn="l"/>
                  <a:tab pos="822325" algn="l"/>
                  <a:tab pos="1235075" algn="l"/>
                  <a:tab pos="1646238" algn="l"/>
                  <a:tab pos="2057400" algn="l"/>
                  <a:tab pos="2470150" algn="l"/>
                  <a:tab pos="2881313" algn="l"/>
                </a:tabLst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9635" name="Rectangle 1026">
            <a:extLst>
              <a:ext uri="{FF2B5EF4-FFF2-40B4-BE49-F238E27FC236}">
                <a16:creationId xmlns:a16="http://schemas.microsoft.com/office/drawing/2014/main" id="{79B870F2-126C-4B19-A498-A4233876CA7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69636" name="Rectangle 1027">
            <a:extLst>
              <a:ext uri="{FF2B5EF4-FFF2-40B4-BE49-F238E27FC236}">
                <a16:creationId xmlns:a16="http://schemas.microsoft.com/office/drawing/2014/main" id="{01F2DA19-C6DB-4A63-A108-3DEE40287F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1BA921-A147-416F-8323-057D9CB360E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C696BE-BEF5-4B88-9BF9-CB0F1DED7F65}"/>
              </a:ext>
            </a:extLst>
          </p:cNvPr>
          <p:cNvSpPr/>
          <p:nvPr/>
        </p:nvSpPr>
        <p:spPr>
          <a:xfrm>
            <a:off x="1307871" y="1275025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7C2DB3-629E-4E3F-B2EB-E1E8FE5B7416}"/>
              </a:ext>
            </a:extLst>
          </p:cNvPr>
          <p:cNvSpPr/>
          <p:nvPr/>
        </p:nvSpPr>
        <p:spPr>
          <a:xfrm>
            <a:off x="1451521" y="1385426"/>
            <a:ext cx="9288960" cy="408714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46237-9186-4093-B57B-8942AA7D030B}"/>
              </a:ext>
            </a:extLst>
          </p:cNvPr>
          <p:cNvSpPr/>
          <p:nvPr/>
        </p:nvSpPr>
        <p:spPr>
          <a:xfrm>
            <a:off x="5059201" y="1267333"/>
            <a:ext cx="2073600" cy="640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791D4352-44AF-4D12-B506-E5A1CB775D9C}"/>
              </a:ext>
            </a:extLst>
          </p:cNvPr>
          <p:cNvGrpSpPr>
            <a:grpSpLocks/>
          </p:cNvGrpSpPr>
          <p:nvPr/>
        </p:nvGrpSpPr>
        <p:grpSpPr bwMode="auto">
          <a:xfrm>
            <a:off x="5182081" y="1267333"/>
            <a:ext cx="1827840" cy="548698"/>
            <a:chOff x="5318306" y="1386268"/>
            <a:chExt cx="1567331" cy="6452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B97547-46E2-437A-8A07-B08CCC65D6EE}"/>
                </a:ext>
              </a:extLst>
            </p:cNvPr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58B070F-9653-47DB-85B5-2B9A987B642E}"/>
                </a:ext>
              </a:extLst>
            </p:cNvPr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39A751A-E9E5-4A28-8CD1-D0B773BA80BA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9" y="2091263"/>
            <a:ext cx="9068586" cy="2590800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1" y="4682062"/>
            <a:ext cx="9070848" cy="502920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3" indent="0" algn="ctr">
              <a:buNone/>
              <a:defRPr sz="1400"/>
            </a:lvl2pPr>
            <a:lvl3pPr marL="914406" indent="0" algn="ctr">
              <a:buNone/>
              <a:defRPr sz="1400"/>
            </a:lvl3pPr>
            <a:lvl4pPr marL="1371609" indent="0" algn="ctr">
              <a:buNone/>
              <a:defRPr sz="1400"/>
            </a:lvl4pPr>
            <a:lvl5pPr marL="1828812" indent="0" algn="ctr">
              <a:buNone/>
              <a:defRPr sz="1400"/>
            </a:lvl5pPr>
            <a:lvl6pPr marL="2286015" indent="0" algn="ctr">
              <a:buNone/>
              <a:defRPr sz="1400"/>
            </a:lvl6pPr>
            <a:lvl7pPr marL="2743218" indent="0" algn="ctr">
              <a:buNone/>
              <a:defRPr sz="1400"/>
            </a:lvl7pPr>
            <a:lvl8pPr marL="3200421" indent="0" algn="ctr">
              <a:buNone/>
              <a:defRPr sz="1400"/>
            </a:lvl8pPr>
            <a:lvl9pPr marL="3657624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19">
            <a:extLst>
              <a:ext uri="{FF2B5EF4-FFF2-40B4-BE49-F238E27FC236}">
                <a16:creationId xmlns:a16="http://schemas.microsoft.com/office/drawing/2014/main" id="{267C0D66-AD1A-4E78-BBAF-3D5C82EAE8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3521" y="1327820"/>
            <a:ext cx="1706879" cy="456528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20">
            <a:extLst>
              <a:ext uri="{FF2B5EF4-FFF2-40B4-BE49-F238E27FC236}">
                <a16:creationId xmlns:a16="http://schemas.microsoft.com/office/drawing/2014/main" id="{38469106-A40A-454A-AB67-4FA09277F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2641" y="5210468"/>
            <a:ext cx="5905920" cy="228984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21">
            <a:extLst>
              <a:ext uri="{FF2B5EF4-FFF2-40B4-BE49-F238E27FC236}">
                <a16:creationId xmlns:a16="http://schemas.microsoft.com/office/drawing/2014/main" id="{28B31A4E-C542-4508-A47C-B0AABD9D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361" y="5211907"/>
            <a:ext cx="2112000" cy="22898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7778B05-ECA6-4CFC-959F-DCD601BA8C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8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8861-4C4B-437B-8A4F-11A19FBD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F28E2-D233-485E-ADF6-5B48AC5DE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8367-2A65-4CF1-8550-E32800F7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69A60-320A-41EE-9422-F2AF4C4BB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39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1" y="762001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1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73928-07AF-4001-B998-5A1B5EE0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2E242-09FC-455A-BBDB-10CCEFAD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93A32-5DEC-4579-9875-06A49816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6D4B7-79F4-44F2-9036-7AA161FCD2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80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BD3DE-C130-4425-8B21-3303D288A351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0864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59F7B-F3B0-4A96-933D-A92F9659D06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170240" y="6247376"/>
            <a:ext cx="386304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8305E-F26B-4E2F-AC88-592B6F59C78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741761" y="6247376"/>
            <a:ext cx="2837760" cy="47093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7309-C34A-42B8-9D76-F6BF2DA786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69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597E9-756C-418B-AC07-9F728B9F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8B5A9-C0D8-4BC4-A85D-56F5CBA6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C07705-03CB-4272-8E02-D728E462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F2704-6014-4294-AE63-3B8ED5CC1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7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0">
              <a:srgbClr val="E2DBCA"/>
            </a:gs>
            <a:gs pos="77000">
              <a:srgbClr val="CAC3B1"/>
            </a:gs>
            <a:gs pos="100000">
              <a:srgbClr val="C1BB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A74D5C-6C68-423F-A035-D682A1347FC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460301-B430-40E2-B80F-1113F600CFFC}"/>
              </a:ext>
            </a:extLst>
          </p:cNvPr>
          <p:cNvSpPr/>
          <p:nvPr/>
        </p:nvSpPr>
        <p:spPr>
          <a:xfrm>
            <a:off x="1307871" y="1275025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7289E-3CBC-4018-846C-E53CB2C84A54}"/>
              </a:ext>
            </a:extLst>
          </p:cNvPr>
          <p:cNvSpPr/>
          <p:nvPr/>
        </p:nvSpPr>
        <p:spPr>
          <a:xfrm>
            <a:off x="1451521" y="1385426"/>
            <a:ext cx="9288960" cy="4087149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63B7F-54D8-4000-8536-2767370FAE4A}"/>
              </a:ext>
            </a:extLst>
          </p:cNvPr>
          <p:cNvSpPr/>
          <p:nvPr/>
        </p:nvSpPr>
        <p:spPr>
          <a:xfrm>
            <a:off x="5059201" y="1267333"/>
            <a:ext cx="2073600" cy="6408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AB2E900C-9A38-467B-B61F-AE957752104E}"/>
              </a:ext>
            </a:extLst>
          </p:cNvPr>
          <p:cNvGrpSpPr>
            <a:grpSpLocks/>
          </p:cNvGrpSpPr>
          <p:nvPr/>
        </p:nvGrpSpPr>
        <p:grpSpPr bwMode="auto">
          <a:xfrm>
            <a:off x="5182081" y="1267333"/>
            <a:ext cx="1827840" cy="548698"/>
            <a:chOff x="5318306" y="1386268"/>
            <a:chExt cx="1567331" cy="64529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1D242F-07B7-401C-9326-3200271121A4}"/>
                </a:ext>
              </a:extLst>
            </p:cNvPr>
            <p:cNvCxnSpPr/>
            <p:nvPr/>
          </p:nvCxnSpPr>
          <p:spPr>
            <a:xfrm>
              <a:off x="5318306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4BC9E57-7D9F-4171-AD4A-A07B20A62336}"/>
                </a:ext>
              </a:extLst>
            </p:cNvPr>
            <p:cNvCxnSpPr/>
            <p:nvPr/>
          </p:nvCxnSpPr>
          <p:spPr>
            <a:xfrm>
              <a:off x="6885637" y="1386268"/>
              <a:ext cx="0" cy="640213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A3A8497-DEAE-4C19-875F-84F34B7F6134}"/>
                </a:ext>
              </a:extLst>
            </p:cNvPr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50292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5DD189A-D633-4680-BB80-8F9B8AC6E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43521" y="1326380"/>
            <a:ext cx="1706879" cy="456527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7230EE8-D768-4965-9B15-4C5639C2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72641" y="5210468"/>
            <a:ext cx="5907839" cy="228984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26D79DA-5B32-481E-A066-FCBFD630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5440" y="5210468"/>
            <a:ext cx="2112000" cy="22898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68DC-603A-4734-8657-CA6292730B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439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36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2103120"/>
            <a:ext cx="48768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A3CCDA-5180-4AAA-A408-BEE7F5CE5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95D171-F0EE-4B1A-BDEB-5D079E367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1D03EA-536F-41B0-B053-ACE490CF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331DF-A6AE-47AB-8EA2-3981808D2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559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360" y="2074334"/>
            <a:ext cx="487680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3" indent="0">
              <a:buNone/>
              <a:defRPr sz="19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5360" y="2755898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2074334"/>
            <a:ext cx="4876800" cy="640080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3" indent="0">
              <a:buNone/>
              <a:defRPr sz="19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56581"/>
            <a:ext cx="48768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68EF5-C7BE-4DE5-8007-8105397F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4A95078-9AA8-4F4A-A264-0FFE9B78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E7C555-EDFF-444D-BCFC-6A55A2B7B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2D7-785F-479D-BAA4-B53C71875B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50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4D37E23-FB62-4C5A-91A1-9C541290A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E801DE1-F355-4B01-AFFA-7F5BA9AC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CAD50F-5F9E-4C05-8AEB-13AF3E2F6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3CEC-9104-4AA6-9EFB-53438879E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2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10B6F76-DA49-465D-BBBC-04ACAA769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546F1CA-E719-4E07-98AA-37EC4EE4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58E7D1-245F-4BB3-AD0E-C0F62C43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389BE-6228-433B-970C-E0F54BA33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0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EFD93DE-5A2E-432C-BAA7-AB7C0559F7EF}"/>
              </a:ext>
            </a:extLst>
          </p:cNvPr>
          <p:cNvSpPr/>
          <p:nvPr/>
        </p:nvSpPr>
        <p:spPr>
          <a:xfrm>
            <a:off x="245760" y="174259"/>
            <a:ext cx="8530561" cy="65094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B460E4-7377-4ADE-A263-3B37DE91906E}"/>
              </a:ext>
            </a:extLst>
          </p:cNvPr>
          <p:cNvSpPr/>
          <p:nvPr/>
        </p:nvSpPr>
        <p:spPr>
          <a:xfrm>
            <a:off x="9020160" y="174259"/>
            <a:ext cx="2926080" cy="650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0D259C-EF1D-4CF0-AD2C-AA281174FD58}"/>
              </a:ext>
            </a:extLst>
          </p:cNvPr>
          <p:cNvSpPr/>
          <p:nvPr/>
        </p:nvSpPr>
        <p:spPr>
          <a:xfrm>
            <a:off x="9158400" y="273629"/>
            <a:ext cx="2651521" cy="631074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1" y="607392"/>
            <a:ext cx="2430780" cy="1645920"/>
          </a:xfrm>
        </p:spPr>
        <p:txBody>
          <a:bodyPr anchor="b"/>
          <a:lstStyle>
            <a:lvl1pPr algn="l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968" y="907143"/>
            <a:ext cx="7238475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1" y="2286000"/>
            <a:ext cx="2430780" cy="3505200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FFCA6D7-F6B0-47FD-99E4-71B770513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037C7E6-5E7A-4BF8-AC43-3F758108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1779317-23BD-4E71-A3FB-8B8FDC94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961" y="6310743"/>
            <a:ext cx="1463040" cy="27362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FC23AE-F89A-4A2C-9A3D-E630AABF8D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49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F76E43-9E42-4342-9BA6-64AD5AEE826F}"/>
              </a:ext>
            </a:extLst>
          </p:cNvPr>
          <p:cNvSpPr/>
          <p:nvPr/>
        </p:nvSpPr>
        <p:spPr>
          <a:xfrm>
            <a:off x="9020160" y="174259"/>
            <a:ext cx="2926080" cy="65094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D05586-3135-438D-963E-BAA4CA35E4C0}"/>
              </a:ext>
            </a:extLst>
          </p:cNvPr>
          <p:cNvSpPr/>
          <p:nvPr/>
        </p:nvSpPr>
        <p:spPr>
          <a:xfrm>
            <a:off x="9158400" y="273629"/>
            <a:ext cx="2651521" cy="6310743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600" y="173736"/>
            <a:ext cx="8531352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75875522-7E4A-47D0-AE9D-43AE6876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6A00A1E5-83D5-4924-8371-9BDEF6C1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6" rtl="0" eaLnBrk="1" latinLnBrk="0" hangingPunct="1">
              <a:defRPr lang="en-US" sz="900" kern="120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alt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D1698CB-C4A8-4005-9449-22B07D4F1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801" y="6309303"/>
            <a:ext cx="1463040" cy="27506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9F20D2-924B-4C32-8A55-04533929D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46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B21781-50F7-45F0-8E10-9EE10FC2B410}"/>
              </a:ext>
            </a:extLst>
          </p:cNvPr>
          <p:cNvSpPr/>
          <p:nvPr/>
        </p:nvSpPr>
        <p:spPr>
          <a:xfrm>
            <a:off x="234697" y="173736"/>
            <a:ext cx="11722608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AD5D8EDF-8218-4EDB-9865-101A57A0DF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75361" y="642307"/>
            <a:ext cx="10241280" cy="137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1AF214AD-67B2-482A-9500-DBC8877365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75361" y="2102621"/>
            <a:ext cx="10241280" cy="393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A55C-B9E8-4B23-8959-E01D2CC2C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961" y="6309303"/>
            <a:ext cx="2743679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F5FE9-294A-45E3-94B4-7B7E71F124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1761" y="6309303"/>
            <a:ext cx="5268480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AA1A5-1ACA-4728-AB3D-3F4F30D19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1361" y="6309303"/>
            <a:ext cx="1463040" cy="275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6FCDD4B-92D4-4E0E-9138-BD5915A61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41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992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2pPr>
      <a:lvl3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3pPr>
      <a:lvl4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4pPr>
      <a:lvl5pPr algn="l" defTabSz="913074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5pPr>
      <a:lvl6pPr marL="414772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6pPr>
      <a:lvl7pPr marL="829544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7pPr>
      <a:lvl8pPr marL="1244316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8pPr>
      <a:lvl9pPr marL="1659087" algn="l" defTabSz="913074" rtl="0" fontAlgn="base">
        <a:lnSpc>
          <a:spcPct val="90000"/>
        </a:lnSpc>
        <a:spcBef>
          <a:spcPct val="0"/>
        </a:spcBef>
        <a:spcAft>
          <a:spcPct val="0"/>
        </a:spcAft>
        <a:defRPr sz="3992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1463" indent="-181463" algn="l" defTabSz="913074" rtl="0" eaLnBrk="0" fontAlgn="base" hangingPunct="0">
        <a:spcBef>
          <a:spcPts val="896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724" kern="1200">
          <a:solidFill>
            <a:schemeClr val="tx1"/>
          </a:solidFill>
          <a:latin typeface="+mn-lt"/>
          <a:ea typeface="+mn-ea"/>
          <a:cs typeface="+mn-cs"/>
        </a:defRPr>
      </a:lvl1pPr>
      <a:lvl2pPr marL="456538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542" kern="1200">
          <a:solidFill>
            <a:schemeClr val="tx1"/>
          </a:solidFill>
          <a:latin typeface="+mn-lt"/>
          <a:ea typeface="+mn-ea"/>
          <a:cs typeface="+mn-cs"/>
        </a:defRPr>
      </a:lvl2pPr>
      <a:lvl3pPr marL="730172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3pPr>
      <a:lvl4pPr marL="1005246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4pPr>
      <a:lvl5pPr marL="1278880" indent="-181463" algn="l" defTabSz="913074" rtl="0" eaLnBrk="0" fontAlgn="base" hangingPunct="0">
        <a:spcBef>
          <a:spcPts val="499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61" kern="1200">
          <a:solidFill>
            <a:schemeClr val="tx1"/>
          </a:solidFill>
          <a:latin typeface="+mn-lt"/>
          <a:ea typeface="+mn-ea"/>
          <a:cs typeface="+mn-cs"/>
        </a:defRPr>
      </a:lvl5pPr>
      <a:lvl6pPr marL="1600010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12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14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16" indent="-228602" algn="l" defTabSz="914406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18F2B18A-EA49-4A26-8FD2-F72ED0FC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/>
              <a:t>Claims in North America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3987BB67-B2A7-41F0-B044-3EE6E8191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5118" y="1839074"/>
            <a:ext cx="3495247" cy="3933052"/>
          </a:xfrm>
        </p:spPr>
        <p:txBody>
          <a:bodyPr/>
          <a:lstStyle/>
          <a:p>
            <a:r>
              <a:rPr lang="en-US" altLang="en-US" sz="2177"/>
              <a:t>Treaty of Tordesillas was ignored by other European countries</a:t>
            </a:r>
          </a:p>
          <a:p>
            <a:r>
              <a:rPr lang="en-US" altLang="en-US" sz="2177"/>
              <a:t> Samuel de Champlain</a:t>
            </a:r>
          </a:p>
          <a:p>
            <a:pPr lvl="1"/>
            <a:r>
              <a:rPr lang="en-US" altLang="en-US" sz="1814"/>
              <a:t>French explorer</a:t>
            </a:r>
          </a:p>
          <a:p>
            <a:pPr lvl="1"/>
            <a:r>
              <a:rPr lang="en-US" altLang="en-US" sz="1814"/>
              <a:t>Founded Quebec  - “New France”</a:t>
            </a:r>
          </a:p>
          <a:p>
            <a:endParaRPr lang="en-US" altLang="en-US" sz="2177"/>
          </a:p>
          <a:p>
            <a:r>
              <a:rPr lang="en-US" altLang="en-US" sz="2177"/>
              <a:t>English arrive</a:t>
            </a:r>
          </a:p>
          <a:p>
            <a:pPr lvl="1"/>
            <a:r>
              <a:rPr lang="en-US" altLang="en-US" sz="1814"/>
              <a:t>Establish Jamestown in present day Virginia</a:t>
            </a:r>
          </a:p>
          <a:p>
            <a:pPr lvl="1"/>
            <a:r>
              <a:rPr lang="en-US" altLang="en-US" sz="1814"/>
              <a:t>First official settlement in North America</a:t>
            </a:r>
          </a:p>
        </p:txBody>
      </p:sp>
      <p:pic>
        <p:nvPicPr>
          <p:cNvPr id="50180" name="Picture 2" descr="Image result for jamestown">
            <a:extLst>
              <a:ext uri="{FF2B5EF4-FFF2-40B4-BE49-F238E27FC236}">
                <a16:creationId xmlns:a16="http://schemas.microsoft.com/office/drawing/2014/main" id="{32E41E2E-4301-4972-8D60-99FD08849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746" y="3912892"/>
            <a:ext cx="4301731" cy="24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0F88018A-DE22-4364-9B51-6EB932D3F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altLang="en-US"/>
              <a:t>The Main Idea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3EF47CC2-0E3F-4747-A920-95B9307C1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meet their growing labor needs, Europeans enslaved millions of Africans in forced labor in the Americas.</a:t>
            </a:r>
          </a:p>
        </p:txBody>
      </p:sp>
      <p:pic>
        <p:nvPicPr>
          <p:cNvPr id="66564" name="Picture 6" descr="slave-ship01s">
            <a:extLst>
              <a:ext uri="{FF2B5EF4-FFF2-40B4-BE49-F238E27FC236}">
                <a16:creationId xmlns:a16="http://schemas.microsoft.com/office/drawing/2014/main" id="{24C860C7-B01F-4460-A42E-D6A3F6F4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01" y="2945111"/>
            <a:ext cx="4762580" cy="344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812D8B2-436B-4AD2-9B09-4B780BD44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/>
              <a:t>Setting the Stage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B49FBFF-5A14-4E4C-8316-5AB40802C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Sugar plantations and tobacco farms needed lots of workers</a:t>
            </a:r>
          </a:p>
          <a:p>
            <a:pPr eaLnBrk="1" hangingPunct="1"/>
            <a:r>
              <a:rPr lang="en-US" altLang="en-US"/>
              <a:t>Most of the Native Americans that were used for labor had died</a:t>
            </a:r>
          </a:p>
          <a:p>
            <a:pPr eaLnBrk="1" hangingPunct="1"/>
            <a:r>
              <a:rPr lang="en-US" altLang="en-US"/>
              <a:t>Needed new labor force: turned to Africa </a:t>
            </a:r>
          </a:p>
        </p:txBody>
      </p:sp>
      <p:sp>
        <p:nvSpPr>
          <p:cNvPr id="68612" name="AutoShape 6" descr="Z">
            <a:extLst>
              <a:ext uri="{FF2B5EF4-FFF2-40B4-BE49-F238E27FC236}">
                <a16:creationId xmlns:a16="http://schemas.microsoft.com/office/drawing/2014/main" id="{20504AF7-4EF5-4ECC-942F-6A0D83144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345" y="3276345"/>
            <a:ext cx="305312" cy="3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13" name="AutoShape 8" descr="Z">
            <a:extLst>
              <a:ext uri="{FF2B5EF4-FFF2-40B4-BE49-F238E27FC236}">
                <a16:creationId xmlns:a16="http://schemas.microsoft.com/office/drawing/2014/main" id="{A02D28E0-206F-413E-9CF6-F787AD112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345" y="3276345"/>
            <a:ext cx="305312" cy="3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14" name="AutoShape 10" descr="Z">
            <a:extLst>
              <a:ext uri="{FF2B5EF4-FFF2-40B4-BE49-F238E27FC236}">
                <a16:creationId xmlns:a16="http://schemas.microsoft.com/office/drawing/2014/main" id="{C21553F8-8E61-4EC6-9311-41322776E1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60445" y="46085"/>
            <a:ext cx="305312" cy="3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8615" name="AutoShape 12" descr="Z">
            <a:extLst>
              <a:ext uri="{FF2B5EF4-FFF2-40B4-BE49-F238E27FC236}">
                <a16:creationId xmlns:a16="http://schemas.microsoft.com/office/drawing/2014/main" id="{5F69102C-567C-437B-8011-ECAC6E5C40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345" y="3276345"/>
            <a:ext cx="305312" cy="3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8616" name="Picture 14" descr="2085757314_c02bacc81d_b">
            <a:extLst>
              <a:ext uri="{FF2B5EF4-FFF2-40B4-BE49-F238E27FC236}">
                <a16:creationId xmlns:a16="http://schemas.microsoft.com/office/drawing/2014/main" id="{9C52E47E-2B56-4E51-ADA1-025F5679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11" y="3705510"/>
            <a:ext cx="3123687" cy="234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AutoShape 16" descr="9k=">
            <a:extLst>
              <a:ext uri="{FF2B5EF4-FFF2-40B4-BE49-F238E27FC236}">
                <a16:creationId xmlns:a16="http://schemas.microsoft.com/office/drawing/2014/main" id="{2225A9BF-144B-4703-9858-DE45C8AA9E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345" y="3276345"/>
            <a:ext cx="305312" cy="3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8618" name="Picture 18" descr="past">
            <a:extLst>
              <a:ext uri="{FF2B5EF4-FFF2-40B4-BE49-F238E27FC236}">
                <a16:creationId xmlns:a16="http://schemas.microsoft.com/office/drawing/2014/main" id="{54874F68-5A29-4EB4-A2C0-C28ED9FC3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03" y="3814962"/>
            <a:ext cx="3596058" cy="205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62F8B027-87FE-402C-8D5D-F671F055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/>
              <a:t>The Evolution of African Slavery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EA45F2EA-71D7-48FB-9F45-A22D0D721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817" y="1752665"/>
            <a:ext cx="5491296" cy="4785622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sz="2540"/>
              <a:t>Slavery in Africa had existed for ages, tied to religious beliefs </a:t>
            </a:r>
          </a:p>
          <a:p>
            <a:pPr eaLnBrk="1" hangingPunct="1"/>
            <a:r>
              <a:rPr lang="en-US" altLang="en-US" sz="2540"/>
              <a:t>New agricultural techniques created a need for more labor</a:t>
            </a:r>
          </a:p>
          <a:p>
            <a:pPr eaLnBrk="1" hangingPunct="1"/>
            <a:r>
              <a:rPr lang="en-US" altLang="en-US" sz="2540"/>
              <a:t>Africans would trade fellow Africans for European goods</a:t>
            </a:r>
          </a:p>
          <a:p>
            <a:pPr lvl="1" eaLnBrk="1" hangingPunct="1"/>
            <a:r>
              <a:rPr lang="en-US" altLang="en-US" sz="2177"/>
              <a:t>Guns, swords, spices, and other goods</a:t>
            </a:r>
          </a:p>
        </p:txBody>
      </p:sp>
      <p:pic>
        <p:nvPicPr>
          <p:cNvPr id="70660" name="Picture 6" descr="1cara0117m">
            <a:extLst>
              <a:ext uri="{FF2B5EF4-FFF2-40B4-BE49-F238E27FC236}">
                <a16:creationId xmlns:a16="http://schemas.microsoft.com/office/drawing/2014/main" id="{52B1C6C1-0C75-484B-84F0-D3DB48B8B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025" y="3982019"/>
            <a:ext cx="3201456" cy="240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8B7EABD-8735-45CC-A72E-92DB4F04F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altLang="en-US" sz="4000"/>
              <a:t>The Desire for Africans in the Americas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145F36-4A37-4C5B-9DC8-42A7B12577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40"/>
              <a:t>Advantages of Africans vs. Native Americans:</a:t>
            </a:r>
          </a:p>
          <a:p>
            <a:pPr lvl="1" eaLnBrk="1" hangingPunct="1"/>
            <a:r>
              <a:rPr lang="en-US" altLang="en-US" sz="2177"/>
              <a:t>They had been exposed to European diseases</a:t>
            </a:r>
          </a:p>
          <a:p>
            <a:pPr lvl="1" eaLnBrk="1" hangingPunct="1"/>
            <a:r>
              <a:rPr lang="en-US" altLang="en-US" sz="2177"/>
              <a:t>They had experience in farming</a:t>
            </a:r>
          </a:p>
          <a:p>
            <a:pPr lvl="1" eaLnBrk="1" hangingPunct="1"/>
            <a:r>
              <a:rPr lang="en-US" altLang="en-US" sz="2177"/>
              <a:t>They had little knowledge of the land and there were no familiar tribes (couldn’t run away)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1A68FB5-DF24-4DD7-8E51-30208343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/>
              <a:t>Atlantic Slave Trade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3B56AC-21BD-4555-8219-02D73D64DF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This trade for slaves became the Atlantic Slave Trade</a:t>
            </a:r>
          </a:p>
          <a:p>
            <a:pPr eaLnBrk="1" hangingPunct="1">
              <a:defRPr/>
            </a:pPr>
            <a:r>
              <a:rPr lang="en-US" altLang="en-US" sz="2800"/>
              <a:t>Between 1500 and 1880, 10-12 million slaves were shipped to the Americas</a:t>
            </a:r>
          </a:p>
          <a:p>
            <a:pPr lvl="1" eaLnBrk="1" hangingPunct="1">
              <a:defRPr/>
            </a:pPr>
            <a:r>
              <a:rPr lang="en-US" altLang="en-US" sz="2400"/>
              <a:t>48% to Caribbean</a:t>
            </a:r>
          </a:p>
          <a:p>
            <a:pPr lvl="1" eaLnBrk="1" hangingPunct="1">
              <a:defRPr/>
            </a:pPr>
            <a:r>
              <a:rPr lang="en-US" altLang="en-US" sz="2400"/>
              <a:t>41% to Brazil</a:t>
            </a:r>
          </a:p>
          <a:p>
            <a:pPr lvl="1" eaLnBrk="1" hangingPunct="1">
              <a:defRPr/>
            </a:pPr>
            <a:r>
              <a:rPr lang="en-US" altLang="en-US" sz="2400"/>
              <a:t>5% to North America</a:t>
            </a:r>
          </a:p>
          <a:p>
            <a:pPr eaLnBrk="1" hangingPunct="1">
              <a:defRPr/>
            </a:pPr>
            <a:r>
              <a:rPr lang="en-US" altLang="en-US" sz="2800"/>
              <a:t>Majority of slaves worked on sugar plantations </a:t>
            </a:r>
          </a:p>
          <a:p>
            <a:pPr eaLnBrk="1" hangingPunct="1">
              <a:defRPr/>
            </a:pPr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destinations_of_the_atlantic_slave_trade">
            <a:extLst>
              <a:ext uri="{FF2B5EF4-FFF2-40B4-BE49-F238E27FC236}">
                <a16:creationId xmlns:a16="http://schemas.microsoft.com/office/drawing/2014/main" id="{67D4E828-4726-4B12-92BA-1D306A480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182900"/>
            <a:ext cx="9144960" cy="628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>
            <a:extLst>
              <a:ext uri="{FF2B5EF4-FFF2-40B4-BE49-F238E27FC236}">
                <a16:creationId xmlns:a16="http://schemas.microsoft.com/office/drawing/2014/main" id="{568E9131-565A-4993-8660-D9D44A19D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29" y="1371025"/>
            <a:ext cx="7467184" cy="422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851" name="Text Box 5">
            <a:extLst>
              <a:ext uri="{FF2B5EF4-FFF2-40B4-BE49-F238E27FC236}">
                <a16:creationId xmlns:a16="http://schemas.microsoft.com/office/drawing/2014/main" id="{94E919D6-F499-4174-A075-601000494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"/>
            <a:ext cx="3123688" cy="9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674004" lvl="1" indent="-259232" defTabSz="414772" eaLnBrk="0" fontAlgn="base" hangingPunct="0">
              <a:spcBef>
                <a:spcPct val="0"/>
              </a:spcBef>
              <a:spcAft>
                <a:spcPct val="0"/>
              </a:spcAft>
              <a:buClr>
                <a:srgbClr val="2683C6"/>
              </a:buClr>
            </a:pPr>
            <a:r>
              <a:rPr lang="en-US" altLang="en-US" sz="1633">
                <a:solidFill>
                  <a:prstClr val="black"/>
                </a:solidFill>
                <a:latin typeface="Arial" panose="020B0604020202020204" pitchFamily="34" charset="0"/>
              </a:rPr>
              <a:t>Raw materials from the Americas to Europe</a:t>
            </a:r>
          </a:p>
          <a:p>
            <a:pPr defTabSz="414772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1633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8852" name="Text Box 6">
            <a:extLst>
              <a:ext uri="{FF2B5EF4-FFF2-40B4-BE49-F238E27FC236}">
                <a16:creationId xmlns:a16="http://schemas.microsoft.com/office/drawing/2014/main" id="{B88775E2-5405-41A9-8562-A4D212A8B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681" y="228985"/>
            <a:ext cx="2743488" cy="5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1477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33">
                <a:solidFill>
                  <a:prstClr val="black"/>
                </a:solidFill>
                <a:latin typeface="Arial" panose="020B0604020202020204" pitchFamily="34" charset="0"/>
              </a:rPr>
              <a:t>Manufactured goods from Europe to Africa</a:t>
            </a:r>
          </a:p>
        </p:txBody>
      </p:sp>
      <p:sp>
        <p:nvSpPr>
          <p:cNvPr id="78853" name="Text Box 7">
            <a:extLst>
              <a:ext uri="{FF2B5EF4-FFF2-40B4-BE49-F238E27FC236}">
                <a16:creationId xmlns:a16="http://schemas.microsoft.com/office/drawing/2014/main" id="{C967997A-3E39-40D5-B733-E084E47A0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649" y="5714520"/>
            <a:ext cx="2285519" cy="5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14772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33">
                <a:solidFill>
                  <a:prstClr val="black"/>
                </a:solidFill>
                <a:latin typeface="Arial" panose="020B0604020202020204" pitchFamily="34" charset="0"/>
              </a:rPr>
              <a:t>Slaves from Africa to the Americas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iddle4">
            <a:extLst>
              <a:ext uri="{FF2B5EF4-FFF2-40B4-BE49-F238E27FC236}">
                <a16:creationId xmlns:a16="http://schemas.microsoft.com/office/drawing/2014/main" id="{8225CCA6-2F33-4A8F-9879-5A7C36BBA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7696168" cy="679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0D8FE3A5-AECF-4A2B-8A51-729D7BA37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altLang="en-US"/>
              <a:t>Consequences of the Atlantic Slave Trade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2939A0B-6E39-4D95-BBFB-65CFC38EC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/>
              <a:t>In Africa, numerous cultures lost generations of their strongest members, both men and women.</a:t>
            </a:r>
          </a:p>
          <a:p>
            <a:pPr eaLnBrk="1" hangingPunct="1">
              <a:defRPr/>
            </a:pPr>
            <a:r>
              <a:rPr lang="en-US" altLang="en-US" sz="2800"/>
              <a:t>The slave trade introduced guns to the African continent</a:t>
            </a:r>
          </a:p>
          <a:p>
            <a:pPr eaLnBrk="1" hangingPunct="1">
              <a:defRPr/>
            </a:pPr>
            <a:r>
              <a:rPr lang="en-US" altLang="en-US" sz="2800"/>
              <a:t>African slaves contributed greatly to the cultural and economic development of the Americas.</a:t>
            </a:r>
          </a:p>
          <a:p>
            <a:pPr eaLnBrk="1" hangingPunct="1">
              <a:defRPr/>
            </a:pPr>
            <a:r>
              <a:rPr lang="en-US" altLang="en-US" sz="2800"/>
              <a:t>Africans brought their culture to the Americas</a:t>
            </a:r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/>
          </a:p>
          <a:p>
            <a:pPr eaLnBrk="1" hangingPunct="1">
              <a:defRPr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4173BBF5-8046-4854-AC62-896FA7A8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altLang="en-US"/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6BF51FEF-F52A-401F-9090-D7B799039F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1204" name="Picture 6" descr="Image result for new france colony">
            <a:extLst>
              <a:ext uri="{FF2B5EF4-FFF2-40B4-BE49-F238E27FC236}">
                <a16:creationId xmlns:a16="http://schemas.microsoft.com/office/drawing/2014/main" id="{6F06E596-3E43-4FBD-85FB-DC43099CD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292" y="177139"/>
            <a:ext cx="5806690" cy="650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>
            <a:extLst>
              <a:ext uri="{FF2B5EF4-FFF2-40B4-BE49-F238E27FC236}">
                <a16:creationId xmlns:a16="http://schemas.microsoft.com/office/drawing/2014/main" id="{004548F8-40AC-4034-BDF7-7B0C43371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8317" y="1062832"/>
            <a:ext cx="6172488" cy="85833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26407" rIns="68587" bIns="3429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71"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alt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Colombian Exchange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7C62591-362E-4DB7-81F5-0EED44D91C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8317" y="2060857"/>
            <a:ext cx="6172488" cy="298255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1814" dirty="0"/>
              <a:t>Exchange of goods from the Old World to the New World and vice versa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1814" dirty="0"/>
              <a:t>Trade of plants, animals, people, and disease</a:t>
            </a: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32AAF581-D550-4915-888B-27939D18F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81" y="3594618"/>
            <a:ext cx="2986874" cy="186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29" name="Picture 4">
            <a:extLst>
              <a:ext uri="{FF2B5EF4-FFF2-40B4-BE49-F238E27FC236}">
                <a16:creationId xmlns:a16="http://schemas.microsoft.com/office/drawing/2014/main" id="{B3CE1626-6F96-40BC-AC85-AF5D82449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765" y="3322430"/>
            <a:ext cx="2999835" cy="238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>
            <a:extLst>
              <a:ext uri="{FF2B5EF4-FFF2-40B4-BE49-F238E27FC236}">
                <a16:creationId xmlns:a16="http://schemas.microsoft.com/office/drawing/2014/main" id="{7DCE38D6-EED1-420A-B20F-29D2D2EB1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8317" y="1062832"/>
            <a:ext cx="6172488" cy="85833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26407" rIns="68587" bIns="3429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71"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alt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Columbian Exchange Simulation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813651A2-37F3-4E4A-9397-DAE65B440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8317" y="2060857"/>
            <a:ext cx="6172488" cy="298255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37175" indent="-137175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350"/>
          </a:p>
        </p:txBody>
      </p:sp>
      <p:pic>
        <p:nvPicPr>
          <p:cNvPr id="54276" name="Picture 3">
            <a:extLst>
              <a:ext uri="{FF2B5EF4-FFF2-40B4-BE49-F238E27FC236}">
                <a16:creationId xmlns:a16="http://schemas.microsoft.com/office/drawing/2014/main" id="{F825C0BF-46BD-45F8-A4AD-C5364D48D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46" y="1939885"/>
            <a:ext cx="5599308" cy="370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>
            <a:extLst>
              <a:ext uri="{FF2B5EF4-FFF2-40B4-BE49-F238E27FC236}">
                <a16:creationId xmlns:a16="http://schemas.microsoft.com/office/drawing/2014/main" id="{02F48C31-FE0A-4989-BDBF-0EEFBBE615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8317" y="1062832"/>
            <a:ext cx="6172488" cy="85833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26407" rIns="68587" bIns="3429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71"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alt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Impact of Columbian Exchange</a:t>
            </a:r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0C8A7145-2375-4A5E-B379-8915DEB031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8317" y="2060857"/>
            <a:ext cx="6172488" cy="298255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2540" dirty="0"/>
              <a:t>Altered the biodiversity of the world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2540" dirty="0"/>
              <a:t>Brought disease that wiped out Native populations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2540" dirty="0"/>
              <a:t>Increased population of the Americas and the world as a whole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2540" dirty="0"/>
              <a:t>Increased agriculture in the New World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2540" dirty="0"/>
              <a:t>Encouraged Triangular Trade and the Atlantic Slave Trade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>
            <a:extLst>
              <a:ext uri="{FF2B5EF4-FFF2-40B4-BE49-F238E27FC236}">
                <a16:creationId xmlns:a16="http://schemas.microsoft.com/office/drawing/2014/main" id="{ED90856B-55C2-4C14-9A4E-428373E4A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8317" y="1062832"/>
            <a:ext cx="6172488" cy="85833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26407" rIns="68587" bIns="3429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71">
              <a:defRPr/>
            </a:pPr>
            <a:endParaRPr sz="3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8371" name="Picture 2">
            <a:extLst>
              <a:ext uri="{FF2B5EF4-FFF2-40B4-BE49-F238E27FC236}">
                <a16:creationId xmlns:a16="http://schemas.microsoft.com/office/drawing/2014/main" id="{37210740-B5F8-40AE-9763-D4F0A420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81" y="980744"/>
            <a:ext cx="4604163" cy="298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2" name="Picture 3">
            <a:extLst>
              <a:ext uri="{FF2B5EF4-FFF2-40B4-BE49-F238E27FC236}">
                <a16:creationId xmlns:a16="http://schemas.microsoft.com/office/drawing/2014/main" id="{743FBAD0-7446-4063-ABD0-8AE5F3032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54" y="920258"/>
            <a:ext cx="1368144" cy="1451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3" name="Picture 4">
            <a:extLst>
              <a:ext uri="{FF2B5EF4-FFF2-40B4-BE49-F238E27FC236}">
                <a16:creationId xmlns:a16="http://schemas.microsoft.com/office/drawing/2014/main" id="{3B1D7A14-43CB-4536-93C9-C2FA5641F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99" y="4137556"/>
            <a:ext cx="2863021" cy="1696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4" name="Picture 5">
            <a:extLst>
              <a:ext uri="{FF2B5EF4-FFF2-40B4-BE49-F238E27FC236}">
                <a16:creationId xmlns:a16="http://schemas.microsoft.com/office/drawing/2014/main" id="{FCC77311-C43A-4AC7-A5AF-D4B4ECB8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91" y="3656545"/>
            <a:ext cx="1991729" cy="235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375" name="Picture 6">
            <a:extLst>
              <a:ext uri="{FF2B5EF4-FFF2-40B4-BE49-F238E27FC236}">
                <a16:creationId xmlns:a16="http://schemas.microsoft.com/office/drawing/2014/main" id="{1D023076-DB98-46BA-BC0C-A8F59F744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871" y="2284081"/>
            <a:ext cx="2032054" cy="162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>
            <a:extLst>
              <a:ext uri="{FF2B5EF4-FFF2-40B4-BE49-F238E27FC236}">
                <a16:creationId xmlns:a16="http://schemas.microsoft.com/office/drawing/2014/main" id="{36FEC661-0793-4FC1-BDAD-545FC3089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8317" y="1062832"/>
            <a:ext cx="6172488" cy="85833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26407" rIns="68587" bIns="3429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71">
              <a:defRPr/>
            </a:pPr>
            <a:endParaRPr sz="3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080B8BB7-D85F-40E0-8704-C2F0AFFA90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8317" y="2060857"/>
            <a:ext cx="6172488" cy="298255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37175" indent="-137175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1350"/>
          </a:p>
        </p:txBody>
      </p:sp>
      <p:pic>
        <p:nvPicPr>
          <p:cNvPr id="60420" name="Picture 3">
            <a:extLst>
              <a:ext uri="{FF2B5EF4-FFF2-40B4-BE49-F238E27FC236}">
                <a16:creationId xmlns:a16="http://schemas.microsoft.com/office/drawing/2014/main" id="{D4FAD9BE-1734-4EAC-9CD8-21E69A0A4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8272" r="2956"/>
          <a:stretch>
            <a:fillRect/>
          </a:stretch>
        </p:blipFill>
        <p:spPr bwMode="auto">
          <a:xfrm>
            <a:off x="3040000" y="1231330"/>
            <a:ext cx="6035673" cy="4355017"/>
          </a:xfrm>
          <a:prstGeom prst="rect">
            <a:avLst/>
          </a:prstGeom>
          <a:noFill/>
          <a:ln w="9360" cap="sq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 l="4977" t="8272" r="2956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72F38F2C-CB2A-4EC5-9EF1-30D790225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8317" y="1062832"/>
            <a:ext cx="6172488" cy="85833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26407" rIns="68587" bIns="34293" numCol="1" rtlCol="0" anchor="ctr" anchorCtr="0" compatLnSpc="1">
            <a:prstTxWarp prst="textNoShape">
              <a:avLst/>
            </a:prstTxWarp>
            <a:normAutofit/>
          </a:bodyPr>
          <a:lstStyle/>
          <a:p>
            <a:pPr defTabSz="685871"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alt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Triangular Trade 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85AE192-BF78-4CD2-9F43-FAEB826C06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08317" y="2060857"/>
            <a:ext cx="6172488" cy="2982553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7" tIns="16804" rIns="68587" bIns="34293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1905"/>
              <a:t>Trade between Europe, Africa, and the Americas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1905"/>
              <a:t>Based on mercantilism</a:t>
            </a:r>
          </a:p>
          <a:p>
            <a:pPr marL="293826" indent="-220369" defTabSz="685871">
              <a:spcBef>
                <a:spcPts val="675"/>
              </a:spcBef>
              <a:buClr>
                <a:schemeClr val="tx1">
                  <a:lumMod val="85000"/>
                  <a:lumOff val="15000"/>
                </a:schemeClr>
              </a:buClr>
              <a:buSzPct val="45000"/>
              <a:buFont typeface="StarSymbol" charset="0"/>
              <a:buChar char="●"/>
              <a:tabLst>
                <a:tab pos="311109" algn="l"/>
                <a:tab pos="622219" algn="l"/>
                <a:tab pos="933327" algn="l"/>
                <a:tab pos="1244436" algn="l"/>
                <a:tab pos="1555546" algn="l"/>
                <a:tab pos="1866655" algn="l"/>
                <a:tab pos="2177764" algn="l"/>
                <a:tab pos="2488873" algn="l"/>
                <a:tab pos="2799983" algn="l"/>
                <a:tab pos="3111091" algn="l"/>
                <a:tab pos="3422201" algn="l"/>
                <a:tab pos="3733309" algn="l"/>
                <a:tab pos="4044419" algn="l"/>
                <a:tab pos="4355528" algn="l"/>
                <a:tab pos="4666638" algn="l"/>
                <a:tab pos="4977746" algn="l"/>
                <a:tab pos="5288855" algn="l"/>
                <a:tab pos="5599964" algn="l"/>
                <a:tab pos="5911074" algn="l"/>
              </a:tabLst>
              <a:defRPr/>
            </a:pPr>
            <a:r>
              <a:rPr lang="en-US" altLang="en-US" sz="1905"/>
              <a:t>Encouraged the Colombian Exchange</a:t>
            </a:r>
            <a:r>
              <a:rPr lang="en-US" altLang="en-US" sz="1350"/>
              <a:t> </a:t>
            </a:r>
          </a:p>
        </p:txBody>
      </p:sp>
      <p:pic>
        <p:nvPicPr>
          <p:cNvPr id="62468" name="Picture 3">
            <a:extLst>
              <a:ext uri="{FF2B5EF4-FFF2-40B4-BE49-F238E27FC236}">
                <a16:creationId xmlns:a16="http://schemas.microsoft.com/office/drawing/2014/main" id="{06F1D4BA-A314-407F-B4AA-62F4B39DC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832" y="3705510"/>
            <a:ext cx="4729457" cy="267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>
            <a:extLst>
              <a:ext uri="{FF2B5EF4-FFF2-40B4-BE49-F238E27FC236}">
                <a16:creationId xmlns:a16="http://schemas.microsoft.com/office/drawing/2014/main" id="{84C7BAA6-F02F-4511-BD94-17B00FC6A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26" y="920258"/>
            <a:ext cx="6470600" cy="485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Widescreen</PresentationFormat>
  <Paragraphs>73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Garamond</vt:lpstr>
      <vt:lpstr>StarSymbol</vt:lpstr>
      <vt:lpstr>Times New Roman</vt:lpstr>
      <vt:lpstr>Savon</vt:lpstr>
      <vt:lpstr>Claims in North America</vt:lpstr>
      <vt:lpstr>PowerPoint Presentation</vt:lpstr>
      <vt:lpstr>Colombian Exchange</vt:lpstr>
      <vt:lpstr>Columbian Exchange Simulation</vt:lpstr>
      <vt:lpstr>Impact of Columbian Exchange</vt:lpstr>
      <vt:lpstr>PowerPoint Presentation</vt:lpstr>
      <vt:lpstr>PowerPoint Presentation</vt:lpstr>
      <vt:lpstr>Triangular Trade </vt:lpstr>
      <vt:lpstr>PowerPoint Presentation</vt:lpstr>
      <vt:lpstr>The Main Idea</vt:lpstr>
      <vt:lpstr>Setting the Stage</vt:lpstr>
      <vt:lpstr>The Evolution of African Slavery</vt:lpstr>
      <vt:lpstr>The Desire for Africans in the Americas</vt:lpstr>
      <vt:lpstr>Atlantic Slave Trade </vt:lpstr>
      <vt:lpstr>PowerPoint Presentation</vt:lpstr>
      <vt:lpstr>PowerPoint Presentation</vt:lpstr>
      <vt:lpstr>PowerPoint Presentation</vt:lpstr>
      <vt:lpstr>Consequences of the Atlantic Slave Trade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Claims in North America</dc:title>
  <dc:creator>Matthew Liedberg</dc:creator>
  <cp:lastModifiedBy>Matthew Liedberg</cp:lastModifiedBy>
  <cp:revision>1</cp:revision>
  <dcterms:created xsi:type="dcterms:W3CDTF">2019-12-11T18:19:42Z</dcterms:created>
  <dcterms:modified xsi:type="dcterms:W3CDTF">2019-12-11T18:20:33Z</dcterms:modified>
</cp:coreProperties>
</file>