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5" r:id="rId2"/>
    <p:sldId id="257" r:id="rId3"/>
    <p:sldId id="297" r:id="rId4"/>
    <p:sldId id="296" r:id="rId5"/>
    <p:sldId id="298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17752-09D0-46C9-B527-51017B055D5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94924-B121-4B79-86F1-81157E88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9B98F809-031E-43E4-A9EE-29DAAE6700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0481EE89-5138-49DB-969D-8B74AFBA5EA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224DB6B0-30C8-43E2-BF2B-419F7A203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93B7424-F907-4F43-8E5E-E31BC46E7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74D11902-FC3E-4657-A142-1F61AB9BF7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1A2459A2-410E-4BC1-8705-68E8C0CE866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F5D766CE-2636-4AA1-9BE6-1E3CE84F2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F4F370C8-C6F7-483E-8849-1E8FB1EDA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7697F8D2-D5C3-4D3E-B13E-0B690B4A44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18E27D85-744F-45E0-A378-029577E5489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37354609-B748-4F6B-902E-D132BBF763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5084D090-8BF7-4652-AB9A-09760AA3A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AD34058A-8A63-45BB-A8AE-2EB11EE8D6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00929919-FB0A-4C06-B716-868E738D23D8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1758E279-BF14-488B-980F-72D098881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8500"/>
            <a:ext cx="6130925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FA4FBF35-D3E1-4957-B5C3-EE73ED63E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BF2961A3-D779-4D87-A108-2A6FA1AB0F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965FDC4C-BFB3-4FCA-A357-2068E8DCFEA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D9950E6A-1B9F-49AE-93C4-8D453ED4E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11BE3222-9BA9-44DF-8745-B3C91116F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2A25052C-EE9F-4BA1-8428-DEB2DD5328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13AE20A6-E4D4-4AB9-AB1A-68766D35706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468161B5-A577-4E4E-BAC2-1BEE501942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E9845460-D3ED-4C6A-946B-42249BE12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817EACEB-D1B8-46EC-86CC-B6D0F2BC85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FD34133E-9406-4D07-93BB-45CF02E4510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5CE68508-83E2-4EE7-83A9-D07B8F606A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07EEE4AD-D560-49F6-800B-0F227BA7D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22128A08-9971-4288-BA3A-9CA8D9DD6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D9546107-924C-4503-9718-275573FDD45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50BA6FB5-1423-4208-974E-1A35BA08C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73F11072-6A4E-4A4F-A327-2F5DC3A87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C889C8D7-987A-4990-9FA4-2DE6DDBE68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669A3B71-3956-4F13-91F1-2478133F18D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0312A734-7B38-4C92-BE2B-1B65FDB656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8500"/>
            <a:ext cx="4597400" cy="3449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FB38CE1E-64C9-4829-BAA7-412B413BE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68800"/>
            <a:ext cx="5487988" cy="4140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39FAF9-3533-4874-A715-F9F8AC75445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E62186-F825-4A6C-8F4D-C1036E90C492}"/>
              </a:ext>
            </a:extLst>
          </p:cNvPr>
          <p:cNvSpPr/>
          <p:nvPr/>
        </p:nvSpPr>
        <p:spPr>
          <a:xfrm>
            <a:off x="1307871" y="1275025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FE58FA-64A2-42B8-BC4F-CFED321369BD}"/>
              </a:ext>
            </a:extLst>
          </p:cNvPr>
          <p:cNvSpPr/>
          <p:nvPr/>
        </p:nvSpPr>
        <p:spPr>
          <a:xfrm>
            <a:off x="1451521" y="1385426"/>
            <a:ext cx="9288960" cy="4087149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23337-50BB-47A6-8F1E-1DC4188598DC}"/>
              </a:ext>
            </a:extLst>
          </p:cNvPr>
          <p:cNvSpPr/>
          <p:nvPr/>
        </p:nvSpPr>
        <p:spPr>
          <a:xfrm>
            <a:off x="5059201" y="1267333"/>
            <a:ext cx="2073600" cy="6408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FB0FBB59-EA89-452A-BB16-B1DC94944F64}"/>
              </a:ext>
            </a:extLst>
          </p:cNvPr>
          <p:cNvGrpSpPr>
            <a:grpSpLocks/>
          </p:cNvGrpSpPr>
          <p:nvPr/>
        </p:nvGrpSpPr>
        <p:grpSpPr bwMode="auto">
          <a:xfrm>
            <a:off x="5182081" y="1267333"/>
            <a:ext cx="1827840" cy="548698"/>
            <a:chOff x="5318306" y="1386268"/>
            <a:chExt cx="1567331" cy="64529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45F819-A33B-470B-B804-C57D7EB5874B}"/>
                </a:ext>
              </a:extLst>
            </p:cNvPr>
            <p:cNvCxnSpPr/>
            <p:nvPr/>
          </p:nvCxnSpPr>
          <p:spPr>
            <a:xfrm>
              <a:off x="5318306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3AC02A-2925-4A9F-81D6-D9FE195CED31}"/>
                </a:ext>
              </a:extLst>
            </p:cNvPr>
            <p:cNvCxnSpPr/>
            <p:nvPr/>
          </p:nvCxnSpPr>
          <p:spPr>
            <a:xfrm>
              <a:off x="6885637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A646A8A-CA2C-4526-B9CE-20AAFF9D6A70}"/>
                </a:ext>
              </a:extLst>
            </p:cNvPr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9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1" y="4682062"/>
            <a:ext cx="9070848" cy="50292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3" indent="0" algn="ctr">
              <a:buNone/>
              <a:defRPr sz="1400"/>
            </a:lvl2pPr>
            <a:lvl3pPr marL="914406" indent="0" algn="ctr">
              <a:buNone/>
              <a:defRPr sz="1400"/>
            </a:lvl3pPr>
            <a:lvl4pPr marL="1371609" indent="0" algn="ctr">
              <a:buNone/>
              <a:defRPr sz="1400"/>
            </a:lvl4pPr>
            <a:lvl5pPr marL="1828812" indent="0" algn="ctr">
              <a:buNone/>
              <a:defRPr sz="1400"/>
            </a:lvl5pPr>
            <a:lvl6pPr marL="2286015" indent="0" algn="ctr">
              <a:buNone/>
              <a:defRPr sz="1400"/>
            </a:lvl6pPr>
            <a:lvl7pPr marL="2743218" indent="0" algn="ctr">
              <a:buNone/>
              <a:defRPr sz="1400"/>
            </a:lvl7pPr>
            <a:lvl8pPr marL="3200421" indent="0" algn="ctr">
              <a:buNone/>
              <a:defRPr sz="1400"/>
            </a:lvl8pPr>
            <a:lvl9pPr marL="3657624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19">
            <a:extLst>
              <a:ext uri="{FF2B5EF4-FFF2-40B4-BE49-F238E27FC236}">
                <a16:creationId xmlns:a16="http://schemas.microsoft.com/office/drawing/2014/main" id="{BE88C1A5-176F-483D-9A5A-7961A581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43521" y="1327820"/>
            <a:ext cx="1706879" cy="456528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20">
            <a:extLst>
              <a:ext uri="{FF2B5EF4-FFF2-40B4-BE49-F238E27FC236}">
                <a16:creationId xmlns:a16="http://schemas.microsoft.com/office/drawing/2014/main" id="{19F47F17-4215-4359-B718-A01D5577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2641" y="5210468"/>
            <a:ext cx="5905920" cy="228984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21">
            <a:extLst>
              <a:ext uri="{FF2B5EF4-FFF2-40B4-BE49-F238E27FC236}">
                <a16:creationId xmlns:a16="http://schemas.microsoft.com/office/drawing/2014/main" id="{20FD2FEE-474D-4CAF-BA55-C3F48B30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361" y="5211907"/>
            <a:ext cx="2112000" cy="22898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706C0C6-54F2-42EC-B7C9-5EE3191A9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518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F16D6-F8BF-40DA-A18D-A6ABE1F8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E2520-05FF-400D-9B50-48BC1246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EC9C3-4DD9-49AB-815F-675D5151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9C02-8179-490C-989F-AC96198AC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75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1" y="762001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1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07909-58FC-40F2-BA72-CB301E9C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BBD41-89E3-455E-8F5C-1B3EA1A9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E2D6C-5C49-4DA3-A286-7F69D7EE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35CB5-35CB-4AD1-A38C-0E9A917AD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75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3C806-58C3-4159-88E2-3E33B0D3E44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1EDAF-CD85-458E-AB26-06E96B6997E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F367-48F1-41D4-82A9-E0230BE5E4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A06A-3C4B-4BBC-AEA5-FE5357B49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5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1DDD0-E1C6-41A2-986C-7B1A6F17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EDB8D-6AFA-441E-84A1-D8766F00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A5458-5B3B-45B8-A79F-3C071A6A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2624-9B6D-4DA9-A615-E7FB229E9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21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4399BF-AC57-425D-9399-9328E70F7F3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F8AEF8-103B-4569-8DB4-7FBA9BE393E9}"/>
              </a:ext>
            </a:extLst>
          </p:cNvPr>
          <p:cNvSpPr/>
          <p:nvPr/>
        </p:nvSpPr>
        <p:spPr>
          <a:xfrm>
            <a:off x="1307871" y="1275025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F0291-0E9D-48FB-A347-5F6AC123285E}"/>
              </a:ext>
            </a:extLst>
          </p:cNvPr>
          <p:cNvSpPr/>
          <p:nvPr/>
        </p:nvSpPr>
        <p:spPr>
          <a:xfrm>
            <a:off x="1451521" y="1385426"/>
            <a:ext cx="9288960" cy="4087149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FF859-C082-4654-9F6B-FC5B916E4275}"/>
              </a:ext>
            </a:extLst>
          </p:cNvPr>
          <p:cNvSpPr/>
          <p:nvPr/>
        </p:nvSpPr>
        <p:spPr>
          <a:xfrm>
            <a:off x="5059201" y="1267333"/>
            <a:ext cx="2073600" cy="6408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4B774F66-5433-4A02-AAA9-5E747EEFB232}"/>
              </a:ext>
            </a:extLst>
          </p:cNvPr>
          <p:cNvGrpSpPr>
            <a:grpSpLocks/>
          </p:cNvGrpSpPr>
          <p:nvPr/>
        </p:nvGrpSpPr>
        <p:grpSpPr bwMode="auto">
          <a:xfrm>
            <a:off x="5182081" y="1267333"/>
            <a:ext cx="1827840" cy="548698"/>
            <a:chOff x="5318306" y="1386268"/>
            <a:chExt cx="1567331" cy="64529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A142A4-162E-4F09-9DAD-6B339912B7AD}"/>
                </a:ext>
              </a:extLst>
            </p:cNvPr>
            <p:cNvCxnSpPr/>
            <p:nvPr/>
          </p:nvCxnSpPr>
          <p:spPr>
            <a:xfrm>
              <a:off x="5318306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5323E0-8310-4A40-9416-7CD434E4BC5D}"/>
                </a:ext>
              </a:extLst>
            </p:cNvPr>
            <p:cNvCxnSpPr/>
            <p:nvPr/>
          </p:nvCxnSpPr>
          <p:spPr>
            <a:xfrm>
              <a:off x="6885637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D213CBA-5AA1-4007-A4DB-837858A47795}"/>
                </a:ext>
              </a:extLst>
            </p:cNvPr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50292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DF2EA4C-CCC9-42D6-A557-6112B2C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43521" y="1326380"/>
            <a:ext cx="1706879" cy="456527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2699B91-2E79-4335-BED9-C722F316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2641" y="5210468"/>
            <a:ext cx="5907839" cy="228984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91996E-E877-45BF-949B-34AA5CAA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5440" y="5210468"/>
            <a:ext cx="2112000" cy="2289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7E0BB-9BEC-43F8-9941-FADE5E8EF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117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4374D-D936-4172-9CB9-4563B653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D447EF-2FE6-4C73-894B-7DB6C2D0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54C066-8DFA-429C-8999-BE7CD633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4747-EF20-4568-97A3-DBA806207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08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74334"/>
            <a:ext cx="487680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3" indent="0">
              <a:buNone/>
              <a:defRPr sz="19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0" y="2755898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2074334"/>
            <a:ext cx="487680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3" indent="0">
              <a:buNone/>
              <a:defRPr sz="19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756581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308A4D-2689-4EE8-A80F-28965FD9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B11EA6-17EA-4047-982A-B83523E6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5D6877-8AC6-43B4-A9B4-B638EB12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6BA1-9B5A-4978-8F46-8B15CF085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52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82ACA2-B68F-4995-BC05-6479FB8E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452944-D580-4FDE-B793-D5CB1FB0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631D0C-A1AF-4C65-AF62-4DF42513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5D1C4-DF7D-4052-9F6E-69727760B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17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05F310-7BE7-418C-94E7-980133BB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35A25D7-CDD0-4F14-A4E2-C4358190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3A07AB-028F-49AE-B69F-88FC8488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3A3E-6E19-43D9-8A1D-26741EE57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94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230E65-4B47-4019-B122-FF9FB8BA4122}"/>
              </a:ext>
            </a:extLst>
          </p:cNvPr>
          <p:cNvSpPr/>
          <p:nvPr/>
        </p:nvSpPr>
        <p:spPr>
          <a:xfrm>
            <a:off x="245760" y="174259"/>
            <a:ext cx="8530561" cy="6509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0101CA-9DD6-408F-8972-F5A1EB2A5C67}"/>
              </a:ext>
            </a:extLst>
          </p:cNvPr>
          <p:cNvSpPr/>
          <p:nvPr/>
        </p:nvSpPr>
        <p:spPr>
          <a:xfrm>
            <a:off x="9020160" y="174259"/>
            <a:ext cx="2926080" cy="650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A2B6D-BA87-4442-B327-B226E2E4F095}"/>
              </a:ext>
            </a:extLst>
          </p:cNvPr>
          <p:cNvSpPr/>
          <p:nvPr/>
        </p:nvSpPr>
        <p:spPr>
          <a:xfrm>
            <a:off x="9158400" y="273629"/>
            <a:ext cx="2651521" cy="6310743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7392"/>
            <a:ext cx="2430780" cy="1645920"/>
          </a:xfrm>
        </p:spPr>
        <p:txBody>
          <a:bodyPr anchor="b"/>
          <a:lstStyle>
            <a:lvl1pPr algn="l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68" y="907143"/>
            <a:ext cx="7238475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0780" cy="35052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33CDA3-336B-4C09-ACE4-E466CCBB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69B8A9-41DC-4790-B14E-7CDDFA0A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3A00FB29-9D86-4CBB-BCB8-9EE2C2FA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2961" y="6310743"/>
            <a:ext cx="1463040" cy="2736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FD0121-2C28-464C-9461-A8E3AE5256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35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4AA24A-4979-483A-9A76-943593420F6B}"/>
              </a:ext>
            </a:extLst>
          </p:cNvPr>
          <p:cNvSpPr/>
          <p:nvPr/>
        </p:nvSpPr>
        <p:spPr>
          <a:xfrm>
            <a:off x="9020160" y="174259"/>
            <a:ext cx="2926080" cy="650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D7E27-BDFA-4339-87E5-6129ABE303EE}"/>
              </a:ext>
            </a:extLst>
          </p:cNvPr>
          <p:cNvSpPr/>
          <p:nvPr/>
        </p:nvSpPr>
        <p:spPr>
          <a:xfrm>
            <a:off x="9158400" y="273629"/>
            <a:ext cx="2651521" cy="6310743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0" y="173736"/>
            <a:ext cx="8531352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C69B8E6-749C-42A7-AAAC-2A212DE5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1162173-66DC-4B5A-A9A8-32B23B04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6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E9EE3B9-40FE-49ED-95F8-9F09972F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801" y="6309303"/>
            <a:ext cx="1463040" cy="27506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2B677E-BD2E-4696-AF15-D0C74647AD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30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B21781-50F7-45F0-8E10-9EE10FC2B410}"/>
              </a:ext>
            </a:extLst>
          </p:cNvPr>
          <p:cNvSpPr/>
          <p:nvPr/>
        </p:nvSpPr>
        <p:spPr>
          <a:xfrm>
            <a:off x="234697" y="173736"/>
            <a:ext cx="11722608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3FE8BC10-B6DD-4AFB-81C5-3984D1DC73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5361" y="642307"/>
            <a:ext cx="10241280" cy="13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971E3813-C1D3-4E32-A898-970CDC465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5361" y="2102621"/>
            <a:ext cx="10241280" cy="393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AA55C-B9E8-4B23-8959-E01D2CC2C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2961" y="6309303"/>
            <a:ext cx="2743679" cy="275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F5FE9-294A-45E3-94B4-7B7E71F12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1761" y="6309303"/>
            <a:ext cx="5268480" cy="275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AA1A5-1ACA-4728-AB3D-3F4F30D19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1361" y="6309303"/>
            <a:ext cx="1463040" cy="275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036F473-BA22-40B2-B568-8C9FF86DF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1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992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2pPr>
      <a:lvl3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3pPr>
      <a:lvl4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4pPr>
      <a:lvl5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5pPr>
      <a:lvl6pPr marL="414772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6pPr>
      <a:lvl7pPr marL="829544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7pPr>
      <a:lvl8pPr marL="1244316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8pPr>
      <a:lvl9pPr marL="1659087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1463" indent="-181463" algn="l" defTabSz="913074" rtl="0" eaLnBrk="0" fontAlgn="base" hangingPunct="0">
        <a:spcBef>
          <a:spcPts val="896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724" kern="1200">
          <a:solidFill>
            <a:schemeClr val="tx1"/>
          </a:solidFill>
          <a:latin typeface="+mn-lt"/>
          <a:ea typeface="+mn-ea"/>
          <a:cs typeface="+mn-cs"/>
        </a:defRPr>
      </a:lvl1pPr>
      <a:lvl2pPr marL="456538" indent="-181463" algn="l" defTabSz="913074" rtl="0" eaLnBrk="0" fontAlgn="base" hangingPunct="0">
        <a:spcBef>
          <a:spcPts val="499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542" kern="1200">
          <a:solidFill>
            <a:schemeClr val="tx1"/>
          </a:solidFill>
          <a:latin typeface="+mn-lt"/>
          <a:ea typeface="+mn-ea"/>
          <a:cs typeface="+mn-cs"/>
        </a:defRPr>
      </a:lvl2pPr>
      <a:lvl3pPr marL="730172" indent="-181463" algn="l" defTabSz="913074" rtl="0" eaLnBrk="0" fontAlgn="base" hangingPunct="0">
        <a:spcBef>
          <a:spcPts val="499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05246" indent="-181463" algn="l" defTabSz="913074" rtl="0" eaLnBrk="0" fontAlgn="base" hangingPunct="0">
        <a:spcBef>
          <a:spcPts val="499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278880" indent="-181463" algn="l" defTabSz="913074" rtl="0" eaLnBrk="0" fontAlgn="base" hangingPunct="0">
        <a:spcBef>
          <a:spcPts val="499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600010" indent="-228602" algn="l" defTabSz="91440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12" indent="-228602" algn="l" defTabSz="91440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14" indent="-228602" algn="l" defTabSz="91440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16" indent="-228602" algn="l" defTabSz="91440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C67B-1DE4-4BA2-97A5-264EC77E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40" dirty="0"/>
              <a:t>SSWH10 </a:t>
            </a:r>
            <a:r>
              <a:rPr lang="en-US" sz="2540" b="1" dirty="0"/>
              <a:t>Analyze the causes and effects of exploration and expansion into the Americas, Africa, and Asia.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A0FD0-A9A1-4118-9743-87129B481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40" dirty="0"/>
              <a:t>a. Explain the roles of explorers and conquistadors. </a:t>
            </a:r>
          </a:p>
          <a:p>
            <a:r>
              <a:rPr lang="en-US" sz="2540" dirty="0"/>
              <a:t>b. Analyze the global, economic, and cultural impact of the Columbian Exchange. </a:t>
            </a:r>
          </a:p>
          <a:p>
            <a:r>
              <a:rPr lang="en-US" sz="2540" dirty="0"/>
              <a:t>c. Explain the role of improved technology in exploration. </a:t>
            </a:r>
          </a:p>
          <a:p>
            <a:r>
              <a:rPr lang="en-US" sz="2540" dirty="0"/>
              <a:t>d. Examine the effects of the Transatlantic Slave Trade on Africa and on the colonies in the Americas</a:t>
            </a:r>
          </a:p>
        </p:txBody>
      </p:sp>
    </p:spTree>
    <p:extLst>
      <p:ext uri="{BB962C8B-B14F-4D97-AF65-F5344CB8AC3E}">
        <p14:creationId xmlns:p14="http://schemas.microsoft.com/office/powerpoint/2010/main" val="356151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213489A-E34D-4155-B1B2-98FC1D0EF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Bartolomeo Dias 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524EAA8-8F2D-46C7-A679-F9F6A9EA6F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1604329"/>
            <a:ext cx="8229024" cy="397769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177" dirty="0"/>
              <a:t>Rounds the Cape of Good Hope (Southern tip of Africa) in1488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177" dirty="0"/>
              <a:t>Opens up trade in the Indian Ocean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endParaRPr lang="en-US" altLang="en-US" sz="1800" dirty="0"/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6B181E02-D4B2-4049-9743-DF90A529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50" y="3234580"/>
            <a:ext cx="2308562" cy="30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4">
            <a:extLst>
              <a:ext uri="{FF2B5EF4-FFF2-40B4-BE49-F238E27FC236}">
                <a16:creationId xmlns:a16="http://schemas.microsoft.com/office/drawing/2014/main" id="{69DA4560-FE78-453F-A4E2-7FDDFD5C0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13" y="3234580"/>
            <a:ext cx="2844299" cy="315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95AF27B6-4939-4D4C-B754-124BBD2B7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Vasco de Gama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F556937B-92D6-45B6-939F-172B3164D7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1604329"/>
            <a:ext cx="8229024" cy="397769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177" dirty="0"/>
              <a:t>Reaches India in 1498</a:t>
            </a:r>
          </a:p>
          <a:p>
            <a:pPr marL="783458" lvl="1" indent="-293797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StarSymbol" charset="0"/>
              <a:buChar char="–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1814" dirty="0"/>
              <a:t>First direct route by sea that doesn't go through Ottoman Territory 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177" dirty="0"/>
              <a:t>Brings back riches 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213865D6-D1D8-4556-A9F3-32DE46412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75" y="2792454"/>
            <a:ext cx="4216763" cy="359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4">
            <a:extLst>
              <a:ext uri="{FF2B5EF4-FFF2-40B4-BE49-F238E27FC236}">
                <a16:creationId xmlns:a16="http://schemas.microsoft.com/office/drawing/2014/main" id="{0578ABA7-687D-4776-9636-0AE55BA4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95" y="3567256"/>
            <a:ext cx="2364728" cy="298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90D17CB3-D62D-418E-AB0B-09AC1A31A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defRPr/>
            </a:pPr>
            <a:endParaRPr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CEB9FB0-E2A1-42A1-BFD0-B3EFA71F16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1604329"/>
            <a:ext cx="8229024" cy="397769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182882" indent="-182882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1800"/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CB146492-9930-42D5-8DC3-4FD6C84BA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21" y="273629"/>
            <a:ext cx="8123892" cy="598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F4C70B75-EAC2-40A4-A29F-A948CFCA65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1389" y="1078674"/>
            <a:ext cx="8229024" cy="397769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25604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91729" indent="-293797" defTabSz="914406" eaLnBrk="1" fontAlgn="auto" hangingPunct="1">
              <a:spcBef>
                <a:spcPts val="900"/>
              </a:spcBef>
              <a:spcAft>
                <a:spcPts val="1293"/>
              </a:spcAft>
              <a:buClr>
                <a:schemeClr val="tx1">
                  <a:lumMod val="85000"/>
                  <a:lumOff val="15000"/>
                </a:schemeClr>
              </a:buClr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903" dirty="0"/>
              <a:t>Pedro Alvarez Cabral</a:t>
            </a:r>
          </a:p>
          <a:p>
            <a:pPr marL="783458" lvl="1" indent="-293797" defTabSz="914406" eaLnBrk="1" fontAlgn="auto" hangingPunct="1">
              <a:spcBef>
                <a:spcPts val="500"/>
              </a:spcBef>
              <a:spcAft>
                <a:spcPts val="1032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StarSymbol" charset="0"/>
              <a:buChar char="–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540" dirty="0"/>
              <a:t>Claims Brazil for Portugal 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1293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903" dirty="0"/>
              <a:t>Amerigo Vespucci</a:t>
            </a:r>
          </a:p>
          <a:p>
            <a:pPr marL="783458" lvl="1" indent="-293797" defTabSz="914406" eaLnBrk="1" fontAlgn="auto" hangingPunct="1">
              <a:spcBef>
                <a:spcPts val="500"/>
              </a:spcBef>
              <a:spcAft>
                <a:spcPts val="1032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StarSymbol" charset="0"/>
              <a:buChar char="–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540" dirty="0"/>
              <a:t>Identifies South America as a new continent (not part of Asia)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1293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903" dirty="0"/>
              <a:t>Ferdinand Magellan </a:t>
            </a:r>
          </a:p>
          <a:p>
            <a:pPr marL="783458" lvl="1" indent="-293797" defTabSz="914406" eaLnBrk="1" fontAlgn="auto" hangingPunct="1">
              <a:spcBef>
                <a:spcPts val="500"/>
              </a:spcBef>
              <a:spcAft>
                <a:spcPts val="1032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StarSymbol" charset="0"/>
              <a:buChar char="–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540" dirty="0"/>
              <a:t>Circumnavigates the globe </a:t>
            </a:r>
          </a:p>
          <a:p>
            <a:pPr marL="783458" lvl="1" indent="-293797" defTabSz="914406" eaLnBrk="1" fontAlgn="auto" hangingPunct="1">
              <a:spcBef>
                <a:spcPts val="500"/>
              </a:spcBef>
              <a:spcAft>
                <a:spcPts val="1032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endParaRPr lang="en-US" altLang="en-US" sz="2540" dirty="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8A9A9BB8-B7F8-42AA-8560-E0151A699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703" y="4079950"/>
            <a:ext cx="947619" cy="44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47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1633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45198C8D-82D7-4C40-8C20-27A90D9A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310" y="231865"/>
            <a:ext cx="2505863" cy="250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4">
            <a:extLst>
              <a:ext uri="{FF2B5EF4-FFF2-40B4-BE49-F238E27FC236}">
                <a16:creationId xmlns:a16="http://schemas.microsoft.com/office/drawing/2014/main" id="{61FD704A-6E0E-4AA7-A0CF-9D90FAA98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75" y="4478871"/>
            <a:ext cx="3456363" cy="233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07DBA0E-68AA-45FD-B71B-2E51B9C57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8284" y="1"/>
            <a:ext cx="8229024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 Information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8602EF56-F2BF-43B9-AD22-F4575BCDD5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4737" y="956787"/>
            <a:ext cx="5291115" cy="588733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14630" rIns="91440" bIns="45720" numCol="1" anchor="t" anchorCtr="0" compatLnSpc="1">
            <a:prstTxWarp prst="textNoShape">
              <a:avLst/>
            </a:prstTxWarp>
          </a:bodyPr>
          <a:lstStyle/>
          <a:p>
            <a:pPr marL="391729" indent="-293797" eaLnBrk="1" hangingPunct="1">
              <a:lnSpc>
                <a:spcPct val="96000"/>
              </a:lnSpc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</a:pPr>
            <a:r>
              <a:rPr lang="en-US" altLang="en-US" sz="2540" dirty="0"/>
              <a:t>Late 1400's to early 1600's</a:t>
            </a:r>
          </a:p>
          <a:p>
            <a:pPr marL="783458" lvl="1" indent="-293797" eaLnBrk="1" hangingPunct="1">
              <a:lnSpc>
                <a:spcPct val="96000"/>
              </a:lnSpc>
              <a:buSzPct val="75000"/>
              <a:buFont typeface="StarSymbol" charset="0"/>
              <a:buChar char="–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</a:pPr>
            <a:r>
              <a:rPr lang="en-US" altLang="en-US" sz="2177" dirty="0"/>
              <a:t>Renaissance</a:t>
            </a:r>
          </a:p>
          <a:p>
            <a:pPr marL="783458" lvl="1" indent="-293797" eaLnBrk="1" hangingPunct="1">
              <a:lnSpc>
                <a:spcPct val="96000"/>
              </a:lnSpc>
              <a:buSzPct val="75000"/>
              <a:buFont typeface="StarSymbol" charset="0"/>
              <a:buChar char="–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</a:pPr>
            <a:r>
              <a:rPr lang="en-US" altLang="en-US" sz="2177" dirty="0"/>
              <a:t>Spread of ideas, inventions, and curiosity</a:t>
            </a:r>
          </a:p>
          <a:p>
            <a:pPr marL="391729" indent="-293797" eaLnBrk="1" hangingPunct="1">
              <a:lnSpc>
                <a:spcPct val="96000"/>
              </a:lnSpc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</a:pPr>
            <a:r>
              <a:rPr lang="en-US" altLang="en-US" sz="2540" dirty="0"/>
              <a:t>New inventions made for longer and safer journeys overseas</a:t>
            </a:r>
          </a:p>
          <a:p>
            <a:pPr marL="97932" indent="0" eaLnBrk="1" hangingPunct="1">
              <a:lnSpc>
                <a:spcPct val="96000"/>
              </a:lnSpc>
              <a:buSzPct val="45000"/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</a:pPr>
            <a:endParaRPr lang="en-US" altLang="en-US" sz="2540" dirty="0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4471BE79-3493-4E39-8093-430D7B8C8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28" y="3099206"/>
            <a:ext cx="1911080" cy="191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7D7E1191-333F-48FF-83CC-EA4651DBD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27" y="1178045"/>
            <a:ext cx="3297946" cy="1600008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5">
            <a:extLst>
              <a:ext uri="{FF2B5EF4-FFF2-40B4-BE49-F238E27FC236}">
                <a16:creationId xmlns:a16="http://schemas.microsoft.com/office/drawing/2014/main" id="{FF68A618-7DB5-408B-99F9-09DD820A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52" y="4742419"/>
            <a:ext cx="1509278" cy="161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D1FF-C578-4C3C-BF7C-41EC314F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defRPr/>
            </a:pPr>
            <a:r>
              <a:rPr sz="4000">
                <a:solidFill>
                  <a:schemeClr val="tx1">
                    <a:lumMod val="85000"/>
                    <a:lumOff val="15000"/>
                  </a:schemeClr>
                </a:solidFill>
              </a:rPr>
              <a:t>New Inventions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28D9B-5F49-4C26-B76D-9D3F2D60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118" y="2102622"/>
            <a:ext cx="3979138" cy="3933053"/>
          </a:xfrm>
        </p:spPr>
        <p:txBody>
          <a:bodyPr rtlCol="0">
            <a:normAutofit/>
          </a:bodyPr>
          <a:lstStyle/>
          <a:p>
            <a:pPr marL="182882" indent="-182882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540" dirty="0"/>
              <a:t>Caravel</a:t>
            </a:r>
          </a:p>
          <a:p>
            <a:pPr marL="457203" lvl="1" indent="-182882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en-US" sz="2540" dirty="0"/>
              <a:t>Triangular Sails</a:t>
            </a:r>
          </a:p>
          <a:p>
            <a:pPr marL="731524" lvl="2" indent="-182882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en-US" sz="1814" dirty="0"/>
              <a:t>could sail against the wind easier </a:t>
            </a:r>
          </a:p>
          <a:p>
            <a:pPr marL="457890" lvl="1" indent="-182882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en-US" sz="2177" dirty="0"/>
              <a:t>Shallow keel allowed for travel up rivers</a:t>
            </a:r>
          </a:p>
          <a:p>
            <a:pPr marL="457890" lvl="1" indent="-182882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altLang="en-US" sz="2177" dirty="0"/>
              <a:t>Easier to steer and could handle stronger winds and currents  </a:t>
            </a:r>
          </a:p>
          <a:p>
            <a:pPr marL="548643" lvl="2" indent="0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altLang="en-US" sz="1432" dirty="0"/>
          </a:p>
          <a:p>
            <a:pPr marL="457203" lvl="1" indent="-182882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1600" dirty="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0BC5AD3F-9546-4B0A-9275-FF83305DA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64" y="2530347"/>
            <a:ext cx="3853845" cy="37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A171-98A5-44CA-A4CA-D6180050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defRPr/>
            </a:pPr>
            <a:r>
              <a:rPr sz="4000">
                <a:solidFill>
                  <a:schemeClr val="tx1">
                    <a:lumMod val="85000"/>
                    <a:lumOff val="15000"/>
                  </a:schemeClr>
                </a:solidFill>
              </a:rPr>
              <a:t>New Inventions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214A-1FD1-4D8C-8ADF-6C209BC42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118" y="2102622"/>
            <a:ext cx="4117393" cy="3933053"/>
          </a:xfrm>
        </p:spPr>
        <p:txBody>
          <a:bodyPr rtlCol="0">
            <a:normAutofit/>
          </a:bodyPr>
          <a:lstStyle/>
          <a:p>
            <a:pPr marL="182882" indent="-182882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540" dirty="0"/>
              <a:t>Astrolabe</a:t>
            </a:r>
          </a:p>
          <a:p>
            <a:pPr marL="457956" lvl="1" indent="-182882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177" dirty="0"/>
              <a:t>Measured location of sun and North Star</a:t>
            </a:r>
          </a:p>
          <a:p>
            <a:pPr marL="457956" lvl="1" indent="-182882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177" dirty="0"/>
              <a:t>Ability to determine latitude and longitude</a:t>
            </a:r>
          </a:p>
          <a:p>
            <a:pPr marL="457956" lvl="1" indent="-182882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177" dirty="0"/>
              <a:t>Used for navigation 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D9DCB208-32A9-484C-9363-22187A10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92" y="1493438"/>
            <a:ext cx="3560054" cy="245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A732279D-AEB6-4632-A184-723AFDAC0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19" y="4189401"/>
            <a:ext cx="1895239" cy="23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6275-E702-4763-B69B-02E3E147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defRPr/>
            </a:pPr>
            <a:r>
              <a:rPr sz="4000">
                <a:solidFill>
                  <a:schemeClr val="tx1">
                    <a:lumMod val="85000"/>
                    <a:lumOff val="15000"/>
                  </a:schemeClr>
                </a:solidFill>
              </a:rPr>
              <a:t>New Inventions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16057-29E3-4B93-BE86-770C1D497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2" indent="-182882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540" dirty="0"/>
              <a:t>Magnetic Compass</a:t>
            </a:r>
          </a:p>
          <a:p>
            <a:pPr marL="457956" lvl="1" indent="-182882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177" dirty="0"/>
              <a:t>Used in navigation</a:t>
            </a:r>
          </a:p>
          <a:p>
            <a:pPr marL="457956" lvl="1" indent="-182882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177" dirty="0"/>
              <a:t>Became more accurate 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A699B559-CD6B-4279-B1E9-9E8462C00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99" y="1329261"/>
            <a:ext cx="3151051" cy="313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8B059A1-C833-40AB-81EC-E622F3A55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914406" eaLnBrk="1" fontAlgn="auto" hangingPunct="1">
              <a:spcAft>
                <a:spcPts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Reasons for the Age of Exploration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5BEA059B-356F-4134-A9D3-F64337F5A1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1604329"/>
            <a:ext cx="8229024" cy="397769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903" dirty="0"/>
              <a:t>Three main reasons: </a:t>
            </a:r>
          </a:p>
          <a:p>
            <a:pPr marL="783458" lvl="1" indent="-293797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StarSymbol" charset="0"/>
              <a:buChar char="–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540" dirty="0"/>
              <a:t>God: sought to convert more people to Christianity</a:t>
            </a:r>
          </a:p>
          <a:p>
            <a:pPr marL="1175187" lvl="2" indent="-260673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177" dirty="0"/>
              <a:t>Christian and Muslim hostility</a:t>
            </a:r>
          </a:p>
          <a:p>
            <a:pPr marL="783458" lvl="1" indent="-293797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StarSymbol" charset="0"/>
              <a:buChar char="–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540" dirty="0"/>
              <a:t>Glory: explorers sought fame for themselves and their country </a:t>
            </a:r>
          </a:p>
          <a:p>
            <a:pPr marL="1175187" lvl="2" indent="-260673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177" dirty="0"/>
              <a:t>Nationalism  </a:t>
            </a:r>
          </a:p>
          <a:p>
            <a:pPr marL="783458" lvl="1" indent="-293797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StarSymbol" charset="0"/>
              <a:buChar char="–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540" dirty="0"/>
              <a:t>Gold: looking for sources of wealth</a:t>
            </a:r>
          </a:p>
          <a:p>
            <a:pPr marL="1175187" lvl="2" indent="-260673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177" dirty="0"/>
              <a:t>Spices (nutmeg, cinnamon, pepper, ginger)</a:t>
            </a:r>
          </a:p>
          <a:p>
            <a:pPr marL="1175187" lvl="2" indent="-260673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177" dirty="0"/>
              <a:t>Mercantilism  </a:t>
            </a:r>
          </a:p>
          <a:p>
            <a:pPr marL="1175187" lvl="2" indent="-260673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2177" dirty="0"/>
              <a:t>WANTED A MORE DIRECT TRADE ROUTE TO ASIA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C1F04ACE-38C1-4D4B-80E7-119EFFBA3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MAP OF TRADE ROUTES 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44187A8-ACE5-49DC-8D21-30BF34F4F0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1604329"/>
            <a:ext cx="8229024" cy="397769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182882" indent="-182882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1800"/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9989DEB9-D7C8-4C89-803F-30761F26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84" y="1418550"/>
            <a:ext cx="7364933" cy="49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8FA79028-D011-4179-BEB5-B1BD27ECC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Where did they go?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F2B524BF-FD2F-4A24-8115-7FBAEDC5C3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1604329"/>
            <a:ext cx="8229024" cy="397769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rmAutofit lnSpcReduction="10000"/>
          </a:bodyPr>
          <a:lstStyle/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3992" dirty="0"/>
              <a:t>Goal = Asia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3992" dirty="0"/>
              <a:t>Originally around Africa to Indian Ocean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3992" dirty="0"/>
              <a:t>Later sailed West into the unknown</a:t>
            </a:r>
          </a:p>
          <a:p>
            <a:pPr marL="783458" lvl="1" indent="-293797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StarSymbol" charset="0"/>
              <a:buChar char="–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lang="en-US" altLang="en-US" sz="3629" dirty="0"/>
              <a:t>End up in the Americas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4A2417F2-BE56-4674-B382-9ADE233BA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5206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6" eaLnBrk="1" fontAlgn="auto" hangingPunct="1">
              <a:spcAft>
                <a:spcPts val="0"/>
              </a:spcAft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  <a:defRPr/>
            </a:pPr>
            <a:r>
              <a:rPr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Portugal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BC59878-D5FF-4358-A875-1AD00DAD36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6726" y="1216929"/>
            <a:ext cx="4478870" cy="521766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</a:tabLst>
              <a:defRPr/>
            </a:pPr>
            <a:r>
              <a:rPr lang="en-US" altLang="en-US" sz="2540" dirty="0"/>
              <a:t>Dominated trade in West Africa and then the Indian Ocean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</a:tabLst>
              <a:defRPr/>
            </a:pPr>
            <a:r>
              <a:rPr lang="en-US" altLang="en-US" sz="2540" dirty="0"/>
              <a:t>Monarchy supported exploration</a:t>
            </a:r>
          </a:p>
          <a:p>
            <a:pPr marL="666804" lvl="1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</a:tabLst>
              <a:defRPr/>
            </a:pPr>
            <a:r>
              <a:rPr lang="en-US" altLang="en-US" sz="2177" dirty="0"/>
              <a:t>Prince Henry the Navigator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</a:tabLst>
              <a:defRPr/>
            </a:pPr>
            <a:r>
              <a:rPr lang="en-US" altLang="en-US" sz="2540" dirty="0"/>
              <a:t>Had schools of navigation</a:t>
            </a:r>
          </a:p>
          <a:p>
            <a:pPr marL="391729" indent="-293797" defTabSz="914406" eaLnBrk="1" fontAlgn="auto" hangingPunct="1"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</a:tabLst>
              <a:defRPr/>
            </a:pPr>
            <a:r>
              <a:rPr lang="en-US" altLang="en-US" sz="2540" dirty="0"/>
              <a:t>Motivations for exploration:</a:t>
            </a:r>
          </a:p>
          <a:p>
            <a:pPr marL="783458" lvl="1" indent="-293797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StarSymbol" charset="0"/>
              <a:buChar char="–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</a:tabLst>
              <a:defRPr/>
            </a:pPr>
            <a:r>
              <a:rPr lang="en-US" altLang="en-US" sz="2177" dirty="0"/>
              <a:t>Trade</a:t>
            </a:r>
          </a:p>
          <a:p>
            <a:pPr marL="1175187" lvl="2" indent="-260673" defTabSz="914406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</a:tabLst>
              <a:defRPr/>
            </a:pPr>
            <a:r>
              <a:rPr lang="en-US" altLang="en-US" sz="1814" dirty="0"/>
              <a:t>Gold, slaves, spices, new products </a:t>
            </a: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0E3C9D02-40BD-4B78-BCD9-DB4BC9C1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812" y="273629"/>
            <a:ext cx="2592272" cy="172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CA348744-9EFF-4B2E-8BB5-6BA0CB4E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8" y="2488582"/>
            <a:ext cx="4499032" cy="373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360</Words>
  <Application>Microsoft Office PowerPoint</Application>
  <PresentationFormat>Widescreen</PresentationFormat>
  <Paragraphs>71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Garamond</vt:lpstr>
      <vt:lpstr>StarSymbol</vt:lpstr>
      <vt:lpstr>Times New Roman</vt:lpstr>
      <vt:lpstr>Savon</vt:lpstr>
      <vt:lpstr>SSWH10 Analyze the causes and effects of exploration and expansion into the Americas, Africa, and Asia.</vt:lpstr>
      <vt:lpstr>Background Information</vt:lpstr>
      <vt:lpstr>New Inventions</vt:lpstr>
      <vt:lpstr>New Inventions</vt:lpstr>
      <vt:lpstr>New Inventions</vt:lpstr>
      <vt:lpstr>Reasons for the Age of Exploration</vt:lpstr>
      <vt:lpstr>MAP OF TRADE ROUTES </vt:lpstr>
      <vt:lpstr>Where did they go?</vt:lpstr>
      <vt:lpstr>Portugal</vt:lpstr>
      <vt:lpstr>Bartolomeo Dias </vt:lpstr>
      <vt:lpstr>Vasco de Gama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SSWH10 Analyze the causes and effects of exploration and expansion into the Americas, Africa, and Asia.</dc:title>
  <dc:creator>Matthew Liedberg</dc:creator>
  <cp:lastModifiedBy>Matthew Liedberg</cp:lastModifiedBy>
  <cp:revision>3</cp:revision>
  <dcterms:created xsi:type="dcterms:W3CDTF">2019-12-11T18:10:40Z</dcterms:created>
  <dcterms:modified xsi:type="dcterms:W3CDTF">2019-12-11T18:18:10Z</dcterms:modified>
</cp:coreProperties>
</file>