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F495-AE9F-4BDD-8D13-C05137F2D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World War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F1F6D-EEAD-4BB0-A47E-5DBEFF64D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Allied Victory </a:t>
            </a:r>
          </a:p>
        </p:txBody>
      </p:sp>
    </p:spTree>
    <p:extLst>
      <p:ext uri="{BB962C8B-B14F-4D97-AF65-F5344CB8AC3E}">
        <p14:creationId xmlns:p14="http://schemas.microsoft.com/office/powerpoint/2010/main" val="261769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photo, cow, horse&#10;&#10;Description automatically generated">
            <a:extLst>
              <a:ext uri="{FF2B5EF4-FFF2-40B4-BE49-F238E27FC236}">
                <a16:creationId xmlns:a16="http://schemas.microsoft.com/office/drawing/2014/main" id="{C77CC5B5-AA19-4F29-82D1-E291F277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r="871"/>
          <a:stretch/>
        </p:blipFill>
        <p:spPr bwMode="auto">
          <a:xfrm>
            <a:off x="7550980" y="10"/>
            <a:ext cx="4637843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3009EE-325B-406F-9F0A-55946080E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6AC274-BE9A-45C1-B759-EA13659D0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72CCD-305A-4F92-B891-1C7EEABF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Kamikaze Pilot</a:t>
            </a:r>
          </a:p>
        </p:txBody>
      </p:sp>
    </p:spTree>
    <p:extLst>
      <p:ext uri="{BB962C8B-B14F-4D97-AF65-F5344CB8AC3E}">
        <p14:creationId xmlns:p14="http://schemas.microsoft.com/office/powerpoint/2010/main" val="339780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146" name="Picture 2" descr="The Battle For Iwo Jima: Why Did It Happen, Why Was It So Hard ...">
            <a:extLst>
              <a:ext uri="{FF2B5EF4-FFF2-40B4-BE49-F238E27FC236}">
                <a16:creationId xmlns:a16="http://schemas.microsoft.com/office/drawing/2014/main" id="{8FC2497A-1745-4113-8758-7D0E5D7DD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r="8695" b="2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CC484-0161-40A5-B69B-04C9CFD8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Iwo Jima and Okinawa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DB5C9-2292-4D60-BA02-2A9AD162D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2113872"/>
            <a:ext cx="5600030" cy="4591728"/>
          </a:xfrm>
        </p:spPr>
        <p:txBody>
          <a:bodyPr>
            <a:normAutofit/>
          </a:bodyPr>
          <a:lstStyle/>
          <a:p>
            <a:r>
              <a:rPr lang="en-US" sz="1800" dirty="0"/>
              <a:t>Iwo Jima – Allied victory</a:t>
            </a:r>
          </a:p>
          <a:p>
            <a:pPr lvl="1"/>
            <a:r>
              <a:rPr lang="en-US" sz="1800" dirty="0"/>
              <a:t>March 1945</a:t>
            </a:r>
          </a:p>
          <a:p>
            <a:pPr lvl="1"/>
            <a:r>
              <a:rPr lang="en-US" sz="1800" dirty="0"/>
              <a:t>Battle for 14 square mile island located 760 miles from Tokyo</a:t>
            </a:r>
          </a:p>
          <a:p>
            <a:pPr lvl="1"/>
            <a:r>
              <a:rPr lang="en-US" sz="1800" dirty="0"/>
              <a:t>25,000 Japanese protected the small rocky island and it took over 110,000 Americans to defeat them.  Only 216 Japanese surrendered--the rest died.</a:t>
            </a:r>
          </a:p>
          <a:p>
            <a:pPr lvl="1"/>
            <a:r>
              <a:rPr lang="en-US" sz="1800" dirty="0"/>
              <a:t>More US medals of honor were given for this battle than any other single battle of the war.</a:t>
            </a:r>
          </a:p>
          <a:p>
            <a:r>
              <a:rPr lang="en-US" sz="1800" dirty="0"/>
              <a:t>Okinawa – Allied victory</a:t>
            </a:r>
          </a:p>
          <a:p>
            <a:pPr lvl="1"/>
            <a:r>
              <a:rPr lang="en-US" sz="1800" dirty="0"/>
              <a:t>Island 350 miles from southern Japan</a:t>
            </a:r>
          </a:p>
          <a:p>
            <a:pPr lvl="1"/>
            <a:r>
              <a:rPr lang="en-US" sz="1800" dirty="0"/>
              <a:t>One of the bloodiest battles of war</a:t>
            </a:r>
          </a:p>
          <a:p>
            <a:pPr lvl="1"/>
            <a:r>
              <a:rPr lang="en-US" sz="1800" dirty="0"/>
              <a:t>Japanese lose over 100,000, Americans 12,000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094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61457-22C1-44D1-81E1-F3D5868F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Marines Raising US Flag at Iwo Jima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24F04-5607-4EBB-8AD5-8619EF39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606" y="854179"/>
            <a:ext cx="6260963" cy="5149641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7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F41D49A-8E98-4220-85F7-2E25A3679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8" name="Rectangle 27">
              <a:extLst>
                <a:ext uri="{FF2B5EF4-FFF2-40B4-BE49-F238E27FC236}">
                  <a16:creationId xmlns:a16="http://schemas.microsoft.com/office/drawing/2014/main" id="{FF0EA25B-D970-4ACB-8883-5B7DA9BFD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C67896-2253-4FC6-B8FB-D9510C0D7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0C89247-40D1-474C-856D-FD20A6B5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00237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DE4AD-412E-4E92-81D0-F348D083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6106978" cy="1080938"/>
          </a:xfrm>
        </p:spPr>
        <p:txBody>
          <a:bodyPr>
            <a:normAutofit/>
          </a:bodyPr>
          <a:lstStyle/>
          <a:p>
            <a:r>
              <a:rPr lang="en-US"/>
              <a:t>The Bombing of Hiroshima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656A138-F253-4E74-B3E6-54BA05E2C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04088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F90B-DF92-4297-8813-D3FBA638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106979" cy="412488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Invasion of Japan would risk half a million lives</a:t>
            </a:r>
          </a:p>
          <a:p>
            <a:r>
              <a:rPr lang="en-US" sz="2800" dirty="0"/>
              <a:t>President Truman warned Japanese of destruction if they did not surrender</a:t>
            </a:r>
          </a:p>
          <a:p>
            <a:r>
              <a:rPr lang="en-US" sz="2800" dirty="0"/>
              <a:t>Truman uses new weapon technology – atomic bombs</a:t>
            </a:r>
          </a:p>
          <a:p>
            <a:r>
              <a:rPr lang="en-US" sz="2800" dirty="0"/>
              <a:t>August 6, 1945: On President Truman’s orders, the Enola Gay dropped an atomic bomb on the city of Hiroshima.</a:t>
            </a:r>
          </a:p>
          <a:p>
            <a:r>
              <a:rPr lang="en-US" sz="2800" dirty="0"/>
              <a:t>It destroyed about 90% of the city and killed between 70k – 80k people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890C92E-652C-465A-B1CD-937869C32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6374"/>
          <a:stretch/>
        </p:blipFill>
        <p:spPr bwMode="auto">
          <a:xfrm>
            <a:off x="7318966" y="484632"/>
            <a:ext cx="4495806" cy="35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FF136EA-E598-4EC6-B216-05D4A8095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0109" y="4150596"/>
            <a:ext cx="1038557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E0D1E-A9CE-4E33-AFAB-2023662C5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16224" b="4"/>
          <a:stretch/>
        </p:blipFill>
        <p:spPr bwMode="auto">
          <a:xfrm>
            <a:off x="7318966" y="4085216"/>
            <a:ext cx="4495806" cy="26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04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074" name="Picture 2" descr="Nagasaki one day after the atomic bombing seen in newly-discovered ...">
            <a:extLst>
              <a:ext uri="{FF2B5EF4-FFF2-40B4-BE49-F238E27FC236}">
                <a16:creationId xmlns:a16="http://schemas.microsoft.com/office/drawing/2014/main" id="{9C192E17-548C-4869-A8B7-F761AF16B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13610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46028-7715-49F7-B03A-5AD264E24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The Bombing of Nagasaki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815F-24D2-4C37-BA13-A15049D0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581635" cy="4063927"/>
          </a:xfrm>
        </p:spPr>
        <p:txBody>
          <a:bodyPr>
            <a:normAutofit/>
          </a:bodyPr>
          <a:lstStyle/>
          <a:p>
            <a:r>
              <a:rPr lang="en-US" dirty="0"/>
              <a:t>Japan did not surrender after Hiroshima bombing</a:t>
            </a:r>
          </a:p>
          <a:p>
            <a:r>
              <a:rPr lang="en-US" dirty="0"/>
              <a:t>August 9th, 1945 – second atomic bomb dropped on Nagasaki</a:t>
            </a:r>
          </a:p>
          <a:p>
            <a:r>
              <a:rPr lang="en-US" dirty="0"/>
              <a:t>More than 70k people killed instantly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537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319E6CC2-62F0-408B-BC17-DDE68EF11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4885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3DB8A-2273-4B97-A009-62B8AB89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VJ Day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D1004-288A-4A40-90BB-2D3F2AF4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581635" cy="4317927"/>
          </a:xfrm>
        </p:spPr>
        <p:txBody>
          <a:bodyPr>
            <a:normAutofit/>
          </a:bodyPr>
          <a:lstStyle/>
          <a:p>
            <a:r>
              <a:rPr lang="en-US" dirty="0"/>
              <a:t>Japanese agree to an unconditional surrender on August 14, 1945</a:t>
            </a:r>
          </a:p>
          <a:p>
            <a:r>
              <a:rPr lang="en-US" dirty="0"/>
              <a:t>Victory in Japan Day - September 2</a:t>
            </a:r>
            <a:r>
              <a:rPr lang="en-US" baseline="30000" dirty="0"/>
              <a:t>nd</a:t>
            </a:r>
            <a:r>
              <a:rPr lang="en-US" dirty="0"/>
              <a:t>, 1945</a:t>
            </a:r>
          </a:p>
          <a:p>
            <a:r>
              <a:rPr lang="en-US" dirty="0"/>
              <a:t>Japanese surrender to Douglas MacArthur on USS Missouri in Tokyo bay, officially ending World War II</a:t>
            </a:r>
          </a:p>
        </p:txBody>
      </p:sp>
    </p:spTree>
    <p:extLst>
      <p:ext uri="{BB962C8B-B14F-4D97-AF65-F5344CB8AC3E}">
        <p14:creationId xmlns:p14="http://schemas.microsoft.com/office/powerpoint/2010/main" val="8362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A7A716-CDA5-4754-A711-C9182E3D7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5078" b="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21C3F-E7A5-4804-AD5D-C4DF56B1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Where we left off…</a:t>
            </a: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6D9D-DC1B-4E35-ABC4-97BEE1E2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3581635" cy="4165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Europe:</a:t>
            </a:r>
          </a:p>
          <a:p>
            <a:pPr lvl="1"/>
            <a:r>
              <a:rPr lang="en-US" sz="2400" dirty="0"/>
              <a:t>Allies take Sicily – move into Italy</a:t>
            </a:r>
          </a:p>
          <a:p>
            <a:pPr lvl="1"/>
            <a:r>
              <a:rPr lang="en-US" sz="2400" dirty="0"/>
              <a:t>Allies take Rome </a:t>
            </a:r>
          </a:p>
          <a:p>
            <a:pPr lvl="1"/>
            <a:r>
              <a:rPr lang="en-US" sz="2400" dirty="0"/>
              <a:t>Nazis defeated at Stalingrad</a:t>
            </a:r>
          </a:p>
          <a:p>
            <a:r>
              <a:rPr lang="en-US" dirty="0"/>
              <a:t>In the Pacific:</a:t>
            </a:r>
          </a:p>
          <a:p>
            <a:pPr lvl="1"/>
            <a:r>
              <a:rPr lang="en-US" sz="2400" dirty="0"/>
              <a:t>Japan weakened</a:t>
            </a:r>
          </a:p>
          <a:p>
            <a:pPr lvl="1"/>
            <a:r>
              <a:rPr lang="en-US" sz="2400" dirty="0"/>
              <a:t>Battle of Midway</a:t>
            </a:r>
          </a:p>
          <a:p>
            <a:pPr lvl="1"/>
            <a:r>
              <a:rPr lang="en-US" sz="2400" dirty="0"/>
              <a:t>Allied victory at Guadalcanal</a:t>
            </a:r>
          </a:p>
        </p:txBody>
      </p:sp>
    </p:spTree>
    <p:extLst>
      <p:ext uri="{BB962C8B-B14F-4D97-AF65-F5344CB8AC3E}">
        <p14:creationId xmlns:p14="http://schemas.microsoft.com/office/powerpoint/2010/main" val="352754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9ECA4E1A-2C5E-49E2-823B-BC1F71A8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02528E3B-B630-47E2-9756-2F588A9A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F9D2A0-B3E2-49C2-84E7-A92251135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 descr="George Patton | Facts, Biography, &amp; Death | Britannica">
            <a:extLst>
              <a:ext uri="{FF2B5EF4-FFF2-40B4-BE49-F238E27FC236}">
                <a16:creationId xmlns:a16="http://schemas.microsoft.com/office/drawing/2014/main" id="{7CF3A68F-E9FE-418B-A0EF-54BE75321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7476"/>
          <a:stretch/>
        </p:blipFill>
        <p:spPr bwMode="auto">
          <a:xfrm>
            <a:off x="7547810" y="10"/>
            <a:ext cx="4641013" cy="42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27166B-13E2-4554-97AE-0E9388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8826-7A0C-4AD0-82CE-AEF25783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Plans to Invade France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3FDCEE2-9D46-4781-96E1-BAA9EED7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2175-8B20-4586-B4F5-51DA23F5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872"/>
            <a:ext cx="6423211" cy="466475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Allies next move is to invade German-occupied France </a:t>
            </a:r>
          </a:p>
          <a:p>
            <a:r>
              <a:rPr lang="en-US" sz="2800" dirty="0"/>
              <a:t>1943 – Allies secretly build invasion force</a:t>
            </a:r>
          </a:p>
          <a:p>
            <a:r>
              <a:rPr lang="en-US" sz="2800" dirty="0"/>
              <a:t>Create Ghost army using film props and balloons to give impression attack was coming from somewhere else</a:t>
            </a:r>
          </a:p>
          <a:p>
            <a:pPr lvl="1"/>
            <a:r>
              <a:rPr lang="en-US" sz="2800" dirty="0"/>
              <a:t>Commanded by General George Patton </a:t>
            </a:r>
          </a:p>
          <a:p>
            <a:r>
              <a:rPr lang="en-US" sz="2800" dirty="0"/>
              <a:t>May 1944 – Allied attack was prepped and ready</a:t>
            </a:r>
          </a:p>
        </p:txBody>
      </p:sp>
      <p:pic>
        <p:nvPicPr>
          <p:cNvPr id="1026" name="Picture 2" descr="The Ghost Armies of World War I &amp; II | Considerable">
            <a:extLst>
              <a:ext uri="{FF2B5EF4-FFF2-40B4-BE49-F238E27FC236}">
                <a16:creationId xmlns:a16="http://schemas.microsoft.com/office/drawing/2014/main" id="{D9E8766C-FC1B-4637-B304-B1A79D7E7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r="3" b="3"/>
          <a:stretch/>
        </p:blipFill>
        <p:spPr bwMode="auto">
          <a:xfrm>
            <a:off x="7547809" y="4233673"/>
            <a:ext cx="464419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1">
            <a:extLst>
              <a:ext uri="{FF2B5EF4-FFF2-40B4-BE49-F238E27FC236}">
                <a16:creationId xmlns:a16="http://schemas.microsoft.com/office/drawing/2014/main" id="{A16929F1-1429-477E-B3FB-996B77E9E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7136" b="1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A939D-A0F0-4CC4-961A-312DAD4E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D-Day Invasion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2295-FF30-47FC-9C7D-41C5A25D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2172978"/>
            <a:ext cx="4119717" cy="4677005"/>
          </a:xfrm>
        </p:spPr>
        <p:txBody>
          <a:bodyPr>
            <a:normAutofit/>
          </a:bodyPr>
          <a:lstStyle/>
          <a:p>
            <a:r>
              <a:rPr lang="en-US" sz="1800" dirty="0"/>
              <a:t>Code named Operation Overlord</a:t>
            </a:r>
          </a:p>
          <a:p>
            <a:r>
              <a:rPr lang="en-US" sz="1800" dirty="0"/>
              <a:t>Commanded by General Dwight D Eisenhower</a:t>
            </a:r>
          </a:p>
          <a:p>
            <a:r>
              <a:rPr lang="en-US" sz="1800" dirty="0"/>
              <a:t>June 6, 1944 – Allied soldiers from USA, Britain, France, and Canada storm the beaches in Normandy, France</a:t>
            </a:r>
          </a:p>
          <a:p>
            <a:r>
              <a:rPr lang="en-US" sz="1800" dirty="0"/>
              <a:t>Largest land and sea attack in history</a:t>
            </a:r>
          </a:p>
          <a:p>
            <a:r>
              <a:rPr lang="en-US" sz="1800" dirty="0"/>
              <a:t>Germans surprised by attack – expected at another location</a:t>
            </a:r>
          </a:p>
          <a:p>
            <a:r>
              <a:rPr lang="en-US" sz="1800" dirty="0"/>
              <a:t>Additional reinforcements arrive</a:t>
            </a:r>
          </a:p>
          <a:p>
            <a:r>
              <a:rPr lang="en-US" sz="1800" dirty="0"/>
              <a:t>Allies take heavy casualties, but successfully move into France</a:t>
            </a:r>
          </a:p>
        </p:txBody>
      </p:sp>
    </p:spTree>
    <p:extLst>
      <p:ext uri="{BB962C8B-B14F-4D97-AF65-F5344CB8AC3E}">
        <p14:creationId xmlns:p14="http://schemas.microsoft.com/office/powerpoint/2010/main" val="382922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218" name="Picture 2" descr="Allied advance from Paris to the Rhine - Wikipedia">
            <a:extLst>
              <a:ext uri="{FF2B5EF4-FFF2-40B4-BE49-F238E27FC236}">
                <a16:creationId xmlns:a16="http://schemas.microsoft.com/office/drawing/2014/main" id="{380C5DD8-774C-446D-8AE4-31E081D21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4469" b="-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368BA-855F-4772-A579-F463E354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Allied Occupation of France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3B92-E8AC-4A79-89F1-F3FD43D7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" y="2336872"/>
            <a:ext cx="4099397" cy="4358567"/>
          </a:xfrm>
        </p:spPr>
        <p:txBody>
          <a:bodyPr>
            <a:normAutofit/>
          </a:bodyPr>
          <a:lstStyle/>
          <a:p>
            <a:r>
              <a:rPr lang="en-US" dirty="0"/>
              <a:t>July 25</a:t>
            </a:r>
            <a:r>
              <a:rPr lang="en-US" baseline="30000" dirty="0"/>
              <a:t>th</a:t>
            </a:r>
            <a:r>
              <a:rPr lang="en-US" dirty="0"/>
              <a:t>, 1944 – Allies successfully break through German defenses</a:t>
            </a:r>
          </a:p>
          <a:p>
            <a:r>
              <a:rPr lang="en-US" dirty="0"/>
              <a:t>US Third Army, led by General Patton</a:t>
            </a:r>
          </a:p>
          <a:p>
            <a:r>
              <a:rPr lang="en-US" dirty="0"/>
              <a:t>August 1944 – Allies march into Paris</a:t>
            </a:r>
          </a:p>
          <a:p>
            <a:r>
              <a:rPr lang="en-US" dirty="0"/>
              <a:t>By September, the Allies had liberated France, Belgium, and Luxembourg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501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9ECA4E1A-2C5E-49E2-823B-BC1F71A8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02528E3B-B630-47E2-9756-2F588A9A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F9D2A0-B3E2-49C2-84E7-A92251135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2290" name="Picture 2" descr="Battle of the Bulge: How American Grit Halted Hitler's Last-Ditch ...">
            <a:extLst>
              <a:ext uri="{FF2B5EF4-FFF2-40B4-BE49-F238E27FC236}">
                <a16:creationId xmlns:a16="http://schemas.microsoft.com/office/drawing/2014/main" id="{6894A89C-9AEF-4768-B3EF-4A06E535A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4" r="15423" b="-1"/>
          <a:stretch/>
        </p:blipFill>
        <p:spPr bwMode="auto">
          <a:xfrm>
            <a:off x="7547810" y="10"/>
            <a:ext cx="4641013" cy="42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27166B-13E2-4554-97AE-0E9388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E441-A4DB-43D8-A4E9-E26A96E2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The Battle of the Bulge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3FDCEE2-9D46-4781-96E1-BAA9EED7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8EBB-7777-45B0-BF5B-26B39427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423211" cy="4307767"/>
          </a:xfrm>
        </p:spPr>
        <p:txBody>
          <a:bodyPr>
            <a:normAutofit/>
          </a:bodyPr>
          <a:lstStyle/>
          <a:p>
            <a:r>
              <a:rPr lang="en-US" dirty="0"/>
              <a:t>While Allied forces were attacking from the west, Stalin and Soviets were attacking from the East </a:t>
            </a:r>
          </a:p>
          <a:p>
            <a:pPr lvl="1"/>
            <a:r>
              <a:rPr lang="en-US" sz="2400" dirty="0"/>
              <a:t>Take Poland and Romania</a:t>
            </a:r>
          </a:p>
          <a:p>
            <a:r>
              <a:rPr lang="en-US" dirty="0"/>
              <a:t>December 16, 1944 – Germans break through Allied defenses, beginning of the Battle of the Bulge </a:t>
            </a:r>
          </a:p>
          <a:p>
            <a:r>
              <a:rPr lang="en-US" dirty="0"/>
              <a:t>Largest battle ever fought by US Army, largest of WWII</a:t>
            </a:r>
          </a:p>
          <a:p>
            <a:r>
              <a:rPr lang="en-US" dirty="0"/>
              <a:t>Weakened German army is forced to retreat</a:t>
            </a:r>
          </a:p>
        </p:txBody>
      </p:sp>
      <p:pic>
        <p:nvPicPr>
          <p:cNvPr id="12292" name="Picture 4" descr="Battle of the Bulge - Definition, Dates &amp; Who Won - HISTORY">
            <a:extLst>
              <a:ext uri="{FF2B5EF4-FFF2-40B4-BE49-F238E27FC236}">
                <a16:creationId xmlns:a16="http://schemas.microsoft.com/office/drawing/2014/main" id="{75DDA61E-9407-4663-A876-A55806F90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" b="3"/>
          <a:stretch/>
        </p:blipFill>
        <p:spPr bwMode="auto">
          <a:xfrm>
            <a:off x="7547809" y="4233673"/>
            <a:ext cx="464419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174B2FE-F6EE-493E-A9AA-867C5AF1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C6A4686-E442-4D73-A676-2F9E506ED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E724B72-31C1-4ABD-B3DB-770C8F5E4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0478451-E487-4D95-83A7-09EA5CE3E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BC3C5-34A7-43E3-9BB7-98C17356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German Surrender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46D1180-471F-4327-A199-E18FA420F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0917-B52B-4972-8E39-30E1C0C7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/>
              <a:t>Spring of 1945 – Allied forces surround German capital of Berlin</a:t>
            </a:r>
          </a:p>
          <a:p>
            <a:r>
              <a:rPr lang="en-US" sz="2000"/>
              <a:t>Soviets unleashing heavy artillery on Berlin</a:t>
            </a:r>
          </a:p>
          <a:p>
            <a:r>
              <a:rPr lang="en-US" sz="2000"/>
              <a:t>Hitler takes shelter in underground bunker</a:t>
            </a:r>
          </a:p>
          <a:p>
            <a:pPr lvl="1"/>
            <a:r>
              <a:rPr lang="en-US" dirty="0"/>
              <a:t>Commits suicide – bodies burned</a:t>
            </a:r>
          </a:p>
          <a:p>
            <a:r>
              <a:rPr lang="en-US" sz="2000"/>
              <a:t>May 7</a:t>
            </a:r>
            <a:r>
              <a:rPr lang="en-US" sz="2000" baseline="30000"/>
              <a:t>th</a:t>
            </a:r>
            <a:r>
              <a:rPr lang="en-US" sz="2000"/>
              <a:t>, 1945 – General Eisenhower accepts unconditional German surrender</a:t>
            </a:r>
          </a:p>
          <a:p>
            <a:r>
              <a:rPr lang="en-US" sz="2000"/>
              <a:t>President Harry Truman accepts surrender</a:t>
            </a:r>
          </a:p>
          <a:p>
            <a:pPr lvl="1"/>
            <a:r>
              <a:rPr lang="en-US" dirty="0"/>
              <a:t>President Roosevelt suffered a stroke on April 12</a:t>
            </a:r>
            <a:r>
              <a:rPr lang="en-US" baseline="30000" dirty="0"/>
              <a:t>th</a:t>
            </a:r>
            <a:r>
              <a:rPr lang="en-US" dirty="0"/>
              <a:t> and died </a:t>
            </a:r>
          </a:p>
          <a:p>
            <a:endParaRPr lang="en-US" sz="20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EEBF22-4EE1-48BB-AC63-3285EB15D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Restoring the Old-Fashioned Budget Virtue of ... FDR and Truman ...">
            <a:extLst>
              <a:ext uri="{FF2B5EF4-FFF2-40B4-BE49-F238E27FC236}">
                <a16:creationId xmlns:a16="http://schemas.microsoft.com/office/drawing/2014/main" id="{D373943B-D5D4-40D6-AA48-CE3BEC3F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425" y="4389121"/>
            <a:ext cx="3065760" cy="221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hy General Eisenhower Threatened to Quit Just Before D-Day - HISTORY">
            <a:extLst>
              <a:ext uri="{FF2B5EF4-FFF2-40B4-BE49-F238E27FC236}">
                <a16:creationId xmlns:a16="http://schemas.microsoft.com/office/drawing/2014/main" id="{3ABB228F-3F82-4201-B9D6-FA88E73D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0299" y="1977798"/>
            <a:ext cx="2648211" cy="264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Adolf Hitler's Bunker: Nazi Leader Retreats Underground, Jan. 16 ...">
            <a:extLst>
              <a:ext uri="{FF2B5EF4-FFF2-40B4-BE49-F238E27FC236}">
                <a16:creationId xmlns:a16="http://schemas.microsoft.com/office/drawing/2014/main" id="{E1D39C18-8D4A-44BD-A8A2-84CEE3C7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881" y="192738"/>
            <a:ext cx="3471090" cy="23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3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9ECA4E1A-2C5E-49E2-823B-BC1F71A8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02528E3B-B630-47E2-9756-2F588A9A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4F9D2A0-B3E2-49C2-84E7-A92251135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4340" name="Picture 4" descr="Victory in Europe Day - Wikipedia">
            <a:extLst>
              <a:ext uri="{FF2B5EF4-FFF2-40B4-BE49-F238E27FC236}">
                <a16:creationId xmlns:a16="http://schemas.microsoft.com/office/drawing/2014/main" id="{A72F8069-87C8-4ED6-9DA6-49A4C70CC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r="4" b="4"/>
          <a:stretch/>
        </p:blipFill>
        <p:spPr bwMode="auto">
          <a:xfrm>
            <a:off x="7547810" y="10"/>
            <a:ext cx="4641013" cy="42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27166B-13E2-4554-97AE-0E9388E4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FF95F-CE9E-40D7-BD65-5C049A68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VE Day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3FDCEE2-9D46-4781-96E1-BAA9EED7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7542B-A456-4833-AB85-89B8D5FB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831" y="2336872"/>
            <a:ext cx="1758701" cy="4409368"/>
          </a:xfrm>
        </p:spPr>
        <p:txBody>
          <a:bodyPr>
            <a:normAutofit/>
          </a:bodyPr>
          <a:lstStyle/>
          <a:p>
            <a:r>
              <a:rPr lang="en-US" dirty="0"/>
              <a:t>Victory in Europe Day</a:t>
            </a:r>
          </a:p>
          <a:p>
            <a:r>
              <a:rPr lang="en-US" dirty="0"/>
              <a:t>May 8</a:t>
            </a:r>
            <a:r>
              <a:rPr lang="en-US" baseline="30000" dirty="0"/>
              <a:t>th</a:t>
            </a:r>
            <a:r>
              <a:rPr lang="en-US" dirty="0"/>
              <a:t>, 1945</a:t>
            </a:r>
          </a:p>
          <a:p>
            <a:r>
              <a:rPr lang="en-US" dirty="0"/>
              <a:t>Surrender officially signed May 9th</a:t>
            </a:r>
          </a:p>
        </p:txBody>
      </p:sp>
      <p:pic>
        <p:nvPicPr>
          <p:cNvPr id="14338" name="Picture 2" descr="V-E Day is celebrated in America and Britain - HISTORY">
            <a:extLst>
              <a:ext uri="{FF2B5EF4-FFF2-40B4-BE49-F238E27FC236}">
                <a16:creationId xmlns:a16="http://schemas.microsoft.com/office/drawing/2014/main" id="{D795008D-57DE-460F-8061-8EA55DE7E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4" r="-4" b="8840"/>
          <a:stretch/>
        </p:blipFill>
        <p:spPr bwMode="auto">
          <a:xfrm>
            <a:off x="7547809" y="4233673"/>
            <a:ext cx="464419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VE Day: Peace In Europe | History Uncovered | English Heritage">
            <a:extLst>
              <a:ext uri="{FF2B5EF4-FFF2-40B4-BE49-F238E27FC236}">
                <a16:creationId xmlns:a16="http://schemas.microsoft.com/office/drawing/2014/main" id="{630BFFF7-6CF5-45AA-BF56-45D4F0B8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0" y="2336873"/>
            <a:ext cx="4644191" cy="36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8194" name="Picture 2" descr="Shore Party: The Truth Behind the Famous MacArthur Photo">
            <a:extLst>
              <a:ext uri="{FF2B5EF4-FFF2-40B4-BE49-F238E27FC236}">
                <a16:creationId xmlns:a16="http://schemas.microsoft.com/office/drawing/2014/main" id="{47CA5901-3412-4D5C-A8C9-7523F6A26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7" r="21466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845AD-F183-4743-9486-B4061D02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Pacific Theatre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6F1B8-C022-4F71-A980-8F71ABC91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5041628" cy="4409367"/>
          </a:xfrm>
        </p:spPr>
        <p:txBody>
          <a:bodyPr>
            <a:normAutofit/>
          </a:bodyPr>
          <a:lstStyle/>
          <a:p>
            <a:r>
              <a:rPr lang="en-US" dirty="0"/>
              <a:t>While fighting was over in Europe, Allies were still fighting Japanese in Pacific</a:t>
            </a:r>
          </a:p>
          <a:p>
            <a:r>
              <a:rPr lang="en-US" dirty="0"/>
              <a:t>Douglas MacArthur makes return to Philippines to help move in on Japan</a:t>
            </a:r>
          </a:p>
          <a:p>
            <a:r>
              <a:rPr lang="en-US" dirty="0"/>
              <a:t>Japanese take risk at Battle of Leyte Gulf – major loss</a:t>
            </a:r>
          </a:p>
          <a:p>
            <a:r>
              <a:rPr lang="en-US" dirty="0"/>
              <a:t>Elimination of navy</a:t>
            </a:r>
          </a:p>
          <a:p>
            <a:r>
              <a:rPr lang="en-US" dirty="0"/>
              <a:t>Kamikazes and army remain</a:t>
            </a:r>
          </a:p>
          <a:p>
            <a:pPr lvl="1"/>
            <a:r>
              <a:rPr lang="en-US" sz="2400" dirty="0"/>
              <a:t>Japanese suicide pilots </a:t>
            </a:r>
          </a:p>
        </p:txBody>
      </p:sp>
    </p:spTree>
    <p:extLst>
      <p:ext uri="{BB962C8B-B14F-4D97-AF65-F5344CB8AC3E}">
        <p14:creationId xmlns:p14="http://schemas.microsoft.com/office/powerpoint/2010/main" val="31947704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618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End of World War II</vt:lpstr>
      <vt:lpstr>Where we left off…</vt:lpstr>
      <vt:lpstr>Plans to Invade France</vt:lpstr>
      <vt:lpstr>D-Day Invasion</vt:lpstr>
      <vt:lpstr>Allied Occupation of France</vt:lpstr>
      <vt:lpstr>The Battle of the Bulge</vt:lpstr>
      <vt:lpstr>German Surrender</vt:lpstr>
      <vt:lpstr>VE Day</vt:lpstr>
      <vt:lpstr>Pacific Theatre</vt:lpstr>
      <vt:lpstr>Kamikaze Pilot</vt:lpstr>
      <vt:lpstr>Iwo Jima and Okinawa</vt:lpstr>
      <vt:lpstr>Marines Raising US Flag at Iwo Jima</vt:lpstr>
      <vt:lpstr>The Bombing of Hiroshima</vt:lpstr>
      <vt:lpstr>The Bombing of Nagasaki</vt:lpstr>
      <vt:lpstr>VJ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World War II</dc:title>
  <dc:creator>Matthew Liedberg</dc:creator>
  <cp:lastModifiedBy>Matthew Liedberg</cp:lastModifiedBy>
  <cp:revision>1</cp:revision>
  <dcterms:created xsi:type="dcterms:W3CDTF">2020-04-28T18:48:51Z</dcterms:created>
  <dcterms:modified xsi:type="dcterms:W3CDTF">2020-04-28T19:22:32Z</dcterms:modified>
</cp:coreProperties>
</file>