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308" r:id="rId14"/>
    <p:sldId id="338"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A2225B-ADFB-4755-AED5-20F2F07F1A73}" type="datetimeFigureOut">
              <a:rPr lang="en-US" smtClean="0"/>
              <a:t>8/15/2019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2067C-04D2-45A6-9ABA-7F08BCDFD6E5}" type="slidenum">
              <a:rPr lang="en-US" smtClean="0"/>
              <a:t>‹#›</a:t>
            </a:fld>
            <a:endParaRPr lang="en-US"/>
          </a:p>
        </p:txBody>
      </p:sp>
    </p:spTree>
    <p:extLst>
      <p:ext uri="{BB962C8B-B14F-4D97-AF65-F5344CB8AC3E}">
        <p14:creationId xmlns:p14="http://schemas.microsoft.com/office/powerpoint/2010/main" val="4257080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002726-4379-46EA-B701-96952C7C7253}"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64565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002726-4379-46EA-B701-96952C7C7253}"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971338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95093" y="802300"/>
            <a:ext cx="7491353"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3195093" y="3531206"/>
            <a:ext cx="7491353"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3195092" y="329309"/>
            <a:ext cx="4115056" cy="309201"/>
          </a:xfrm>
        </p:spPr>
        <p:txBody>
          <a:bodyPr/>
          <a:lstStyle/>
          <a:p>
            <a:endParaRPr lang="en-US"/>
          </a:p>
        </p:txBody>
      </p:sp>
      <p:sp>
        <p:nvSpPr>
          <p:cNvPr id="6" name="Slide Number Placeholder 5"/>
          <p:cNvSpPr>
            <a:spLocks noGrp="1"/>
          </p:cNvSpPr>
          <p:nvPr>
            <p:ph type="sldNum" sz="quarter" idx="12"/>
          </p:nvPr>
        </p:nvSpPr>
        <p:spPr>
          <a:xfrm>
            <a:off x="1912938" y="798973"/>
            <a:ext cx="1069340" cy="503578"/>
          </a:xfrm>
        </p:spPr>
        <p:txBody>
          <a:bodyPr/>
          <a:lstStyle/>
          <a:p>
            <a:fld id="{5CF37833-AA58-40F9-9A32-73AABC21F435}" type="slidenum">
              <a:rPr lang="en-US" smtClean="0"/>
              <a:pPr/>
              <a:t>‹#›</a:t>
            </a:fld>
            <a:endParaRPr lang="en-US"/>
          </a:p>
        </p:txBody>
      </p:sp>
      <p:cxnSp>
        <p:nvCxnSpPr>
          <p:cNvPr id="15" name="Straight Connector 14"/>
          <p:cNvCxnSpPr/>
          <p:nvPr/>
        </p:nvCxnSpPr>
        <p:spPr>
          <a:xfrm>
            <a:off x="3195093" y="3528542"/>
            <a:ext cx="749135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3071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9897F-13EA-4DBC-8F25-6E1A80EF7435}" type="slidenum">
              <a:rPr lang="en-US" smtClean="0"/>
              <a:pPr/>
              <a:t>‹#›</a:t>
            </a:fld>
            <a:endParaRPr lang="en-US"/>
          </a:p>
        </p:txBody>
      </p:sp>
    </p:spTree>
    <p:extLst>
      <p:ext uri="{BB962C8B-B14F-4D97-AF65-F5344CB8AC3E}">
        <p14:creationId xmlns:p14="http://schemas.microsoft.com/office/powerpoint/2010/main" val="241504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24038" y="798975"/>
            <a:ext cx="1470703"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24655" y="798975"/>
            <a:ext cx="7068127"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A50CC-3C88-463F-BC10-A5BD1D238FCF}" type="slidenum">
              <a:rPr lang="en-US" smtClean="0"/>
              <a:pPr/>
              <a:t>‹#›</a:t>
            </a:fld>
            <a:endParaRPr lang="en-US"/>
          </a:p>
        </p:txBody>
      </p:sp>
      <p:cxnSp>
        <p:nvCxnSpPr>
          <p:cNvPr id="15" name="Straight Connector 14"/>
          <p:cNvCxnSpPr/>
          <p:nvPr/>
        </p:nvCxnSpPr>
        <p:spPr>
          <a:xfrm>
            <a:off x="9224037" y="798975"/>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3611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10972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418D4CCA-7916-4DE5-ACC0-1A8517C025AA}" type="slidenum">
              <a:rPr lang="en-US"/>
              <a:pPr/>
              <a:t>‹#›</a:t>
            </a:fld>
            <a:endParaRPr lang="en-US"/>
          </a:p>
        </p:txBody>
      </p:sp>
    </p:spTree>
    <p:extLst>
      <p:ext uri="{BB962C8B-B14F-4D97-AF65-F5344CB8AC3E}">
        <p14:creationId xmlns:p14="http://schemas.microsoft.com/office/powerpoint/2010/main" val="753591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371440C2-C02B-42C2-B24B-D7524C7AFB58}" type="slidenum">
              <a:rPr lang="en-US"/>
              <a:pPr/>
              <a:t>‹#›</a:t>
            </a:fld>
            <a:endParaRPr lang="en-US"/>
          </a:p>
        </p:txBody>
      </p:sp>
    </p:spTree>
    <p:extLst>
      <p:ext uri="{BB962C8B-B14F-4D97-AF65-F5344CB8AC3E}">
        <p14:creationId xmlns:p14="http://schemas.microsoft.com/office/powerpoint/2010/main" val="2786560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30725"/>
          </a:xfrm>
        </p:spPr>
        <p:txBody>
          <a:bodyPr/>
          <a:lstStyle/>
          <a:p>
            <a:pPr lvl="0"/>
            <a:endParaRPr lang="en-US" noProof="0"/>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B0BDA7D8-EE99-444C-BF0B-0A930E3FA090}" type="slidenum">
              <a:rPr lang="en-US"/>
              <a:pPr>
                <a:defRPr/>
              </a:pPr>
              <a:t>‹#›</a:t>
            </a:fld>
            <a:endParaRPr lang="en-US"/>
          </a:p>
        </p:txBody>
      </p:sp>
    </p:spTree>
    <p:extLst>
      <p:ext uri="{BB962C8B-B14F-4D97-AF65-F5344CB8AC3E}">
        <p14:creationId xmlns:p14="http://schemas.microsoft.com/office/powerpoint/2010/main" val="3960360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39243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a:defRPr/>
            </a:lvl1pPr>
          </a:lstStyle>
          <a:p>
            <a:pPr>
              <a:defRPr/>
            </a:pPr>
            <a:endParaRPr lang="en-US"/>
          </a:p>
        </p:txBody>
      </p:sp>
      <p:sp>
        <p:nvSpPr>
          <p:cNvPr id="6" name="Rectangle 8"/>
          <p:cNvSpPr>
            <a:spLocks noGrp="1" noChangeArrowheads="1"/>
          </p:cNvSpPr>
          <p:nvPr>
            <p:ph type="ftr" sz="quarter" idx="11"/>
          </p:nvPr>
        </p:nvSpPr>
        <p:spPr/>
        <p:txBody>
          <a:bodyPr/>
          <a:lstStyle>
            <a:lvl1pPr>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vl1pPr>
          </a:lstStyle>
          <a:p>
            <a:pPr>
              <a:defRPr/>
            </a:pPr>
            <a:fld id="{6B73060F-3C61-4124-BDE6-F40C48C6528C}" type="slidenum">
              <a:rPr lang="en-US"/>
              <a:pPr>
                <a:defRPr/>
              </a:pPr>
              <a:t>‹#›</a:t>
            </a:fld>
            <a:endParaRPr lang="en-US"/>
          </a:p>
        </p:txBody>
      </p:sp>
    </p:spTree>
    <p:extLst>
      <p:ext uri="{BB962C8B-B14F-4D97-AF65-F5344CB8AC3E}">
        <p14:creationId xmlns:p14="http://schemas.microsoft.com/office/powerpoint/2010/main" val="1383066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95E90-FC8C-4409-B62A-03F14E822ADC}" type="slidenum">
              <a:rPr lang="en-US" smtClean="0"/>
              <a:pPr/>
              <a:t>‹#›</a:t>
            </a:fld>
            <a:endParaRPr lang="en-US"/>
          </a:p>
        </p:txBody>
      </p:sp>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4489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4655" y="1756130"/>
            <a:ext cx="7489336"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924656" y="3806197"/>
            <a:ext cx="7489336"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4B5A6-02C3-4092-AF00-C3552E38B511}" type="slidenum">
              <a:rPr lang="en-US" smtClean="0"/>
              <a:pPr/>
              <a:t>‹#›</a:t>
            </a:fld>
            <a:endParaRPr lang="en-US"/>
          </a:p>
        </p:txBody>
      </p:sp>
      <p:cxnSp>
        <p:nvCxnSpPr>
          <p:cNvPr id="15" name="Straight Connector 14"/>
          <p:cNvCxnSpPr/>
          <p:nvPr/>
        </p:nvCxnSpPr>
        <p:spPr>
          <a:xfrm>
            <a:off x="1924655" y="3804985"/>
            <a:ext cx="748933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2145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24655" y="804891"/>
            <a:ext cx="8761791"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24654" y="2013936"/>
            <a:ext cx="4167828"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8909" y="2013937"/>
            <a:ext cx="4167536"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EA86C-CFCE-40AF-8D23-DADA491AB341}" type="slidenum">
              <a:rPr lang="en-US" smtClean="0"/>
              <a:pPr/>
              <a:t>‹#›</a:t>
            </a:fld>
            <a:endParaRPr lang="en-US"/>
          </a:p>
        </p:txBody>
      </p:sp>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4328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924655" y="804165"/>
            <a:ext cx="8761792"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24655" y="2019551"/>
            <a:ext cx="4167688"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924655" y="2824271"/>
            <a:ext cx="4167688"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8909" y="2023005"/>
            <a:ext cx="4167536"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518909" y="2821491"/>
            <a:ext cx="416753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8423C-76AD-4162-AFA7-111A99C45C91}" type="slidenum">
              <a:rPr lang="en-US" smtClean="0"/>
              <a:pPr/>
              <a:t>‹#›</a:t>
            </a:fld>
            <a:endParaRPr lang="en-US"/>
          </a:p>
        </p:txBody>
      </p:sp>
    </p:spTree>
    <p:extLst>
      <p:ext uri="{BB962C8B-B14F-4D97-AF65-F5344CB8AC3E}">
        <p14:creationId xmlns:p14="http://schemas.microsoft.com/office/powerpoint/2010/main" val="1677471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FCE26C-58C2-4DCD-8CD7-58AC36DF7E06}" type="slidenum">
              <a:rPr lang="en-US" smtClean="0"/>
              <a:pPr/>
              <a:t>‹#›</a:t>
            </a:fld>
            <a:endParaRPr lang="en-US"/>
          </a:p>
        </p:txBody>
      </p:sp>
    </p:spTree>
    <p:extLst>
      <p:ext uri="{BB962C8B-B14F-4D97-AF65-F5344CB8AC3E}">
        <p14:creationId xmlns:p14="http://schemas.microsoft.com/office/powerpoint/2010/main" val="2790590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FD86BC-A132-4994-A853-1D6921A4DD31}" type="slidenum">
              <a:rPr lang="en-US" smtClean="0"/>
              <a:pPr/>
              <a:t>‹#›</a:t>
            </a:fld>
            <a:endParaRPr lang="en-US"/>
          </a:p>
        </p:txBody>
      </p:sp>
    </p:spTree>
    <p:extLst>
      <p:ext uri="{BB962C8B-B14F-4D97-AF65-F5344CB8AC3E}">
        <p14:creationId xmlns:p14="http://schemas.microsoft.com/office/powerpoint/2010/main" val="729443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8723" y="798973"/>
            <a:ext cx="323460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582208" y="798974"/>
            <a:ext cx="5104237"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18723" y="3205493"/>
            <a:ext cx="3236492"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89B88-F0CE-4F77-AED3-6EF2AE86EDB4}" type="slidenum">
              <a:rPr lang="en-US" smtClean="0"/>
              <a:pPr/>
              <a:t>‹#›</a:t>
            </a:fld>
            <a:endParaRPr lang="en-US"/>
          </a:p>
        </p:txBody>
      </p:sp>
      <p:cxnSp>
        <p:nvCxnSpPr>
          <p:cNvPr id="17" name="Straight Connector 16"/>
          <p:cNvCxnSpPr/>
          <p:nvPr/>
        </p:nvCxnSpPr>
        <p:spPr>
          <a:xfrm>
            <a:off x="1922331" y="3205491"/>
            <a:ext cx="32310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5365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6662002" y="482172"/>
            <a:ext cx="4681849"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925531" y="1129513"/>
            <a:ext cx="432658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520171" y="1122544"/>
            <a:ext cx="2979997"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924656" y="3145992"/>
            <a:ext cx="4320381"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915552" y="5469858"/>
            <a:ext cx="4336560" cy="320123"/>
          </a:xfrm>
        </p:spPr>
        <p:txBody>
          <a:bodyPr/>
          <a:lstStyle>
            <a:lvl1pPr algn="l">
              <a:defRPr/>
            </a:lvl1pPr>
          </a:lstStyle>
          <a:p>
            <a:endParaRPr lang="en-US"/>
          </a:p>
        </p:txBody>
      </p:sp>
      <p:sp>
        <p:nvSpPr>
          <p:cNvPr id="6" name="Footer Placeholder 5"/>
          <p:cNvSpPr>
            <a:spLocks noGrp="1"/>
          </p:cNvSpPr>
          <p:nvPr>
            <p:ph type="ftr" sz="quarter" idx="11"/>
          </p:nvPr>
        </p:nvSpPr>
        <p:spPr>
          <a:xfrm>
            <a:off x="1916707" y="318642"/>
            <a:ext cx="4335404" cy="320931"/>
          </a:xfrm>
        </p:spPr>
        <p:txBody>
          <a:bodyPr/>
          <a:lstStyle/>
          <a:p>
            <a:endParaRPr lang="en-US"/>
          </a:p>
        </p:txBody>
      </p:sp>
      <p:sp>
        <p:nvSpPr>
          <p:cNvPr id="7" name="Slide Number Placeholder 6"/>
          <p:cNvSpPr>
            <a:spLocks noGrp="1"/>
          </p:cNvSpPr>
          <p:nvPr>
            <p:ph type="sldNum" sz="quarter" idx="12"/>
          </p:nvPr>
        </p:nvSpPr>
        <p:spPr/>
        <p:txBody>
          <a:bodyPr/>
          <a:lstStyle/>
          <a:p>
            <a:fld id="{79F63339-83B0-4BDD-BF77-6DF244F5D698}" type="slidenum">
              <a:rPr lang="en-US" smtClean="0"/>
              <a:pPr/>
              <a:t>‹#›</a:t>
            </a:fld>
            <a:endParaRPr lang="en-US"/>
          </a:p>
        </p:txBody>
      </p:sp>
      <p:cxnSp>
        <p:nvCxnSpPr>
          <p:cNvPr id="31" name="Straight Connector 30"/>
          <p:cNvCxnSpPr/>
          <p:nvPr/>
        </p:nvCxnSpPr>
        <p:spPr>
          <a:xfrm>
            <a:off x="1921708" y="3143605"/>
            <a:ext cx="432268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7866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12192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7">
            <a:extLst>
              <a:ext uri="{28A0092B-C50C-407E-A947-70E740481C1C}">
                <a14:useLocalDpi xmlns:a14="http://schemas.microsoft.com/office/drawing/2010/main" val="0"/>
              </a:ext>
            </a:extLst>
          </a:blip>
          <a:srcRect l="12500" t="1538" r="12500" b="-1538"/>
          <a:stretch/>
        </p:blipFill>
        <p:spPr>
          <a:xfrm>
            <a:off x="-1" y="6095254"/>
            <a:ext cx="12192001" cy="774727"/>
          </a:xfrm>
          <a:prstGeom prst="rect">
            <a:avLst/>
          </a:prstGeom>
        </p:spPr>
      </p:pic>
      <p:cxnSp>
        <p:nvCxnSpPr>
          <p:cNvPr id="13" name="Straight Connector 12"/>
          <p:cNvCxnSpPr/>
          <p:nvPr/>
        </p:nvCxnSpPr>
        <p:spPr>
          <a:xfrm>
            <a:off x="0" y="6101127"/>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924655" y="804521"/>
            <a:ext cx="8761791"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24655" y="2015734"/>
            <a:ext cx="8761791"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28723" y="330370"/>
            <a:ext cx="3157723"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924655" y="329309"/>
            <a:ext cx="5378672"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0300" y="798973"/>
            <a:ext cx="1060995" cy="503578"/>
          </a:xfrm>
          <a:prstGeom prst="rect">
            <a:avLst/>
          </a:prstGeom>
        </p:spPr>
        <p:txBody>
          <a:bodyPr vert="horz" lIns="91440" tIns="45720" rIns="91440" bIns="45720" rtlCol="0" anchor="t"/>
          <a:lstStyle>
            <a:lvl1pPr algn="r">
              <a:defRPr sz="2800">
                <a:solidFill>
                  <a:schemeClr val="accent1"/>
                </a:solidFill>
              </a:defRPr>
            </a:lvl1pPr>
          </a:lstStyle>
          <a:p>
            <a:fld id="{1D87DD68-24B9-491D-95C4-8564AAFE3996}" type="slidenum">
              <a:rPr lang="en-US" smtClean="0"/>
              <a:pPr/>
              <a:t>‹#›</a:t>
            </a:fld>
            <a:endParaRPr lang="en-US"/>
          </a:p>
        </p:txBody>
      </p:sp>
    </p:spTree>
    <p:extLst>
      <p:ext uri="{BB962C8B-B14F-4D97-AF65-F5344CB8AC3E}">
        <p14:creationId xmlns:p14="http://schemas.microsoft.com/office/powerpoint/2010/main" val="33922720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997076" y="315914"/>
            <a:ext cx="8213725" cy="796925"/>
          </a:xfrm>
        </p:spPr>
        <p:txBody>
          <a:bodyPr>
            <a:normAutofit fontScale="90000"/>
          </a:bodyPr>
          <a:lstStyle/>
          <a:p>
            <a:r>
              <a:rPr lang="en-US" sz="3100"/>
              <a:t>More Choices: 3 Basic Economic Questions</a:t>
            </a:r>
          </a:p>
        </p:txBody>
      </p:sp>
      <p:sp>
        <p:nvSpPr>
          <p:cNvPr id="18435" name="Rectangle 3"/>
          <p:cNvSpPr>
            <a:spLocks noGrp="1" noChangeArrowheads="1"/>
          </p:cNvSpPr>
          <p:nvPr>
            <p:ph idx="1"/>
          </p:nvPr>
        </p:nvSpPr>
        <p:spPr>
          <a:xfrm>
            <a:off x="1981200" y="1905000"/>
            <a:ext cx="8534400" cy="4191000"/>
          </a:xfrm>
        </p:spPr>
        <p:txBody>
          <a:bodyPr>
            <a:normAutofit fontScale="77500" lnSpcReduction="20000"/>
          </a:bodyPr>
          <a:lstStyle/>
          <a:p>
            <a:pPr>
              <a:lnSpc>
                <a:spcPct val="80000"/>
              </a:lnSpc>
            </a:pPr>
            <a:r>
              <a:rPr lang="en-US" sz="2400" dirty="0"/>
              <a:t>1. What to produce?</a:t>
            </a:r>
          </a:p>
          <a:p>
            <a:pPr lvl="1">
              <a:lnSpc>
                <a:spcPct val="80000"/>
              </a:lnSpc>
            </a:pPr>
            <a:r>
              <a:rPr lang="en-US" sz="2000" dirty="0"/>
              <a:t>Goods and Services</a:t>
            </a:r>
          </a:p>
          <a:p>
            <a:pPr lvl="2">
              <a:lnSpc>
                <a:spcPct val="80000"/>
              </a:lnSpc>
            </a:pPr>
            <a:r>
              <a:rPr lang="en-US" sz="1800" dirty="0"/>
              <a:t>Good</a:t>
            </a:r>
          </a:p>
          <a:p>
            <a:pPr lvl="3">
              <a:lnSpc>
                <a:spcPct val="80000"/>
              </a:lnSpc>
            </a:pPr>
            <a:r>
              <a:rPr lang="en-US" sz="1600" dirty="0"/>
              <a:t>Tangible commodity</a:t>
            </a:r>
          </a:p>
          <a:p>
            <a:pPr lvl="3">
              <a:lnSpc>
                <a:spcPct val="80000"/>
              </a:lnSpc>
            </a:pPr>
            <a:r>
              <a:rPr lang="en-US" sz="1600" dirty="0"/>
              <a:t>Consumer Good: Intended for final use by consumer</a:t>
            </a:r>
          </a:p>
          <a:p>
            <a:pPr lvl="3">
              <a:lnSpc>
                <a:spcPct val="80000"/>
              </a:lnSpc>
            </a:pPr>
            <a:r>
              <a:rPr lang="en-US" sz="1600" dirty="0"/>
              <a:t>Capital Good: A good used to make other goods and services</a:t>
            </a:r>
          </a:p>
          <a:p>
            <a:pPr lvl="3">
              <a:lnSpc>
                <a:spcPct val="80000"/>
              </a:lnSpc>
            </a:pPr>
            <a:r>
              <a:rPr lang="en-US" sz="1600" dirty="0"/>
              <a:t>Durable Good: Lasts 3 or more years with regular use</a:t>
            </a:r>
          </a:p>
          <a:p>
            <a:pPr lvl="3">
              <a:lnSpc>
                <a:spcPct val="80000"/>
              </a:lnSpc>
            </a:pPr>
            <a:r>
              <a:rPr lang="en-US" sz="1600" dirty="0"/>
              <a:t>Nondurable Good: Lasts less than 3 years with reg. use</a:t>
            </a:r>
          </a:p>
          <a:p>
            <a:pPr lvl="2">
              <a:lnSpc>
                <a:spcPct val="80000"/>
              </a:lnSpc>
            </a:pPr>
            <a:r>
              <a:rPr lang="en-US" sz="1800" dirty="0"/>
              <a:t>Services: </a:t>
            </a:r>
          </a:p>
          <a:p>
            <a:pPr lvl="3">
              <a:lnSpc>
                <a:spcPct val="80000"/>
              </a:lnSpc>
            </a:pPr>
            <a:r>
              <a:rPr lang="en-US" sz="1600" dirty="0"/>
              <a:t>Work that is performed for someone; can’t be touched or felt</a:t>
            </a:r>
          </a:p>
          <a:p>
            <a:pPr>
              <a:lnSpc>
                <a:spcPct val="80000"/>
              </a:lnSpc>
            </a:pPr>
            <a:r>
              <a:rPr lang="en-US" sz="2400" dirty="0"/>
              <a:t>2. How to produce?</a:t>
            </a:r>
          </a:p>
          <a:p>
            <a:pPr lvl="1">
              <a:lnSpc>
                <a:spcPct val="80000"/>
              </a:lnSpc>
            </a:pPr>
            <a:r>
              <a:rPr lang="en-US" sz="2000" dirty="0"/>
              <a:t>Hand made; with robots; in China, Mexico, or South GA</a:t>
            </a:r>
          </a:p>
          <a:p>
            <a:pPr>
              <a:lnSpc>
                <a:spcPct val="80000"/>
              </a:lnSpc>
            </a:pPr>
            <a:r>
              <a:rPr lang="en-US" sz="2400" dirty="0"/>
              <a:t>3. For whom to produce?</a:t>
            </a:r>
          </a:p>
          <a:p>
            <a:pPr lvl="1">
              <a:lnSpc>
                <a:spcPct val="80000"/>
              </a:lnSpc>
            </a:pPr>
            <a:r>
              <a:rPr lang="en-US" sz="2000" dirty="0"/>
              <a:t>Consumers</a:t>
            </a:r>
          </a:p>
          <a:p>
            <a:pPr lvl="2">
              <a:lnSpc>
                <a:spcPct val="80000"/>
              </a:lnSpc>
            </a:pPr>
            <a:r>
              <a:rPr lang="en-US" sz="1800" dirty="0"/>
              <a:t>People using goods and services</a:t>
            </a:r>
          </a:p>
          <a:p>
            <a:pPr lvl="2">
              <a:lnSpc>
                <a:spcPct val="80000"/>
              </a:lnSpc>
            </a:pPr>
            <a:r>
              <a:rPr lang="en-US" sz="1800" dirty="0"/>
              <a:t>What type of consumer? Man? Woman? Rich? Poor? Americans? French?</a:t>
            </a:r>
          </a:p>
          <a:p>
            <a:pPr lvl="2">
              <a:lnSpc>
                <a:spcPct val="80000"/>
              </a:lnSpc>
            </a:pPr>
            <a:r>
              <a:rPr lang="en-US" sz="1800" dirty="0"/>
              <a:t>Consumption</a:t>
            </a:r>
          </a:p>
          <a:p>
            <a:pPr lvl="3">
              <a:lnSpc>
                <a:spcPct val="80000"/>
              </a:lnSpc>
            </a:pPr>
            <a:r>
              <a:rPr lang="en-US" sz="1600" dirty="0"/>
              <a:t>The process of using up goods and services</a:t>
            </a:r>
          </a:p>
          <a:p>
            <a:pPr lvl="2">
              <a:lnSpc>
                <a:spcPct val="80000"/>
              </a:lnSpc>
            </a:pPr>
            <a:r>
              <a:rPr lang="en-US" sz="1800" dirty="0"/>
              <a:t>Conspicuous Consumption</a:t>
            </a:r>
          </a:p>
          <a:p>
            <a:pPr lvl="3">
              <a:lnSpc>
                <a:spcPct val="80000"/>
              </a:lnSpc>
            </a:pPr>
            <a:r>
              <a:rPr lang="en-US" sz="1600" dirty="0"/>
              <a:t>Use of goods and services to impress others</a:t>
            </a:r>
          </a:p>
        </p:txBody>
      </p:sp>
    </p:spTree>
    <p:extLst>
      <p:ext uri="{BB962C8B-B14F-4D97-AF65-F5344CB8AC3E}">
        <p14:creationId xmlns:p14="http://schemas.microsoft.com/office/powerpoint/2010/main" val="261884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43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43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435">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43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435">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8435">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8435">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8435">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8435">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8435">
                                            <p:txEl>
                                              <p:pRg st="15" end="15"/>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8435">
                                            <p:txEl>
                                              <p:pRg st="16" end="16"/>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8435">
                                            <p:txEl>
                                              <p:pRg st="17" end="17"/>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8435">
                                            <p:txEl>
                                              <p:pRg st="18" end="18"/>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8435">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F3D8F-5BF2-4918-8AB4-01E4911CCEE7}"/>
              </a:ext>
            </a:extLst>
          </p:cNvPr>
          <p:cNvSpPr>
            <a:spLocks noGrp="1"/>
          </p:cNvSpPr>
          <p:nvPr>
            <p:ph type="title"/>
          </p:nvPr>
        </p:nvSpPr>
        <p:spPr/>
        <p:txBody>
          <a:bodyPr/>
          <a:lstStyle/>
          <a:p>
            <a:pPr algn="ctr"/>
            <a:r>
              <a:rPr lang="en-US" dirty="0"/>
              <a:t>Market</a:t>
            </a:r>
          </a:p>
        </p:txBody>
      </p:sp>
      <p:sp>
        <p:nvSpPr>
          <p:cNvPr id="3" name="Content Placeholder 2">
            <a:extLst>
              <a:ext uri="{FF2B5EF4-FFF2-40B4-BE49-F238E27FC236}">
                <a16:creationId xmlns:a16="http://schemas.microsoft.com/office/drawing/2014/main" id="{3C1D8280-2949-45C0-BDE0-9F4924336AE1}"/>
              </a:ext>
            </a:extLst>
          </p:cNvPr>
          <p:cNvSpPr>
            <a:spLocks noGrp="1"/>
          </p:cNvSpPr>
          <p:nvPr>
            <p:ph idx="1"/>
          </p:nvPr>
        </p:nvSpPr>
        <p:spPr/>
        <p:txBody>
          <a:bodyPr/>
          <a:lstStyle/>
          <a:p>
            <a:endParaRPr lang="en-US"/>
          </a:p>
        </p:txBody>
      </p:sp>
      <p:graphicFrame>
        <p:nvGraphicFramePr>
          <p:cNvPr id="4" name="Content Placeholder 3">
            <a:extLst>
              <a:ext uri="{FF2B5EF4-FFF2-40B4-BE49-F238E27FC236}">
                <a16:creationId xmlns:a16="http://schemas.microsoft.com/office/drawing/2014/main" id="{A3794B58-E9D3-4F07-87A3-9C0A17ABB85E}"/>
              </a:ext>
            </a:extLst>
          </p:cNvPr>
          <p:cNvGraphicFramePr>
            <a:graphicFrameLocks/>
          </p:cNvGraphicFramePr>
          <p:nvPr>
            <p:extLst/>
          </p:nvPr>
        </p:nvGraphicFramePr>
        <p:xfrm>
          <a:off x="1905000" y="1848932"/>
          <a:ext cx="8382000" cy="4091940"/>
        </p:xfrm>
        <a:graphic>
          <a:graphicData uri="http://schemas.openxmlformats.org/drawingml/2006/table">
            <a:tbl>
              <a:tblPr firstRow="1" bandRow="1">
                <a:tableStyleId>{5C22544A-7EE6-4342-B048-85BDC9FD1C3A}</a:tableStyleId>
              </a:tblPr>
              <a:tblGrid>
                <a:gridCol w="1397000">
                  <a:extLst>
                    <a:ext uri="{9D8B030D-6E8A-4147-A177-3AD203B41FA5}">
                      <a16:colId xmlns:a16="http://schemas.microsoft.com/office/drawing/2014/main" val="2093838403"/>
                    </a:ext>
                  </a:extLst>
                </a:gridCol>
                <a:gridCol w="1346200">
                  <a:extLst>
                    <a:ext uri="{9D8B030D-6E8A-4147-A177-3AD203B41FA5}">
                      <a16:colId xmlns:a16="http://schemas.microsoft.com/office/drawing/2014/main" val="252052023"/>
                    </a:ext>
                  </a:extLst>
                </a:gridCol>
                <a:gridCol w="1447800">
                  <a:extLst>
                    <a:ext uri="{9D8B030D-6E8A-4147-A177-3AD203B41FA5}">
                      <a16:colId xmlns:a16="http://schemas.microsoft.com/office/drawing/2014/main" val="1719285868"/>
                    </a:ext>
                  </a:extLst>
                </a:gridCol>
                <a:gridCol w="1397000">
                  <a:extLst>
                    <a:ext uri="{9D8B030D-6E8A-4147-A177-3AD203B41FA5}">
                      <a16:colId xmlns:a16="http://schemas.microsoft.com/office/drawing/2014/main" val="2415232755"/>
                    </a:ext>
                  </a:extLst>
                </a:gridCol>
                <a:gridCol w="1397000">
                  <a:extLst>
                    <a:ext uri="{9D8B030D-6E8A-4147-A177-3AD203B41FA5}">
                      <a16:colId xmlns:a16="http://schemas.microsoft.com/office/drawing/2014/main" val="1389197830"/>
                    </a:ext>
                  </a:extLst>
                </a:gridCol>
                <a:gridCol w="1397000">
                  <a:extLst>
                    <a:ext uri="{9D8B030D-6E8A-4147-A177-3AD203B41FA5}">
                      <a16:colId xmlns:a16="http://schemas.microsoft.com/office/drawing/2014/main" val="2470149212"/>
                    </a:ext>
                  </a:extLst>
                </a:gridCol>
              </a:tblGrid>
              <a:tr h="498476">
                <a:tc>
                  <a:txBody>
                    <a:bodyPr/>
                    <a:lstStyle/>
                    <a:p>
                      <a:r>
                        <a:rPr lang="en-US" dirty="0"/>
                        <a:t>Economic System</a:t>
                      </a:r>
                    </a:p>
                  </a:txBody>
                  <a:tcPr/>
                </a:tc>
                <a:tc>
                  <a:txBody>
                    <a:bodyPr/>
                    <a:lstStyle/>
                    <a:p>
                      <a:r>
                        <a:rPr lang="en-US" dirty="0"/>
                        <a:t>Private Ownership</a:t>
                      </a:r>
                    </a:p>
                  </a:txBody>
                  <a:tcPr/>
                </a:tc>
                <a:tc>
                  <a:txBody>
                    <a:bodyPr/>
                    <a:lstStyle/>
                    <a:p>
                      <a:r>
                        <a:rPr lang="en-US" dirty="0"/>
                        <a:t>Profit Motive</a:t>
                      </a:r>
                    </a:p>
                  </a:txBody>
                  <a:tcPr/>
                </a:tc>
                <a:tc>
                  <a:txBody>
                    <a:bodyPr/>
                    <a:lstStyle/>
                    <a:p>
                      <a:r>
                        <a:rPr lang="en-US" dirty="0"/>
                        <a:t>Consumer Sovereignty</a:t>
                      </a:r>
                    </a:p>
                  </a:txBody>
                  <a:tcPr/>
                </a:tc>
                <a:tc>
                  <a:txBody>
                    <a:bodyPr/>
                    <a:lstStyle/>
                    <a:p>
                      <a:r>
                        <a:rPr lang="en-US" dirty="0"/>
                        <a:t>Competition</a:t>
                      </a:r>
                    </a:p>
                  </a:txBody>
                  <a:tcPr/>
                </a:tc>
                <a:tc>
                  <a:txBody>
                    <a:bodyPr/>
                    <a:lstStyle/>
                    <a:p>
                      <a:r>
                        <a:rPr lang="en-US" dirty="0"/>
                        <a:t>Government Regulations</a:t>
                      </a:r>
                    </a:p>
                  </a:txBody>
                  <a:tcPr/>
                </a:tc>
                <a:extLst>
                  <a:ext uri="{0D108BD9-81ED-4DB2-BD59-A6C34878D82A}">
                    <a16:rowId xmlns:a16="http://schemas.microsoft.com/office/drawing/2014/main" val="3409811449"/>
                  </a:ext>
                </a:extLst>
              </a:tr>
              <a:tr h="1087438">
                <a:tc>
                  <a:txBody>
                    <a:bodyPr/>
                    <a:lstStyle/>
                    <a:p>
                      <a:r>
                        <a:rPr lang="en-US" dirty="0"/>
                        <a:t>Market</a:t>
                      </a:r>
                    </a:p>
                  </a:txBody>
                  <a:tcPr/>
                </a:tc>
                <a:tc>
                  <a:txBody>
                    <a:bodyPr/>
                    <a:lstStyle/>
                    <a:p>
                      <a:r>
                        <a:rPr lang="en-US" dirty="0"/>
                        <a:t>Property rights are strong. Individuals and firms own all the factors of production. If a government exists, its main role is to apply the rule of law governing property rights to all property disputes in a fair and equal way</a:t>
                      </a:r>
                    </a:p>
                  </a:txBody>
                  <a:tcPr/>
                </a:tc>
                <a:tc>
                  <a:txBody>
                    <a:bodyPr/>
                    <a:lstStyle/>
                    <a:p>
                      <a:r>
                        <a:rPr lang="en-US" dirty="0"/>
                        <a:t>The profit motive incentivizes individuals to start new businesses and to make their businesses efficient. Firm owners will be able to keep most or all of their business profits</a:t>
                      </a:r>
                    </a:p>
                  </a:txBody>
                  <a:tcPr/>
                </a:tc>
                <a:tc>
                  <a:txBody>
                    <a:bodyPr/>
                    <a:lstStyle/>
                    <a:p>
                      <a:r>
                        <a:rPr lang="en-US" dirty="0"/>
                        <a:t>Firms produce only the goods and services they think consumers are willing and able to buy. Products that do not sell will be discontinued and firms will increase the quantity supplied of products that are popular with consumers.</a:t>
                      </a:r>
                    </a:p>
                  </a:txBody>
                  <a:tcPr/>
                </a:tc>
                <a:tc>
                  <a:txBody>
                    <a:bodyPr/>
                    <a:lstStyle/>
                    <a:p>
                      <a:r>
                        <a:rPr lang="en-US" dirty="0"/>
                        <a:t>There is a high level of competition because firms can freely open and close businesses. The entry of new businesses in the market for a product incentivizes firms to lower prices, increase quality, and/or become more efficient with resources.</a:t>
                      </a:r>
                    </a:p>
                  </a:txBody>
                  <a:tcPr/>
                </a:tc>
                <a:tc>
                  <a:txBody>
                    <a:bodyPr/>
                    <a:lstStyle/>
                    <a:p>
                      <a:r>
                        <a:rPr lang="en-US" dirty="0"/>
                        <a:t>Government regulation is minimal. If regulation exists, the focus is on protecting property rights, ensuring high levels of competition, and protecting consumers from harm. </a:t>
                      </a:r>
                    </a:p>
                  </a:txBody>
                  <a:tcPr/>
                </a:tc>
                <a:extLst>
                  <a:ext uri="{0D108BD9-81ED-4DB2-BD59-A6C34878D82A}">
                    <a16:rowId xmlns:a16="http://schemas.microsoft.com/office/drawing/2014/main" val="2079624587"/>
                  </a:ext>
                </a:extLst>
              </a:tr>
            </a:tbl>
          </a:graphicData>
        </a:graphic>
      </p:graphicFrame>
    </p:spTree>
    <p:extLst>
      <p:ext uri="{BB962C8B-B14F-4D97-AF65-F5344CB8AC3E}">
        <p14:creationId xmlns:p14="http://schemas.microsoft.com/office/powerpoint/2010/main" val="2544755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42201" y="2472839"/>
            <a:ext cx="3861956" cy="144655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base">
              <a:spcBef>
                <a:spcPct val="0"/>
              </a:spcBef>
              <a:spcAft>
                <a:spcPct val="0"/>
              </a:spcAft>
            </a:pPr>
            <a:r>
              <a:rPr lang="en-US" sz="8800" b="1" spc="50" dirty="0">
                <a:ln w="11430"/>
                <a:gradFill>
                  <a:gsLst>
                    <a:gs pos="25000">
                      <a:srgbClr val="DE478E">
                        <a:satMod val="155000"/>
                      </a:srgbClr>
                    </a:gs>
                    <a:gs pos="100000">
                      <a:srgbClr val="DE478E">
                        <a:shade val="45000"/>
                        <a:satMod val="165000"/>
                      </a:srgbClr>
                    </a:gs>
                  </a:gsLst>
                  <a:lin ang="5400000"/>
                </a:gradFill>
                <a:effectLst>
                  <a:outerShdw blurRad="76200" dist="50800" dir="5400000" algn="tl" rotWithShape="0">
                    <a:srgbClr val="000000">
                      <a:alpha val="65000"/>
                    </a:srgbClr>
                  </a:outerShdw>
                </a:effectLst>
                <a:latin typeface="Arial" charset="0"/>
              </a:rPr>
              <a:t>Market</a:t>
            </a:r>
          </a:p>
        </p:txBody>
      </p:sp>
      <p:sp>
        <p:nvSpPr>
          <p:cNvPr id="5" name="TextBox 4"/>
          <p:cNvSpPr txBox="1"/>
          <p:nvPr/>
        </p:nvSpPr>
        <p:spPr>
          <a:xfrm>
            <a:off x="2339051" y="131446"/>
            <a:ext cx="5638800" cy="2308324"/>
          </a:xfrm>
          <a:prstGeom prst="rect">
            <a:avLst/>
          </a:prstGeom>
          <a:noFill/>
        </p:spPr>
        <p:txBody>
          <a:bodyPr wrap="square" rtlCol="0">
            <a:spAutoFit/>
          </a:bodyPr>
          <a:lstStyle/>
          <a:p>
            <a:pPr fontAlgn="base">
              <a:spcBef>
                <a:spcPct val="0"/>
              </a:spcBef>
              <a:spcAft>
                <a:spcPct val="0"/>
              </a:spcAft>
            </a:pPr>
            <a:r>
              <a:rPr lang="en-US" sz="3600" dirty="0">
                <a:solidFill>
                  <a:prstClr val="black"/>
                </a:solidFill>
                <a:latin typeface="Arial" charset="0"/>
              </a:rPr>
              <a:t>Consumers and producers answer production questions through voluntary trade</a:t>
            </a:r>
          </a:p>
        </p:txBody>
      </p:sp>
      <p:sp>
        <p:nvSpPr>
          <p:cNvPr id="6" name="TextBox 5"/>
          <p:cNvSpPr txBox="1"/>
          <p:nvPr/>
        </p:nvSpPr>
        <p:spPr>
          <a:xfrm>
            <a:off x="4076700" y="4013576"/>
            <a:ext cx="6172200" cy="2246769"/>
          </a:xfrm>
          <a:prstGeom prst="rect">
            <a:avLst/>
          </a:prstGeom>
          <a:noFill/>
        </p:spPr>
        <p:txBody>
          <a:bodyPr wrap="square" rtlCol="0">
            <a:spAutoFit/>
          </a:bodyPr>
          <a:lstStyle/>
          <a:p>
            <a:pPr fontAlgn="base">
              <a:spcBef>
                <a:spcPct val="0"/>
              </a:spcBef>
              <a:spcAft>
                <a:spcPct val="0"/>
              </a:spcAft>
            </a:pPr>
            <a:r>
              <a:rPr lang="en-US" sz="2800" dirty="0">
                <a:solidFill>
                  <a:prstClr val="black"/>
                </a:solidFill>
                <a:latin typeface="Arial" charset="0"/>
              </a:rPr>
              <a:t>-Consumers decide what is produced</a:t>
            </a:r>
          </a:p>
          <a:p>
            <a:pPr fontAlgn="base">
              <a:spcBef>
                <a:spcPct val="0"/>
              </a:spcBef>
              <a:spcAft>
                <a:spcPct val="0"/>
              </a:spcAft>
              <a:buFontTx/>
              <a:buChar char="-"/>
            </a:pPr>
            <a:r>
              <a:rPr lang="en-US" sz="2800" dirty="0">
                <a:solidFill>
                  <a:prstClr val="black"/>
                </a:solidFill>
                <a:latin typeface="Arial" charset="0"/>
              </a:rPr>
              <a:t>Producers decide how it will be produced</a:t>
            </a:r>
          </a:p>
          <a:p>
            <a:pPr fontAlgn="base">
              <a:spcBef>
                <a:spcPct val="0"/>
              </a:spcBef>
              <a:spcAft>
                <a:spcPct val="0"/>
              </a:spcAft>
              <a:buFontTx/>
              <a:buChar char="-"/>
            </a:pPr>
            <a:r>
              <a:rPr lang="en-US" sz="2800" dirty="0">
                <a:solidFill>
                  <a:prstClr val="black"/>
                </a:solidFill>
                <a:latin typeface="Arial" charset="0"/>
              </a:rPr>
              <a:t>Income depends upon the resources  you have to sell</a:t>
            </a:r>
          </a:p>
        </p:txBody>
      </p:sp>
      <p:cxnSp>
        <p:nvCxnSpPr>
          <p:cNvPr id="8" name="Straight Arrow Connector 7"/>
          <p:cNvCxnSpPr>
            <a:cxnSpLocks/>
          </p:cNvCxnSpPr>
          <p:nvPr/>
        </p:nvCxnSpPr>
        <p:spPr>
          <a:xfrm flipH="1" flipV="1">
            <a:off x="5727539" y="1953885"/>
            <a:ext cx="381000" cy="8382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 name="Straight Arrow Connector 8"/>
          <p:cNvCxnSpPr>
            <a:cxnSpLocks/>
          </p:cNvCxnSpPr>
          <p:nvPr/>
        </p:nvCxnSpPr>
        <p:spPr>
          <a:xfrm flipH="1">
            <a:off x="5486400" y="3733801"/>
            <a:ext cx="76200" cy="43546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 name="TextBox 6"/>
          <p:cNvSpPr txBox="1"/>
          <p:nvPr/>
        </p:nvSpPr>
        <p:spPr>
          <a:xfrm>
            <a:off x="1524000" y="3041958"/>
            <a:ext cx="5638800" cy="646331"/>
          </a:xfrm>
          <a:prstGeom prst="rect">
            <a:avLst/>
          </a:prstGeom>
          <a:noFill/>
        </p:spPr>
        <p:txBody>
          <a:bodyPr wrap="square" rtlCol="0">
            <a:spAutoFit/>
          </a:bodyPr>
          <a:lstStyle/>
          <a:p>
            <a:pPr fontAlgn="base">
              <a:spcBef>
                <a:spcPct val="0"/>
              </a:spcBef>
              <a:spcAft>
                <a:spcPct val="0"/>
              </a:spcAft>
            </a:pPr>
            <a:r>
              <a:rPr lang="en-US" sz="3600" dirty="0">
                <a:solidFill>
                  <a:prstClr val="black"/>
                </a:solidFill>
                <a:latin typeface="Arial" charset="0"/>
              </a:rPr>
              <a:t>Capitalism</a:t>
            </a:r>
          </a:p>
        </p:txBody>
      </p:sp>
      <p:cxnSp>
        <p:nvCxnSpPr>
          <p:cNvPr id="10" name="Straight Arrow Connector 9"/>
          <p:cNvCxnSpPr>
            <a:cxnSpLocks/>
          </p:cNvCxnSpPr>
          <p:nvPr/>
        </p:nvCxnSpPr>
        <p:spPr>
          <a:xfrm flipH="1">
            <a:off x="4000501" y="3365122"/>
            <a:ext cx="1157951" cy="17389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543939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CF0F9-189A-443F-A3B3-38F2C121B7FF}"/>
              </a:ext>
            </a:extLst>
          </p:cNvPr>
          <p:cNvSpPr>
            <a:spLocks noGrp="1"/>
          </p:cNvSpPr>
          <p:nvPr>
            <p:ph type="title"/>
          </p:nvPr>
        </p:nvSpPr>
        <p:spPr/>
        <p:txBody>
          <a:bodyPr/>
          <a:lstStyle/>
          <a:p>
            <a:pPr algn="ctr"/>
            <a:r>
              <a:rPr lang="en-US" dirty="0"/>
              <a:t>Mixed Economy </a:t>
            </a:r>
          </a:p>
        </p:txBody>
      </p:sp>
      <p:sp>
        <p:nvSpPr>
          <p:cNvPr id="3" name="Content Placeholder 2">
            <a:extLst>
              <a:ext uri="{FF2B5EF4-FFF2-40B4-BE49-F238E27FC236}">
                <a16:creationId xmlns:a16="http://schemas.microsoft.com/office/drawing/2014/main" id="{FDBCFE1E-6A3F-48AA-A994-9F57B15169AB}"/>
              </a:ext>
            </a:extLst>
          </p:cNvPr>
          <p:cNvSpPr>
            <a:spLocks noGrp="1"/>
          </p:cNvSpPr>
          <p:nvPr>
            <p:ph idx="1"/>
          </p:nvPr>
        </p:nvSpPr>
        <p:spPr>
          <a:xfrm>
            <a:off x="1752601" y="1600202"/>
            <a:ext cx="8229599" cy="4571999"/>
          </a:xfrm>
        </p:spPr>
        <p:txBody>
          <a:bodyPr>
            <a:normAutofit fontScale="70000" lnSpcReduction="20000"/>
          </a:bodyPr>
          <a:lstStyle/>
          <a:p>
            <a:pPr>
              <a:lnSpc>
                <a:spcPct val="110000"/>
              </a:lnSpc>
              <a:spcBef>
                <a:spcPts val="1375"/>
              </a:spcBef>
            </a:pPr>
            <a:endParaRPr lang="en-US" altLang="en-US" b="1" dirty="0">
              <a:latin typeface="Proxima Nova" pitchFamily="50" charset="0"/>
            </a:endParaRPr>
          </a:p>
          <a:p>
            <a:pPr>
              <a:lnSpc>
                <a:spcPct val="110000"/>
              </a:lnSpc>
              <a:spcBef>
                <a:spcPts val="1375"/>
              </a:spcBef>
            </a:pPr>
            <a:r>
              <a:rPr lang="en-US" altLang="en-US" dirty="0">
                <a:latin typeface="Proxima Nova" pitchFamily="50" charset="0"/>
              </a:rPr>
              <a:t>In a mixed economy, the state’s involvement in economic decisions can </a:t>
            </a:r>
            <a:r>
              <a:rPr lang="en-US" altLang="en-US" b="1" dirty="0">
                <a:latin typeface="Proxima Nova" pitchFamily="50" charset="0"/>
              </a:rPr>
              <a:t>vary considerably</a:t>
            </a:r>
            <a:r>
              <a:rPr lang="en-US" altLang="en-US" dirty="0">
                <a:latin typeface="Proxima Nova" pitchFamily="50" charset="0"/>
              </a:rPr>
              <a:t>.</a:t>
            </a:r>
          </a:p>
          <a:p>
            <a:pPr>
              <a:lnSpc>
                <a:spcPct val="110000"/>
              </a:lnSpc>
              <a:spcBef>
                <a:spcPts val="1375"/>
              </a:spcBef>
            </a:pPr>
            <a:r>
              <a:rPr lang="en-US" altLang="en-US" dirty="0">
                <a:latin typeface="Proxima Nova" pitchFamily="50" charset="0"/>
              </a:rPr>
              <a:t>A mixed economy includes </a:t>
            </a:r>
            <a:r>
              <a:rPr lang="en-US" altLang="en-US" b="1" dirty="0">
                <a:latin typeface="Proxima Nova" pitchFamily="50" charset="0"/>
              </a:rPr>
              <a:t>characteristics</a:t>
            </a:r>
            <a:r>
              <a:rPr lang="en-US" altLang="en-US" dirty="0">
                <a:latin typeface="Proxima Nova" pitchFamily="50" charset="0"/>
              </a:rPr>
              <a:t> of traditional, command, and market economies.</a:t>
            </a:r>
            <a:endParaRPr lang="en-US" altLang="en-US" b="1" dirty="0">
              <a:latin typeface="Proxima Nova" pitchFamily="50" charset="0"/>
            </a:endParaRPr>
          </a:p>
          <a:p>
            <a:pPr>
              <a:lnSpc>
                <a:spcPct val="110000"/>
              </a:lnSpc>
              <a:spcBef>
                <a:spcPts val="1375"/>
              </a:spcBef>
            </a:pPr>
            <a:r>
              <a:rPr lang="en-US" altLang="en-US" b="1" dirty="0">
                <a:latin typeface="Proxima Nova" pitchFamily="50" charset="0"/>
              </a:rPr>
              <a:t>Advantages </a:t>
            </a:r>
            <a:r>
              <a:rPr lang="en-US" altLang="en-US" dirty="0">
                <a:latin typeface="Proxima Nova" pitchFamily="50" charset="0"/>
              </a:rPr>
              <a:t>of mixed economies include:</a:t>
            </a:r>
          </a:p>
          <a:p>
            <a:pPr lvl="1">
              <a:lnSpc>
                <a:spcPct val="110000"/>
              </a:lnSpc>
              <a:spcBef>
                <a:spcPts val="1375"/>
              </a:spcBef>
            </a:pPr>
            <a:r>
              <a:rPr lang="en-US" altLang="en-US" sz="2000" b="1" dirty="0">
                <a:latin typeface="Proxima Nova" pitchFamily="50" charset="0"/>
              </a:rPr>
              <a:t>Providing assistance </a:t>
            </a:r>
            <a:r>
              <a:rPr lang="en-US" altLang="en-US" sz="2000" dirty="0">
                <a:latin typeface="Proxima Nova" pitchFamily="50" charset="0"/>
              </a:rPr>
              <a:t>for people who might be left out of the country’s economic progress</a:t>
            </a:r>
          </a:p>
          <a:p>
            <a:pPr lvl="1">
              <a:lnSpc>
                <a:spcPct val="110000"/>
              </a:lnSpc>
              <a:spcBef>
                <a:spcPts val="1375"/>
              </a:spcBef>
            </a:pPr>
            <a:r>
              <a:rPr lang="en-US" altLang="en-US" sz="2000" b="1" dirty="0">
                <a:latin typeface="Proxima Nova" pitchFamily="50" charset="0"/>
              </a:rPr>
              <a:t>Faster growth </a:t>
            </a:r>
            <a:r>
              <a:rPr lang="en-US" altLang="en-US" sz="2000" dirty="0">
                <a:latin typeface="Proxima Nova" pitchFamily="50" charset="0"/>
              </a:rPr>
              <a:t>than command economies</a:t>
            </a:r>
          </a:p>
          <a:p>
            <a:pPr>
              <a:lnSpc>
                <a:spcPct val="110000"/>
              </a:lnSpc>
              <a:spcBef>
                <a:spcPts val="1375"/>
              </a:spcBef>
            </a:pPr>
            <a:r>
              <a:rPr lang="en-US" altLang="en-US" b="1" dirty="0">
                <a:latin typeface="Proxima Nova" pitchFamily="50" charset="0"/>
              </a:rPr>
              <a:t>Disadvantages</a:t>
            </a:r>
            <a:r>
              <a:rPr lang="en-US" altLang="en-US" dirty="0">
                <a:latin typeface="Proxima Nova" pitchFamily="50" charset="0"/>
              </a:rPr>
              <a:t> of mixed economies include:</a:t>
            </a:r>
          </a:p>
          <a:p>
            <a:pPr lvl="1">
              <a:lnSpc>
                <a:spcPct val="110000"/>
              </a:lnSpc>
              <a:spcBef>
                <a:spcPts val="1375"/>
              </a:spcBef>
            </a:pPr>
            <a:r>
              <a:rPr lang="en-US" altLang="en-US" sz="2000" b="1" dirty="0">
                <a:latin typeface="Proxima Nova" pitchFamily="50" charset="0"/>
              </a:rPr>
              <a:t>Higher tax rates </a:t>
            </a:r>
            <a:r>
              <a:rPr lang="en-US" altLang="en-US" sz="2000" dirty="0">
                <a:latin typeface="Proxima Nova" pitchFamily="50" charset="0"/>
              </a:rPr>
              <a:t>to support social benefits</a:t>
            </a:r>
          </a:p>
          <a:p>
            <a:pPr lvl="1">
              <a:lnSpc>
                <a:spcPct val="110000"/>
              </a:lnSpc>
              <a:spcBef>
                <a:spcPts val="1375"/>
              </a:spcBef>
            </a:pPr>
            <a:r>
              <a:rPr lang="en-US" altLang="en-US" sz="2000" b="1" dirty="0">
                <a:latin typeface="Proxima Nova" pitchFamily="50" charset="0"/>
              </a:rPr>
              <a:t>Limited availability </a:t>
            </a:r>
            <a:r>
              <a:rPr lang="en-US" altLang="en-US" sz="2000" dirty="0">
                <a:latin typeface="Proxima Nova" pitchFamily="50" charset="0"/>
              </a:rPr>
              <a:t>of services or decreasing quality of services </a:t>
            </a:r>
          </a:p>
          <a:p>
            <a:pPr lvl="1">
              <a:lnSpc>
                <a:spcPct val="110000"/>
              </a:lnSpc>
              <a:spcBef>
                <a:spcPts val="1375"/>
              </a:spcBef>
            </a:pPr>
            <a:r>
              <a:rPr lang="en-US" altLang="en-US" sz="2000" b="1" dirty="0">
                <a:latin typeface="Proxima Nova" pitchFamily="50" charset="0"/>
              </a:rPr>
              <a:t>Lower efficiency </a:t>
            </a:r>
            <a:r>
              <a:rPr lang="en-US" altLang="en-US" sz="2000" dirty="0">
                <a:latin typeface="Proxima Nova" pitchFamily="50" charset="0"/>
              </a:rPr>
              <a:t>than pure capitalism </a:t>
            </a:r>
          </a:p>
          <a:p>
            <a:pPr lvl="1">
              <a:lnSpc>
                <a:spcPct val="110000"/>
              </a:lnSpc>
              <a:spcBef>
                <a:spcPts val="1375"/>
              </a:spcBef>
            </a:pPr>
            <a:r>
              <a:rPr lang="en-US" altLang="en-US" sz="2000" dirty="0">
                <a:latin typeface="Proxima Nova" pitchFamily="50" charset="0"/>
              </a:rPr>
              <a:t>Governments are likely to see </a:t>
            </a:r>
            <a:r>
              <a:rPr lang="en-US" altLang="en-US" sz="2000" b="1" dirty="0">
                <a:latin typeface="Proxima Nova" pitchFamily="50" charset="0"/>
              </a:rPr>
              <a:t>market-oriented reforms </a:t>
            </a:r>
            <a:r>
              <a:rPr lang="en-US" altLang="en-US" sz="2000" dirty="0">
                <a:latin typeface="Proxima Nova" pitchFamily="50" charset="0"/>
              </a:rPr>
              <a:t>as a threat</a:t>
            </a:r>
          </a:p>
          <a:p>
            <a:endParaRPr lang="en-US" dirty="0"/>
          </a:p>
        </p:txBody>
      </p:sp>
    </p:spTree>
    <p:extLst>
      <p:ext uri="{BB962C8B-B14F-4D97-AF65-F5344CB8AC3E}">
        <p14:creationId xmlns:p14="http://schemas.microsoft.com/office/powerpoint/2010/main" val="560175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CF0F9-189A-443F-A3B3-38F2C121B7FF}"/>
              </a:ext>
            </a:extLst>
          </p:cNvPr>
          <p:cNvSpPr>
            <a:spLocks noGrp="1"/>
          </p:cNvSpPr>
          <p:nvPr>
            <p:ph type="title"/>
          </p:nvPr>
        </p:nvSpPr>
        <p:spPr/>
        <p:txBody>
          <a:bodyPr/>
          <a:lstStyle/>
          <a:p>
            <a:pPr algn="ctr"/>
            <a:r>
              <a:rPr lang="en-US" dirty="0"/>
              <a:t>Mixed Economy </a:t>
            </a:r>
          </a:p>
        </p:txBody>
      </p:sp>
      <p:sp>
        <p:nvSpPr>
          <p:cNvPr id="3" name="Content Placeholder 2">
            <a:extLst>
              <a:ext uri="{FF2B5EF4-FFF2-40B4-BE49-F238E27FC236}">
                <a16:creationId xmlns:a16="http://schemas.microsoft.com/office/drawing/2014/main" id="{FDBCFE1E-6A3F-48AA-A994-9F57B15169AB}"/>
              </a:ext>
            </a:extLst>
          </p:cNvPr>
          <p:cNvSpPr>
            <a:spLocks noGrp="1"/>
          </p:cNvSpPr>
          <p:nvPr>
            <p:ph idx="1"/>
          </p:nvPr>
        </p:nvSpPr>
        <p:spPr>
          <a:xfrm>
            <a:off x="1752601" y="1600202"/>
            <a:ext cx="8229599" cy="4571999"/>
          </a:xfrm>
        </p:spPr>
        <p:txBody>
          <a:bodyPr>
            <a:normAutofit fontScale="70000" lnSpcReduction="20000"/>
          </a:bodyPr>
          <a:lstStyle/>
          <a:p>
            <a:pPr>
              <a:lnSpc>
                <a:spcPct val="110000"/>
              </a:lnSpc>
              <a:spcBef>
                <a:spcPts val="1375"/>
              </a:spcBef>
            </a:pPr>
            <a:endParaRPr lang="en-US" altLang="en-US" b="1" dirty="0">
              <a:latin typeface="Proxima Nova" pitchFamily="50" charset="0"/>
            </a:endParaRPr>
          </a:p>
          <a:p>
            <a:pPr>
              <a:lnSpc>
                <a:spcPct val="110000"/>
              </a:lnSpc>
              <a:spcBef>
                <a:spcPts val="1375"/>
              </a:spcBef>
            </a:pPr>
            <a:r>
              <a:rPr lang="en-US" altLang="en-US" dirty="0">
                <a:latin typeface="Proxima Nova" pitchFamily="50" charset="0"/>
              </a:rPr>
              <a:t>In a mixed economy, the state’s involvement in economic decisions can </a:t>
            </a:r>
            <a:r>
              <a:rPr lang="en-US" altLang="en-US" b="1" dirty="0">
                <a:latin typeface="Proxima Nova" pitchFamily="50" charset="0"/>
              </a:rPr>
              <a:t>vary considerably</a:t>
            </a:r>
            <a:r>
              <a:rPr lang="en-US" altLang="en-US" dirty="0">
                <a:latin typeface="Proxima Nova" pitchFamily="50" charset="0"/>
              </a:rPr>
              <a:t>.</a:t>
            </a:r>
          </a:p>
          <a:p>
            <a:pPr>
              <a:lnSpc>
                <a:spcPct val="110000"/>
              </a:lnSpc>
              <a:spcBef>
                <a:spcPts val="1375"/>
              </a:spcBef>
            </a:pPr>
            <a:r>
              <a:rPr lang="en-US" altLang="en-US" dirty="0">
                <a:latin typeface="Proxima Nova" pitchFamily="50" charset="0"/>
              </a:rPr>
              <a:t>A mixed economy includes </a:t>
            </a:r>
            <a:r>
              <a:rPr lang="en-US" altLang="en-US" b="1" dirty="0">
                <a:latin typeface="Proxima Nova" pitchFamily="50" charset="0"/>
              </a:rPr>
              <a:t>characteristics</a:t>
            </a:r>
            <a:r>
              <a:rPr lang="en-US" altLang="en-US" dirty="0">
                <a:latin typeface="Proxima Nova" pitchFamily="50" charset="0"/>
              </a:rPr>
              <a:t> of traditional, command, and market economies.</a:t>
            </a:r>
            <a:endParaRPr lang="en-US" altLang="en-US" b="1" dirty="0">
              <a:latin typeface="Proxima Nova" pitchFamily="50" charset="0"/>
            </a:endParaRPr>
          </a:p>
          <a:p>
            <a:pPr>
              <a:lnSpc>
                <a:spcPct val="110000"/>
              </a:lnSpc>
              <a:spcBef>
                <a:spcPts val="1375"/>
              </a:spcBef>
            </a:pPr>
            <a:r>
              <a:rPr lang="en-US" altLang="en-US" b="1" dirty="0">
                <a:latin typeface="Proxima Nova" pitchFamily="50" charset="0"/>
              </a:rPr>
              <a:t>Advantages </a:t>
            </a:r>
            <a:r>
              <a:rPr lang="en-US" altLang="en-US" dirty="0">
                <a:latin typeface="Proxima Nova" pitchFamily="50" charset="0"/>
              </a:rPr>
              <a:t>of mixed economies include:</a:t>
            </a:r>
          </a:p>
          <a:p>
            <a:pPr lvl="1">
              <a:lnSpc>
                <a:spcPct val="110000"/>
              </a:lnSpc>
              <a:spcBef>
                <a:spcPts val="1375"/>
              </a:spcBef>
            </a:pPr>
            <a:r>
              <a:rPr lang="en-US" altLang="en-US" sz="2000" b="1" dirty="0">
                <a:latin typeface="Proxima Nova" pitchFamily="50" charset="0"/>
              </a:rPr>
              <a:t>Providing assistance </a:t>
            </a:r>
            <a:r>
              <a:rPr lang="en-US" altLang="en-US" sz="2000" dirty="0">
                <a:latin typeface="Proxima Nova" pitchFamily="50" charset="0"/>
              </a:rPr>
              <a:t>for people who might be left out of the country’s economic progress</a:t>
            </a:r>
          </a:p>
          <a:p>
            <a:pPr lvl="1">
              <a:lnSpc>
                <a:spcPct val="110000"/>
              </a:lnSpc>
              <a:spcBef>
                <a:spcPts val="1375"/>
              </a:spcBef>
            </a:pPr>
            <a:r>
              <a:rPr lang="en-US" altLang="en-US" sz="2000" b="1" dirty="0">
                <a:latin typeface="Proxima Nova" pitchFamily="50" charset="0"/>
              </a:rPr>
              <a:t>Faster growth </a:t>
            </a:r>
            <a:r>
              <a:rPr lang="en-US" altLang="en-US" sz="2000" dirty="0">
                <a:latin typeface="Proxima Nova" pitchFamily="50" charset="0"/>
              </a:rPr>
              <a:t>than command economies</a:t>
            </a:r>
          </a:p>
          <a:p>
            <a:pPr>
              <a:lnSpc>
                <a:spcPct val="110000"/>
              </a:lnSpc>
              <a:spcBef>
                <a:spcPts val="1375"/>
              </a:spcBef>
            </a:pPr>
            <a:r>
              <a:rPr lang="en-US" altLang="en-US" b="1" dirty="0">
                <a:latin typeface="Proxima Nova" pitchFamily="50" charset="0"/>
              </a:rPr>
              <a:t>Disadvantages</a:t>
            </a:r>
            <a:r>
              <a:rPr lang="en-US" altLang="en-US" dirty="0">
                <a:latin typeface="Proxima Nova" pitchFamily="50" charset="0"/>
              </a:rPr>
              <a:t> of mixed economies include:</a:t>
            </a:r>
          </a:p>
          <a:p>
            <a:pPr lvl="1">
              <a:lnSpc>
                <a:spcPct val="110000"/>
              </a:lnSpc>
              <a:spcBef>
                <a:spcPts val="1375"/>
              </a:spcBef>
            </a:pPr>
            <a:r>
              <a:rPr lang="en-US" altLang="en-US" sz="2000" b="1" dirty="0">
                <a:latin typeface="Proxima Nova" pitchFamily="50" charset="0"/>
              </a:rPr>
              <a:t>Higher tax rates </a:t>
            </a:r>
            <a:r>
              <a:rPr lang="en-US" altLang="en-US" sz="2000" dirty="0">
                <a:latin typeface="Proxima Nova" pitchFamily="50" charset="0"/>
              </a:rPr>
              <a:t>to support social benefits</a:t>
            </a:r>
          </a:p>
          <a:p>
            <a:pPr lvl="1">
              <a:lnSpc>
                <a:spcPct val="110000"/>
              </a:lnSpc>
              <a:spcBef>
                <a:spcPts val="1375"/>
              </a:spcBef>
            </a:pPr>
            <a:r>
              <a:rPr lang="en-US" altLang="en-US" sz="2000" b="1" dirty="0">
                <a:latin typeface="Proxima Nova" pitchFamily="50" charset="0"/>
              </a:rPr>
              <a:t>Limited availability </a:t>
            </a:r>
            <a:r>
              <a:rPr lang="en-US" altLang="en-US" sz="2000" dirty="0">
                <a:latin typeface="Proxima Nova" pitchFamily="50" charset="0"/>
              </a:rPr>
              <a:t>of services or decreasing quality of services </a:t>
            </a:r>
          </a:p>
          <a:p>
            <a:pPr lvl="1">
              <a:lnSpc>
                <a:spcPct val="110000"/>
              </a:lnSpc>
              <a:spcBef>
                <a:spcPts val="1375"/>
              </a:spcBef>
            </a:pPr>
            <a:r>
              <a:rPr lang="en-US" altLang="en-US" sz="2000" b="1" dirty="0">
                <a:latin typeface="Proxima Nova" pitchFamily="50" charset="0"/>
              </a:rPr>
              <a:t>Lower efficiency </a:t>
            </a:r>
            <a:r>
              <a:rPr lang="en-US" altLang="en-US" sz="2000" dirty="0">
                <a:latin typeface="Proxima Nova" pitchFamily="50" charset="0"/>
              </a:rPr>
              <a:t>than pure capitalism </a:t>
            </a:r>
          </a:p>
          <a:p>
            <a:pPr lvl="1">
              <a:lnSpc>
                <a:spcPct val="110000"/>
              </a:lnSpc>
              <a:spcBef>
                <a:spcPts val="1375"/>
              </a:spcBef>
            </a:pPr>
            <a:r>
              <a:rPr lang="en-US" altLang="en-US" sz="2000" dirty="0">
                <a:latin typeface="Proxima Nova" pitchFamily="50" charset="0"/>
              </a:rPr>
              <a:t>Governments are likely to see </a:t>
            </a:r>
            <a:r>
              <a:rPr lang="en-US" altLang="en-US" sz="2000" b="1" dirty="0">
                <a:latin typeface="Proxima Nova" pitchFamily="50" charset="0"/>
              </a:rPr>
              <a:t>market-oriented reforms </a:t>
            </a:r>
            <a:r>
              <a:rPr lang="en-US" altLang="en-US" sz="2000" dirty="0">
                <a:latin typeface="Proxima Nova" pitchFamily="50" charset="0"/>
              </a:rPr>
              <a:t>as a threat</a:t>
            </a:r>
          </a:p>
          <a:p>
            <a:endParaRPr lang="en-US" dirty="0"/>
          </a:p>
        </p:txBody>
      </p:sp>
    </p:spTree>
    <p:extLst>
      <p:ext uri="{BB962C8B-B14F-4D97-AF65-F5344CB8AC3E}">
        <p14:creationId xmlns:p14="http://schemas.microsoft.com/office/powerpoint/2010/main" val="3859503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6B1CF-39CB-41FA-85A6-1DE5D5E9BDCE}"/>
              </a:ext>
            </a:extLst>
          </p:cNvPr>
          <p:cNvSpPr>
            <a:spLocks noGrp="1"/>
          </p:cNvSpPr>
          <p:nvPr>
            <p:ph type="title"/>
          </p:nvPr>
        </p:nvSpPr>
        <p:spPr/>
        <p:txBody>
          <a:bodyPr/>
          <a:lstStyle/>
          <a:p>
            <a:r>
              <a:rPr lang="en-US" dirty="0"/>
              <a:t>Government Role IN The US </a:t>
            </a:r>
          </a:p>
        </p:txBody>
      </p:sp>
      <p:sp>
        <p:nvSpPr>
          <p:cNvPr id="3" name="Content Placeholder 2">
            <a:extLst>
              <a:ext uri="{FF2B5EF4-FFF2-40B4-BE49-F238E27FC236}">
                <a16:creationId xmlns:a16="http://schemas.microsoft.com/office/drawing/2014/main" id="{147329E8-6E76-41B3-9830-F27C7DEFE3B1}"/>
              </a:ext>
            </a:extLst>
          </p:cNvPr>
          <p:cNvSpPr>
            <a:spLocks noGrp="1"/>
          </p:cNvSpPr>
          <p:nvPr>
            <p:ph idx="1"/>
          </p:nvPr>
        </p:nvSpPr>
        <p:spPr>
          <a:xfrm>
            <a:off x="1524001" y="2015734"/>
            <a:ext cx="8839199" cy="3450613"/>
          </a:xfrm>
        </p:spPr>
        <p:txBody>
          <a:bodyPr/>
          <a:lstStyle/>
          <a:p>
            <a:r>
              <a:rPr lang="en-US" dirty="0"/>
              <a:t>Provides public goods and services only when there is a reason that the private market is unable to provide the good or service at a level considered beneficial to society</a:t>
            </a:r>
          </a:p>
          <a:p>
            <a:r>
              <a:rPr lang="en-US" dirty="0"/>
              <a:t>Redistribute income</a:t>
            </a:r>
          </a:p>
          <a:p>
            <a:r>
              <a:rPr lang="en-US" dirty="0"/>
              <a:t>Market Failures</a:t>
            </a:r>
          </a:p>
          <a:p>
            <a:r>
              <a:rPr lang="en-US" dirty="0"/>
              <a:t>Externalities( positive or negative) when a third party other than the consumer or producer of a good is hurt or benefits from the production or consumption of that good</a:t>
            </a:r>
          </a:p>
        </p:txBody>
      </p:sp>
    </p:spTree>
    <p:extLst>
      <p:ext uri="{BB962C8B-B14F-4D97-AF65-F5344CB8AC3E}">
        <p14:creationId xmlns:p14="http://schemas.microsoft.com/office/powerpoint/2010/main" val="1250618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81200" y="0"/>
            <a:ext cx="8229600" cy="1143000"/>
          </a:xfrm>
        </p:spPr>
        <p:txBody>
          <a:bodyPr>
            <a:normAutofit fontScale="90000"/>
          </a:bodyPr>
          <a:lstStyle/>
          <a:p>
            <a:r>
              <a:rPr lang="en-US" sz="4000" dirty="0"/>
              <a:t>Our Version of the Mixed Economy:</a:t>
            </a:r>
            <a:br>
              <a:rPr lang="en-US" sz="4000" dirty="0"/>
            </a:br>
            <a:r>
              <a:rPr lang="en-US" sz="4000" dirty="0"/>
              <a:t>The Free Enterprise System</a:t>
            </a:r>
          </a:p>
        </p:txBody>
      </p:sp>
      <p:sp>
        <p:nvSpPr>
          <p:cNvPr id="24579" name="Rectangle 3"/>
          <p:cNvSpPr>
            <a:spLocks noGrp="1" noChangeArrowheads="1"/>
          </p:cNvSpPr>
          <p:nvPr>
            <p:ph idx="1"/>
          </p:nvPr>
        </p:nvSpPr>
        <p:spPr>
          <a:xfrm>
            <a:off x="1981200" y="1905000"/>
            <a:ext cx="7848600" cy="4267200"/>
          </a:xfrm>
        </p:spPr>
        <p:txBody>
          <a:bodyPr>
            <a:normAutofit fontScale="85000" lnSpcReduction="20000"/>
          </a:bodyPr>
          <a:lstStyle/>
          <a:p>
            <a:pPr>
              <a:lnSpc>
                <a:spcPct val="80000"/>
              </a:lnSpc>
            </a:pPr>
            <a:r>
              <a:rPr lang="en-US" sz="2400" dirty="0"/>
              <a:t>Free Enterprise System Characteristics</a:t>
            </a:r>
          </a:p>
          <a:p>
            <a:pPr lvl="1">
              <a:lnSpc>
                <a:spcPct val="80000"/>
              </a:lnSpc>
            </a:pPr>
            <a:r>
              <a:rPr lang="en-US" sz="2000" dirty="0"/>
              <a:t>Economic Freedom</a:t>
            </a:r>
          </a:p>
          <a:p>
            <a:pPr lvl="1">
              <a:lnSpc>
                <a:spcPct val="80000"/>
              </a:lnSpc>
            </a:pPr>
            <a:r>
              <a:rPr lang="en-US" sz="2000" dirty="0"/>
              <a:t>Voluntary Exchange</a:t>
            </a:r>
          </a:p>
          <a:p>
            <a:pPr lvl="2">
              <a:lnSpc>
                <a:spcPct val="80000"/>
              </a:lnSpc>
            </a:pPr>
            <a:r>
              <a:rPr lang="en-US" sz="1800" dirty="0"/>
              <a:t>Buyers and sellers freely and willingly engaging</a:t>
            </a:r>
          </a:p>
          <a:p>
            <a:pPr lvl="3">
              <a:lnSpc>
                <a:spcPct val="80000"/>
              </a:lnSpc>
            </a:pPr>
            <a:r>
              <a:rPr lang="en-US" sz="1600" dirty="0"/>
              <a:t>Both are better off after the exchange, because they believe that what they receive is worth more than what they gave.</a:t>
            </a:r>
          </a:p>
          <a:p>
            <a:pPr lvl="4">
              <a:lnSpc>
                <a:spcPct val="80000"/>
              </a:lnSpc>
            </a:pPr>
            <a:r>
              <a:rPr lang="en-US" sz="1600" dirty="0"/>
              <a:t>In other words, their Marginal Benefit was greater than their Marginal Cost</a:t>
            </a:r>
          </a:p>
          <a:p>
            <a:pPr lvl="1">
              <a:lnSpc>
                <a:spcPct val="80000"/>
              </a:lnSpc>
            </a:pPr>
            <a:r>
              <a:rPr lang="en-US" sz="2000" dirty="0"/>
              <a:t>Private Property</a:t>
            </a:r>
          </a:p>
          <a:p>
            <a:pPr lvl="2">
              <a:lnSpc>
                <a:spcPct val="80000"/>
              </a:lnSpc>
            </a:pPr>
            <a:r>
              <a:rPr lang="en-US" sz="1800" dirty="0"/>
              <a:t>Concept that people have the right and privilege to control their possessions as they wish</a:t>
            </a:r>
          </a:p>
          <a:p>
            <a:pPr lvl="3">
              <a:lnSpc>
                <a:spcPct val="80000"/>
              </a:lnSpc>
            </a:pPr>
            <a:r>
              <a:rPr lang="en-US" sz="1600" dirty="0"/>
              <a:t>House/Car or Talents/Skills</a:t>
            </a:r>
          </a:p>
          <a:p>
            <a:pPr lvl="1">
              <a:lnSpc>
                <a:spcPct val="80000"/>
              </a:lnSpc>
            </a:pPr>
            <a:r>
              <a:rPr lang="en-US" sz="2000" dirty="0"/>
              <a:t>Profit Motive</a:t>
            </a:r>
          </a:p>
          <a:p>
            <a:pPr lvl="2">
              <a:lnSpc>
                <a:spcPct val="80000"/>
              </a:lnSpc>
            </a:pPr>
            <a:r>
              <a:rPr lang="en-US" sz="1800" dirty="0"/>
              <a:t>Parties must believe they profit from exchange: MB &gt; MC</a:t>
            </a:r>
          </a:p>
          <a:p>
            <a:pPr lvl="3">
              <a:lnSpc>
                <a:spcPct val="80000"/>
              </a:lnSpc>
            </a:pPr>
            <a:r>
              <a:rPr lang="en-US" sz="1600" dirty="0"/>
              <a:t>Profit</a:t>
            </a:r>
          </a:p>
          <a:p>
            <a:pPr lvl="4">
              <a:lnSpc>
                <a:spcPct val="80000"/>
              </a:lnSpc>
            </a:pPr>
            <a:r>
              <a:rPr lang="en-US" sz="1600" dirty="0"/>
              <a:t>Extent to which person or organization believes he/she is better off at the end of a period than they were at the beginning</a:t>
            </a:r>
          </a:p>
          <a:p>
            <a:pPr lvl="3">
              <a:lnSpc>
                <a:spcPct val="80000"/>
              </a:lnSpc>
            </a:pPr>
            <a:r>
              <a:rPr lang="en-US" sz="1600" dirty="0"/>
              <a:t>Profit Motive</a:t>
            </a:r>
          </a:p>
          <a:p>
            <a:pPr lvl="4">
              <a:lnSpc>
                <a:spcPct val="80000"/>
              </a:lnSpc>
            </a:pPr>
            <a:r>
              <a:rPr lang="en-US" sz="1600" dirty="0"/>
              <a:t>Force that drives people to improve their well-being</a:t>
            </a:r>
          </a:p>
          <a:p>
            <a:pPr lvl="4">
              <a:lnSpc>
                <a:spcPct val="80000"/>
              </a:lnSpc>
            </a:pPr>
            <a:r>
              <a:rPr lang="en-US" sz="1600" dirty="0"/>
              <a:t>Responsible for most growth</a:t>
            </a:r>
          </a:p>
          <a:p>
            <a:pPr lvl="4">
              <a:lnSpc>
                <a:spcPct val="80000"/>
              </a:lnSpc>
            </a:pPr>
            <a:r>
              <a:rPr lang="en-US" sz="1600" dirty="0"/>
              <a:t>The incentive to make profit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579">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579">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4579">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579">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579">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4579">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579">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579">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4579">
                                            <p:txEl>
                                              <p:pRg st="15" end="15"/>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4579">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Free Enterprise System cont.</a:t>
            </a:r>
          </a:p>
        </p:txBody>
      </p:sp>
      <p:sp>
        <p:nvSpPr>
          <p:cNvPr id="25603" name="Rectangle 3"/>
          <p:cNvSpPr>
            <a:spLocks noGrp="1" noChangeArrowheads="1"/>
          </p:cNvSpPr>
          <p:nvPr>
            <p:ph idx="1"/>
          </p:nvPr>
        </p:nvSpPr>
        <p:spPr>
          <a:xfrm>
            <a:off x="1905001" y="2015734"/>
            <a:ext cx="8077199" cy="3450613"/>
          </a:xfrm>
        </p:spPr>
        <p:txBody>
          <a:bodyPr>
            <a:normAutofit fontScale="92500" lnSpcReduction="20000"/>
          </a:bodyPr>
          <a:lstStyle/>
          <a:p>
            <a:pPr>
              <a:lnSpc>
                <a:spcPct val="90000"/>
              </a:lnSpc>
            </a:pPr>
            <a:r>
              <a:rPr lang="en-US" sz="2800" dirty="0"/>
              <a:t>Capitalism	</a:t>
            </a:r>
          </a:p>
          <a:p>
            <a:pPr lvl="1">
              <a:lnSpc>
                <a:spcPct val="90000"/>
              </a:lnSpc>
            </a:pPr>
            <a:r>
              <a:rPr lang="en-US" sz="2400" dirty="0"/>
              <a:t>System where individuals own FOP</a:t>
            </a:r>
          </a:p>
          <a:p>
            <a:pPr>
              <a:lnSpc>
                <a:spcPct val="90000"/>
              </a:lnSpc>
            </a:pPr>
            <a:r>
              <a:rPr lang="en-US" sz="2800" dirty="0"/>
              <a:t>Competition</a:t>
            </a:r>
          </a:p>
          <a:p>
            <a:pPr lvl="1">
              <a:lnSpc>
                <a:spcPct val="90000"/>
              </a:lnSpc>
            </a:pPr>
            <a:r>
              <a:rPr lang="en-US" sz="2400" dirty="0"/>
              <a:t>Struggle to attract buyers</a:t>
            </a:r>
          </a:p>
          <a:p>
            <a:pPr lvl="1">
              <a:lnSpc>
                <a:spcPct val="90000"/>
              </a:lnSpc>
            </a:pPr>
            <a:r>
              <a:rPr lang="en-US" sz="2400" dirty="0"/>
              <a:t>Free Enterprise System allows this to flourish</a:t>
            </a:r>
          </a:p>
          <a:p>
            <a:pPr lvl="1">
              <a:lnSpc>
                <a:spcPct val="90000"/>
              </a:lnSpc>
            </a:pPr>
            <a:r>
              <a:rPr lang="en-US" sz="2400" dirty="0"/>
              <a:t>Incentives Help Drive Competition</a:t>
            </a:r>
          </a:p>
          <a:p>
            <a:pPr lvl="2">
              <a:lnSpc>
                <a:spcPct val="90000"/>
              </a:lnSpc>
            </a:pPr>
            <a:r>
              <a:rPr lang="en-US" sz="2000" dirty="0"/>
              <a:t>Businesses have an incentive to be efficient and keep costs low to increase profits.</a:t>
            </a:r>
          </a:p>
          <a:p>
            <a:pPr lvl="2">
              <a:lnSpc>
                <a:spcPct val="90000"/>
              </a:lnSpc>
            </a:pPr>
            <a:r>
              <a:rPr lang="en-US" sz="2000" dirty="0"/>
              <a:t>Individuals have an incentive to be efficient to be able to buy more goods and services</a:t>
            </a:r>
          </a:p>
          <a:p>
            <a:pPr lvl="2">
              <a:lnSpc>
                <a:spcPct val="90000"/>
              </a:lnSpc>
            </a:pPr>
            <a:r>
              <a:rPr lang="en-US" sz="2000" dirty="0"/>
              <a:t>Thus, our system has built in incentives to become more efficient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60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60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56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0" y="152400"/>
            <a:ext cx="8229600" cy="990600"/>
          </a:xfrm>
        </p:spPr>
        <p:txBody>
          <a:bodyPr/>
          <a:lstStyle/>
          <a:p>
            <a:r>
              <a:rPr lang="en-US" dirty="0"/>
              <a:t>Free Enterprise System cont.</a:t>
            </a:r>
          </a:p>
        </p:txBody>
      </p:sp>
      <p:sp>
        <p:nvSpPr>
          <p:cNvPr id="26627" name="Rectangle 3"/>
          <p:cNvSpPr>
            <a:spLocks noGrp="1" noChangeArrowheads="1"/>
          </p:cNvSpPr>
          <p:nvPr>
            <p:ph idx="1"/>
          </p:nvPr>
        </p:nvSpPr>
        <p:spPr>
          <a:xfrm>
            <a:off x="1532681" y="762000"/>
            <a:ext cx="11582400" cy="4419600"/>
          </a:xfrm>
        </p:spPr>
        <p:txBody>
          <a:bodyPr>
            <a:noAutofit/>
          </a:bodyPr>
          <a:lstStyle/>
          <a:p>
            <a:pPr>
              <a:lnSpc>
                <a:spcPct val="80000"/>
              </a:lnSpc>
            </a:pPr>
            <a:r>
              <a:rPr lang="en-US" dirty="0"/>
              <a:t>Roles in the System</a:t>
            </a:r>
          </a:p>
          <a:p>
            <a:pPr lvl="1">
              <a:lnSpc>
                <a:spcPct val="80000"/>
              </a:lnSpc>
            </a:pPr>
            <a:r>
              <a:rPr lang="en-US" sz="1800" dirty="0"/>
              <a:t>Entrepreneur</a:t>
            </a:r>
          </a:p>
          <a:p>
            <a:pPr lvl="2">
              <a:lnSpc>
                <a:spcPct val="80000"/>
              </a:lnSpc>
            </a:pPr>
            <a:r>
              <a:rPr lang="en-US" dirty="0"/>
              <a:t>Risk taker; Identifies area to make a profit</a:t>
            </a:r>
          </a:p>
          <a:p>
            <a:pPr lvl="3">
              <a:lnSpc>
                <a:spcPct val="80000"/>
              </a:lnSpc>
            </a:pPr>
            <a:r>
              <a:rPr lang="en-US" dirty="0"/>
              <a:t>Others notice profit and create competition</a:t>
            </a:r>
          </a:p>
          <a:p>
            <a:pPr lvl="1">
              <a:lnSpc>
                <a:spcPct val="80000"/>
              </a:lnSpc>
            </a:pPr>
            <a:r>
              <a:rPr lang="en-US" sz="1800" dirty="0"/>
              <a:t>Consumer</a:t>
            </a:r>
          </a:p>
          <a:p>
            <a:pPr lvl="2">
              <a:lnSpc>
                <a:spcPct val="80000"/>
              </a:lnSpc>
            </a:pPr>
            <a:r>
              <a:rPr lang="en-US" dirty="0"/>
              <a:t>Determine what is produced</a:t>
            </a:r>
          </a:p>
          <a:p>
            <a:pPr lvl="3">
              <a:lnSpc>
                <a:spcPct val="80000"/>
              </a:lnSpc>
            </a:pPr>
            <a:r>
              <a:rPr lang="en-US" dirty="0"/>
              <a:t>Consumer Sovereignty</a:t>
            </a:r>
          </a:p>
          <a:p>
            <a:pPr lvl="4">
              <a:lnSpc>
                <a:spcPct val="80000"/>
              </a:lnSpc>
            </a:pPr>
            <a:r>
              <a:rPr lang="en-US" sz="1400" dirty="0"/>
              <a:t>“Ruler of the Market”</a:t>
            </a:r>
          </a:p>
          <a:p>
            <a:pPr lvl="1">
              <a:lnSpc>
                <a:spcPct val="80000"/>
              </a:lnSpc>
            </a:pPr>
            <a:r>
              <a:rPr lang="en-US" sz="1800" dirty="0"/>
              <a:t>Government</a:t>
            </a:r>
          </a:p>
          <a:p>
            <a:pPr lvl="2">
              <a:lnSpc>
                <a:spcPct val="80000"/>
              </a:lnSpc>
            </a:pPr>
            <a:r>
              <a:rPr lang="en-US" dirty="0"/>
              <a:t>Protector</a:t>
            </a:r>
          </a:p>
          <a:p>
            <a:pPr lvl="3">
              <a:lnSpc>
                <a:spcPct val="80000"/>
              </a:lnSpc>
            </a:pPr>
            <a:r>
              <a:rPr lang="en-US" dirty="0"/>
              <a:t>Protects individuals ex. FDA, SEC, FBI</a:t>
            </a:r>
          </a:p>
          <a:p>
            <a:pPr lvl="3">
              <a:lnSpc>
                <a:spcPct val="80000"/>
              </a:lnSpc>
            </a:pPr>
            <a:r>
              <a:rPr lang="en-US" dirty="0"/>
              <a:t>Enforces contracts, protects private property, ensures fair play</a:t>
            </a:r>
          </a:p>
          <a:p>
            <a:pPr lvl="2">
              <a:lnSpc>
                <a:spcPct val="80000"/>
              </a:lnSpc>
            </a:pPr>
            <a:r>
              <a:rPr lang="en-US" dirty="0"/>
              <a:t>Producer and Consumer</a:t>
            </a:r>
          </a:p>
          <a:p>
            <a:pPr lvl="3">
              <a:lnSpc>
                <a:spcPct val="80000"/>
              </a:lnSpc>
            </a:pPr>
            <a:r>
              <a:rPr lang="en-US" dirty="0"/>
              <a:t>Provides services ex. Police, army, schools</a:t>
            </a:r>
          </a:p>
          <a:p>
            <a:pPr lvl="3">
              <a:lnSpc>
                <a:spcPct val="80000"/>
              </a:lnSpc>
            </a:pPr>
            <a:r>
              <a:rPr lang="en-US" dirty="0"/>
              <a:t>Consumes factors to produce things</a:t>
            </a:r>
          </a:p>
          <a:p>
            <a:pPr lvl="2">
              <a:lnSpc>
                <a:spcPct val="80000"/>
              </a:lnSpc>
            </a:pPr>
            <a:r>
              <a:rPr lang="en-US" dirty="0"/>
              <a:t>Regulator</a:t>
            </a:r>
          </a:p>
          <a:p>
            <a:pPr lvl="3">
              <a:lnSpc>
                <a:spcPct val="80000"/>
              </a:lnSpc>
            </a:pPr>
            <a:r>
              <a:rPr lang="en-US" dirty="0"/>
              <a:t>Preserves competition ex. Microsoft/Apple </a:t>
            </a:r>
          </a:p>
          <a:p>
            <a:pPr lvl="3">
              <a:lnSpc>
                <a:spcPct val="80000"/>
              </a:lnSpc>
            </a:pPr>
            <a:r>
              <a:rPr lang="en-US" dirty="0"/>
              <a:t>Oversees communication, nuclear power, banking</a:t>
            </a:r>
          </a:p>
          <a:p>
            <a:pPr lvl="2">
              <a:lnSpc>
                <a:spcPct val="80000"/>
              </a:lnSpc>
            </a:pPr>
            <a:r>
              <a:rPr lang="en-US" dirty="0"/>
              <a:t>Promoter of national goals</a:t>
            </a:r>
          </a:p>
          <a:p>
            <a:pPr lvl="3">
              <a:lnSpc>
                <a:spcPct val="80000"/>
              </a:lnSpc>
            </a:pPr>
            <a:r>
              <a:rPr lang="en-US" dirty="0"/>
              <a:t>Creates mixed economy</a:t>
            </a:r>
          </a:p>
          <a:p>
            <a:pPr lvl="4">
              <a:lnSpc>
                <a:spcPct val="80000"/>
              </a:lnSpc>
            </a:pPr>
            <a:r>
              <a:rPr lang="en-US" sz="1400" dirty="0"/>
              <a:t>People carry on economic affairs freely, but are subject to economic intervention and regulation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2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627">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6627">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6627">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6627">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6627">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6627">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6627">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6627">
                                            <p:txEl>
                                              <p:pRg st="14" end="1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6627">
                                            <p:txEl>
                                              <p:pRg st="15" end="15"/>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6627">
                                            <p:txEl>
                                              <p:pRg st="16" end="16"/>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6627">
                                            <p:txEl>
                                              <p:pRg st="17" end="17"/>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6627">
                                            <p:txEl>
                                              <p:pRg st="18" end="18"/>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6627">
                                            <p:txEl>
                                              <p:pRg st="19" end="19"/>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6627">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639458" y="1143001"/>
            <a:ext cx="6571343" cy="1049235"/>
          </a:xfrm>
        </p:spPr>
        <p:txBody>
          <a:bodyPr/>
          <a:lstStyle/>
          <a:p>
            <a:r>
              <a:rPr lang="en-US" dirty="0"/>
              <a:t>Types of Economies</a:t>
            </a:r>
          </a:p>
        </p:txBody>
      </p:sp>
      <p:sp>
        <p:nvSpPr>
          <p:cNvPr id="20483" name="Rectangle 3"/>
          <p:cNvSpPr>
            <a:spLocks noGrp="1" noChangeArrowheads="1"/>
          </p:cNvSpPr>
          <p:nvPr>
            <p:ph idx="1"/>
          </p:nvPr>
        </p:nvSpPr>
        <p:spPr>
          <a:xfrm>
            <a:off x="2057400" y="1982836"/>
            <a:ext cx="8153400" cy="4189364"/>
          </a:xfrm>
        </p:spPr>
        <p:txBody>
          <a:bodyPr>
            <a:normAutofit fontScale="92500" lnSpcReduction="10000"/>
          </a:bodyPr>
          <a:lstStyle/>
          <a:p>
            <a:pPr>
              <a:lnSpc>
                <a:spcPct val="90000"/>
              </a:lnSpc>
            </a:pPr>
            <a:r>
              <a:rPr lang="en-US" sz="2800" dirty="0"/>
              <a:t>Societies must answer the 3 Basic Questions and decide what goals are important to them. They organize based on how they answer these questions and how they rank the economic goals of their society.</a:t>
            </a:r>
          </a:p>
          <a:p>
            <a:pPr lvl="2">
              <a:lnSpc>
                <a:spcPct val="90000"/>
              </a:lnSpc>
            </a:pPr>
            <a:r>
              <a:rPr lang="en-US" sz="2000" dirty="0"/>
              <a:t>Traditional</a:t>
            </a:r>
          </a:p>
          <a:p>
            <a:pPr lvl="3">
              <a:lnSpc>
                <a:spcPct val="90000"/>
              </a:lnSpc>
            </a:pPr>
            <a:r>
              <a:rPr lang="en-US" sz="1800" dirty="0"/>
              <a:t>Characteristics, strengths, weaknesses</a:t>
            </a:r>
          </a:p>
          <a:p>
            <a:pPr lvl="2">
              <a:lnSpc>
                <a:spcPct val="90000"/>
              </a:lnSpc>
            </a:pPr>
            <a:r>
              <a:rPr lang="en-US" sz="2000" dirty="0"/>
              <a:t>Command</a:t>
            </a:r>
          </a:p>
          <a:p>
            <a:pPr lvl="3">
              <a:lnSpc>
                <a:spcPct val="90000"/>
              </a:lnSpc>
            </a:pPr>
            <a:r>
              <a:rPr lang="en-US" sz="1800" dirty="0"/>
              <a:t>Characteristics, strengths, weaknesses</a:t>
            </a:r>
          </a:p>
          <a:p>
            <a:pPr lvl="2">
              <a:lnSpc>
                <a:spcPct val="90000"/>
              </a:lnSpc>
            </a:pPr>
            <a:r>
              <a:rPr lang="en-US" sz="2000" dirty="0"/>
              <a:t>Market</a:t>
            </a:r>
          </a:p>
          <a:p>
            <a:pPr lvl="3">
              <a:lnSpc>
                <a:spcPct val="90000"/>
              </a:lnSpc>
            </a:pPr>
            <a:r>
              <a:rPr lang="en-US" sz="1800" dirty="0"/>
              <a:t>Characteristics, strengths, weaknesses</a:t>
            </a:r>
          </a:p>
          <a:p>
            <a:pPr lvl="3">
              <a:lnSpc>
                <a:spcPct val="90000"/>
              </a:lnSpc>
            </a:pPr>
            <a:r>
              <a:rPr lang="en-US" sz="1800" dirty="0"/>
              <a:t>“Laissez Faire” and Adam Smith</a:t>
            </a:r>
          </a:p>
          <a:p>
            <a:pPr lvl="2">
              <a:lnSpc>
                <a:spcPct val="90000"/>
              </a:lnSpc>
            </a:pPr>
            <a:r>
              <a:rPr lang="en-US" sz="2000" dirty="0"/>
              <a:t>Mixed (U.S.)</a:t>
            </a:r>
          </a:p>
          <a:p>
            <a:pPr lvl="3">
              <a:lnSpc>
                <a:spcPct val="90000"/>
              </a:lnSpc>
            </a:pPr>
            <a:r>
              <a:rPr lang="en-US" sz="1800" dirty="0"/>
              <a:t>Characteristics, strengths, weaknesses</a:t>
            </a:r>
          </a:p>
        </p:txBody>
      </p:sp>
      <p:pic>
        <p:nvPicPr>
          <p:cNvPr id="20487" name="Picture 7" descr="american-flag"/>
          <p:cNvPicPr>
            <a:picLocks noChangeAspect="1" noChangeArrowheads="1"/>
          </p:cNvPicPr>
          <p:nvPr/>
        </p:nvPicPr>
        <p:blipFill>
          <a:blip r:embed="rId2" cstate="print"/>
          <a:srcRect/>
          <a:stretch>
            <a:fillRect/>
          </a:stretch>
        </p:blipFill>
        <p:spPr bwMode="auto">
          <a:xfrm>
            <a:off x="9220200" y="5655468"/>
            <a:ext cx="990600" cy="623888"/>
          </a:xfrm>
          <a:prstGeom prst="rect">
            <a:avLst/>
          </a:prstGeom>
          <a:noFill/>
        </p:spPr>
      </p:pic>
      <p:sp>
        <p:nvSpPr>
          <p:cNvPr id="8" name="AutoShape 14" descr="Image result for cuba flag">
            <a:extLst>
              <a:ext uri="{FF2B5EF4-FFF2-40B4-BE49-F238E27FC236}">
                <a16:creationId xmlns:a16="http://schemas.microsoft.com/office/drawing/2014/main" id="{47FDBB34-6B5A-4DDC-812A-285D0358A33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pic>
        <p:nvPicPr>
          <p:cNvPr id="8208" name="Picture 16" descr="Image result for cuba flag">
            <a:extLst>
              <a:ext uri="{FF2B5EF4-FFF2-40B4-BE49-F238E27FC236}">
                <a16:creationId xmlns:a16="http://schemas.microsoft.com/office/drawing/2014/main" id="{67F52240-9EB3-4E8E-811E-5D2A87D8E33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3886942"/>
            <a:ext cx="1056862" cy="532658"/>
          </a:xfrm>
          <a:prstGeom prst="rect">
            <a:avLst/>
          </a:prstGeom>
          <a:noFill/>
          <a:extLst>
            <a:ext uri="{909E8E84-426E-40DD-AFC4-6F175D3DCCD1}">
              <a14:hiddenFill xmlns:a14="http://schemas.microsoft.com/office/drawing/2010/main">
                <a:solidFill>
                  <a:srgbClr val="FFFFFF"/>
                </a:solidFill>
              </a14:hiddenFill>
            </a:ext>
          </a:extLst>
        </p:spPr>
      </p:pic>
      <p:pic>
        <p:nvPicPr>
          <p:cNvPr id="8210" name="Picture 18" descr="Image result for Germany flag">
            <a:extLst>
              <a:ext uri="{FF2B5EF4-FFF2-40B4-BE49-F238E27FC236}">
                <a16:creationId xmlns:a16="http://schemas.microsoft.com/office/drawing/2014/main" id="{7575DD39-55AA-47EB-B43D-413888E104B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20200" y="4580334"/>
            <a:ext cx="1056862" cy="914400"/>
          </a:xfrm>
          <a:prstGeom prst="rect">
            <a:avLst/>
          </a:prstGeom>
          <a:noFill/>
          <a:extLst>
            <a:ext uri="{909E8E84-426E-40DD-AFC4-6F175D3DCCD1}">
              <a14:hiddenFill xmlns:a14="http://schemas.microsoft.com/office/drawing/2010/main">
                <a:solidFill>
                  <a:srgbClr val="FFFFFF"/>
                </a:solidFill>
              </a14:hiddenFill>
            </a:ext>
          </a:extLst>
        </p:spPr>
      </p:pic>
      <p:pic>
        <p:nvPicPr>
          <p:cNvPr id="8212" name="Picture 20" descr="Image result for greenland flag">
            <a:extLst>
              <a:ext uri="{FF2B5EF4-FFF2-40B4-BE49-F238E27FC236}">
                <a16:creationId xmlns:a16="http://schemas.microsoft.com/office/drawing/2014/main" id="{2B85446E-BDEE-4D67-AE55-6444D1A1BDE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20200" y="3073654"/>
            <a:ext cx="1056862" cy="70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8323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48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48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48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48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48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4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7D09A-93B7-4790-AF0C-5E1729840DF5}"/>
              </a:ext>
            </a:extLst>
          </p:cNvPr>
          <p:cNvSpPr>
            <a:spLocks noGrp="1"/>
          </p:cNvSpPr>
          <p:nvPr>
            <p:ph type="title"/>
          </p:nvPr>
        </p:nvSpPr>
        <p:spPr/>
        <p:txBody>
          <a:bodyPr/>
          <a:lstStyle/>
          <a:p>
            <a:pPr algn="ctr"/>
            <a:r>
              <a:rPr lang="en-US" b="1" u="sng" dirty="0"/>
              <a:t>Traditional Economies 	</a:t>
            </a:r>
          </a:p>
        </p:txBody>
      </p:sp>
      <p:sp>
        <p:nvSpPr>
          <p:cNvPr id="3" name="Content Placeholder 2">
            <a:extLst>
              <a:ext uri="{FF2B5EF4-FFF2-40B4-BE49-F238E27FC236}">
                <a16:creationId xmlns:a16="http://schemas.microsoft.com/office/drawing/2014/main" id="{7173FFF1-8D98-481A-B095-5534FC51CE2B}"/>
              </a:ext>
            </a:extLst>
          </p:cNvPr>
          <p:cNvSpPr>
            <a:spLocks noGrp="1"/>
          </p:cNvSpPr>
          <p:nvPr>
            <p:ph idx="1"/>
          </p:nvPr>
        </p:nvSpPr>
        <p:spPr>
          <a:xfrm>
            <a:off x="1828801" y="2015734"/>
            <a:ext cx="8458199" cy="3450613"/>
          </a:xfrm>
        </p:spPr>
        <p:txBody>
          <a:bodyPr>
            <a:normAutofit/>
          </a:bodyPr>
          <a:lstStyle/>
          <a:p>
            <a:r>
              <a:rPr lang="en-US" dirty="0"/>
              <a:t>In a traditional economy, resource use and social behavior are dictated by ritual, habit, or custom. </a:t>
            </a:r>
          </a:p>
          <a:p>
            <a:r>
              <a:rPr lang="en-US" b="1" dirty="0"/>
              <a:t>Advantages</a:t>
            </a:r>
            <a:r>
              <a:rPr lang="en-US" dirty="0"/>
              <a:t> - answers to WHAT, HOW, and FOR WHOM to produce are determined by customs and tradition. </a:t>
            </a:r>
          </a:p>
          <a:p>
            <a:r>
              <a:rPr lang="en-US" b="1" dirty="0"/>
              <a:t>Disadvantages-</a:t>
            </a:r>
            <a:r>
              <a:rPr lang="en-US" dirty="0"/>
              <a:t> tends to discourage new ideas and new ways of doing things. </a:t>
            </a:r>
          </a:p>
          <a:p>
            <a:r>
              <a:rPr lang="en-US" dirty="0"/>
              <a:t>Examples ; the central African </a:t>
            </a:r>
            <a:r>
              <a:rPr lang="en-US" dirty="0" err="1"/>
              <a:t>Mbuti</a:t>
            </a:r>
            <a:r>
              <a:rPr lang="en-US" dirty="0"/>
              <a:t>, the Australian Aborigines, and the Inuit of Northern Canada. </a:t>
            </a:r>
          </a:p>
          <a:p>
            <a:endParaRPr lang="en-US" dirty="0"/>
          </a:p>
        </p:txBody>
      </p:sp>
    </p:spTree>
    <p:extLst>
      <p:ext uri="{BB962C8B-B14F-4D97-AF65-F5344CB8AC3E}">
        <p14:creationId xmlns:p14="http://schemas.microsoft.com/office/powerpoint/2010/main" val="2085873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67D64-B9D7-4C7C-8820-58AE15AF6E9E}"/>
              </a:ext>
            </a:extLst>
          </p:cNvPr>
          <p:cNvSpPr>
            <a:spLocks noGrp="1"/>
          </p:cNvSpPr>
          <p:nvPr>
            <p:ph type="title"/>
          </p:nvPr>
        </p:nvSpPr>
        <p:spPr/>
        <p:txBody>
          <a:bodyPr/>
          <a:lstStyle/>
          <a:p>
            <a:pPr algn="ctr"/>
            <a:r>
              <a:rPr lang="en-US" dirty="0"/>
              <a:t>Traditional Economy</a:t>
            </a:r>
          </a:p>
        </p:txBody>
      </p:sp>
      <p:graphicFrame>
        <p:nvGraphicFramePr>
          <p:cNvPr id="4" name="Content Placeholder 3">
            <a:extLst>
              <a:ext uri="{FF2B5EF4-FFF2-40B4-BE49-F238E27FC236}">
                <a16:creationId xmlns:a16="http://schemas.microsoft.com/office/drawing/2014/main" id="{64BC0F39-37CB-479D-A403-8D20A03EC3A9}"/>
              </a:ext>
            </a:extLst>
          </p:cNvPr>
          <p:cNvGraphicFramePr>
            <a:graphicFrameLocks noGrp="1"/>
          </p:cNvGraphicFramePr>
          <p:nvPr>
            <p:ph idx="1"/>
            <p:extLst/>
          </p:nvPr>
        </p:nvGraphicFramePr>
        <p:xfrm>
          <a:off x="1828800" y="2016124"/>
          <a:ext cx="8382000" cy="4297680"/>
        </p:xfrm>
        <a:graphic>
          <a:graphicData uri="http://schemas.openxmlformats.org/drawingml/2006/table">
            <a:tbl>
              <a:tblPr firstRow="1" bandRow="1">
                <a:tableStyleId>{5C22544A-7EE6-4342-B048-85BDC9FD1C3A}</a:tableStyleId>
              </a:tblPr>
              <a:tblGrid>
                <a:gridCol w="1397000">
                  <a:extLst>
                    <a:ext uri="{9D8B030D-6E8A-4147-A177-3AD203B41FA5}">
                      <a16:colId xmlns:a16="http://schemas.microsoft.com/office/drawing/2014/main" val="2093838403"/>
                    </a:ext>
                  </a:extLst>
                </a:gridCol>
                <a:gridCol w="1397000">
                  <a:extLst>
                    <a:ext uri="{9D8B030D-6E8A-4147-A177-3AD203B41FA5}">
                      <a16:colId xmlns:a16="http://schemas.microsoft.com/office/drawing/2014/main" val="252052023"/>
                    </a:ext>
                  </a:extLst>
                </a:gridCol>
                <a:gridCol w="1397000">
                  <a:extLst>
                    <a:ext uri="{9D8B030D-6E8A-4147-A177-3AD203B41FA5}">
                      <a16:colId xmlns:a16="http://schemas.microsoft.com/office/drawing/2014/main" val="1719285868"/>
                    </a:ext>
                  </a:extLst>
                </a:gridCol>
                <a:gridCol w="1397000">
                  <a:extLst>
                    <a:ext uri="{9D8B030D-6E8A-4147-A177-3AD203B41FA5}">
                      <a16:colId xmlns:a16="http://schemas.microsoft.com/office/drawing/2014/main" val="2415232755"/>
                    </a:ext>
                  </a:extLst>
                </a:gridCol>
                <a:gridCol w="1397000">
                  <a:extLst>
                    <a:ext uri="{9D8B030D-6E8A-4147-A177-3AD203B41FA5}">
                      <a16:colId xmlns:a16="http://schemas.microsoft.com/office/drawing/2014/main" val="1389197830"/>
                    </a:ext>
                  </a:extLst>
                </a:gridCol>
                <a:gridCol w="1397000">
                  <a:extLst>
                    <a:ext uri="{9D8B030D-6E8A-4147-A177-3AD203B41FA5}">
                      <a16:colId xmlns:a16="http://schemas.microsoft.com/office/drawing/2014/main" val="2470149212"/>
                    </a:ext>
                  </a:extLst>
                </a:gridCol>
              </a:tblGrid>
              <a:tr h="498476">
                <a:tc>
                  <a:txBody>
                    <a:bodyPr/>
                    <a:lstStyle/>
                    <a:p>
                      <a:r>
                        <a:rPr lang="en-US" dirty="0"/>
                        <a:t>Economic System</a:t>
                      </a:r>
                    </a:p>
                  </a:txBody>
                  <a:tcPr/>
                </a:tc>
                <a:tc>
                  <a:txBody>
                    <a:bodyPr/>
                    <a:lstStyle/>
                    <a:p>
                      <a:r>
                        <a:rPr lang="en-US" dirty="0"/>
                        <a:t>Private Ownership</a:t>
                      </a:r>
                    </a:p>
                  </a:txBody>
                  <a:tcPr/>
                </a:tc>
                <a:tc>
                  <a:txBody>
                    <a:bodyPr/>
                    <a:lstStyle/>
                    <a:p>
                      <a:r>
                        <a:rPr lang="en-US" dirty="0"/>
                        <a:t>Profit Motive</a:t>
                      </a:r>
                    </a:p>
                  </a:txBody>
                  <a:tcPr/>
                </a:tc>
                <a:tc>
                  <a:txBody>
                    <a:bodyPr/>
                    <a:lstStyle/>
                    <a:p>
                      <a:r>
                        <a:rPr lang="en-US" dirty="0"/>
                        <a:t>Consumer Sovereignty</a:t>
                      </a:r>
                    </a:p>
                  </a:txBody>
                  <a:tcPr/>
                </a:tc>
                <a:tc>
                  <a:txBody>
                    <a:bodyPr/>
                    <a:lstStyle/>
                    <a:p>
                      <a:r>
                        <a:rPr lang="en-US" dirty="0"/>
                        <a:t>Competition</a:t>
                      </a:r>
                    </a:p>
                  </a:txBody>
                  <a:tcPr/>
                </a:tc>
                <a:tc>
                  <a:txBody>
                    <a:bodyPr/>
                    <a:lstStyle/>
                    <a:p>
                      <a:r>
                        <a:rPr lang="en-US" dirty="0"/>
                        <a:t>Government Regulations</a:t>
                      </a:r>
                    </a:p>
                  </a:txBody>
                  <a:tcPr/>
                </a:tc>
                <a:extLst>
                  <a:ext uri="{0D108BD9-81ED-4DB2-BD59-A6C34878D82A}">
                    <a16:rowId xmlns:a16="http://schemas.microsoft.com/office/drawing/2014/main" val="3409811449"/>
                  </a:ext>
                </a:extLst>
              </a:tr>
              <a:tr h="1087438">
                <a:tc>
                  <a:txBody>
                    <a:bodyPr/>
                    <a:lstStyle/>
                    <a:p>
                      <a:r>
                        <a:rPr lang="en-US" dirty="0"/>
                        <a:t>Traditional</a:t>
                      </a:r>
                    </a:p>
                  </a:txBody>
                  <a:tcPr/>
                </a:tc>
                <a:tc>
                  <a:txBody>
                    <a:bodyPr/>
                    <a:lstStyle/>
                    <a:p>
                      <a:r>
                        <a:rPr lang="en-US" dirty="0"/>
                        <a:t>Property rights are based on historical property rights and transfer of property would follow traditional rules of the culture</a:t>
                      </a:r>
                    </a:p>
                  </a:txBody>
                  <a:tcPr/>
                </a:tc>
                <a:tc>
                  <a:txBody>
                    <a:bodyPr/>
                    <a:lstStyle/>
                    <a:p>
                      <a:r>
                        <a:rPr lang="en-US" dirty="0"/>
                        <a:t>People who provide goods and services most likely provide the same good or service their ancestors provided. It would be difficult for someone to work in a field other than the one his or her ancestors had.</a:t>
                      </a:r>
                    </a:p>
                  </a:txBody>
                  <a:tcPr/>
                </a:tc>
                <a:tc>
                  <a:txBody>
                    <a:bodyPr/>
                    <a:lstStyle/>
                    <a:p>
                      <a:r>
                        <a:rPr lang="en-US" dirty="0"/>
                        <a:t>The production of goods and services is based on what has always been produced so changes in consumer taste for new goods and services would not change the goods and services produced in the economy</a:t>
                      </a:r>
                    </a:p>
                  </a:txBody>
                  <a:tcPr/>
                </a:tc>
                <a:tc>
                  <a:txBody>
                    <a:bodyPr/>
                    <a:lstStyle/>
                    <a:p>
                      <a:r>
                        <a:rPr lang="en-US" dirty="0"/>
                        <a:t>There may be more than one seller of a particular good or service, but the sellers are likely to continue operating the same way their ancestors operated so it is unlikely that competition will lead to lower prices or a more efficient use of resources. </a:t>
                      </a:r>
                    </a:p>
                  </a:txBody>
                  <a:tcPr/>
                </a:tc>
                <a:tc>
                  <a:txBody>
                    <a:bodyPr/>
                    <a:lstStyle/>
                    <a:p>
                      <a:r>
                        <a:rPr lang="en-US" dirty="0"/>
                        <a:t>Traditional leaders, like councils of elders or tribal chiefs, will typically be in charge of moderating disputes between members of the community. They will make their decisions based on how the culture has decided in the past</a:t>
                      </a:r>
                    </a:p>
                  </a:txBody>
                  <a:tcPr/>
                </a:tc>
                <a:extLst>
                  <a:ext uri="{0D108BD9-81ED-4DB2-BD59-A6C34878D82A}">
                    <a16:rowId xmlns:a16="http://schemas.microsoft.com/office/drawing/2014/main" val="2079624587"/>
                  </a:ext>
                </a:extLst>
              </a:tr>
            </a:tbl>
          </a:graphicData>
        </a:graphic>
      </p:graphicFrame>
    </p:spTree>
    <p:extLst>
      <p:ext uri="{BB962C8B-B14F-4D97-AF65-F5344CB8AC3E}">
        <p14:creationId xmlns:p14="http://schemas.microsoft.com/office/powerpoint/2010/main" val="308801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E73B-EF3A-4542-9ECB-75154DD22C4A}"/>
              </a:ext>
            </a:extLst>
          </p:cNvPr>
          <p:cNvSpPr>
            <a:spLocks noGrp="1"/>
          </p:cNvSpPr>
          <p:nvPr>
            <p:ph type="title"/>
          </p:nvPr>
        </p:nvSpPr>
        <p:spPr>
          <a:xfrm>
            <a:off x="2612684" y="804520"/>
            <a:ext cx="7202456" cy="1049235"/>
          </a:xfrm>
        </p:spPr>
        <p:txBody>
          <a:bodyPr>
            <a:normAutofit/>
          </a:bodyPr>
          <a:lstStyle/>
          <a:p>
            <a:r>
              <a:rPr lang="en-US" dirty="0"/>
              <a:t>Command Economies </a:t>
            </a:r>
          </a:p>
        </p:txBody>
      </p:sp>
      <p:sp>
        <p:nvSpPr>
          <p:cNvPr id="3" name="Content Placeholder 2">
            <a:extLst>
              <a:ext uri="{FF2B5EF4-FFF2-40B4-BE49-F238E27FC236}">
                <a16:creationId xmlns:a16="http://schemas.microsoft.com/office/drawing/2014/main" id="{435FEFF3-8EB3-4853-BAB2-30C50747CEC3}"/>
              </a:ext>
            </a:extLst>
          </p:cNvPr>
          <p:cNvSpPr>
            <a:spLocks noGrp="1"/>
          </p:cNvSpPr>
          <p:nvPr>
            <p:ph idx="1"/>
          </p:nvPr>
        </p:nvSpPr>
        <p:spPr>
          <a:xfrm>
            <a:off x="1524001" y="2015733"/>
            <a:ext cx="5581075" cy="3450613"/>
          </a:xfrm>
        </p:spPr>
        <p:txBody>
          <a:bodyPr>
            <a:normAutofit/>
          </a:bodyPr>
          <a:lstStyle/>
          <a:p>
            <a:pPr>
              <a:lnSpc>
                <a:spcPct val="110000"/>
              </a:lnSpc>
            </a:pPr>
            <a:r>
              <a:rPr lang="en-US" sz="1600" dirty="0"/>
              <a:t>In a command economy, a central authority makes the major decisions about WHAT, HOW, and FOR WHOM to produce. </a:t>
            </a:r>
          </a:p>
          <a:p>
            <a:pPr>
              <a:lnSpc>
                <a:spcPct val="110000"/>
              </a:lnSpc>
            </a:pPr>
            <a:r>
              <a:rPr lang="en-US" sz="1600" b="1" dirty="0"/>
              <a:t>Advantages-</a:t>
            </a:r>
            <a:r>
              <a:rPr lang="en-US" sz="1600" dirty="0"/>
              <a:t> it can change direction quickly, and it allows many citizens to receive goods and services they otherwise could not afford. </a:t>
            </a:r>
          </a:p>
          <a:p>
            <a:pPr>
              <a:lnSpc>
                <a:spcPct val="110000"/>
              </a:lnSpc>
            </a:pPr>
            <a:r>
              <a:rPr lang="en-US" sz="1600" b="1" dirty="0"/>
              <a:t>Disadvantages</a:t>
            </a:r>
            <a:r>
              <a:rPr lang="en-US" sz="1600" dirty="0"/>
              <a:t> - loss of individual freedom to choose, the production of low-quality goods, a large decision making bureaucracy, and lack of individual initiative. </a:t>
            </a:r>
          </a:p>
          <a:p>
            <a:pPr>
              <a:lnSpc>
                <a:spcPct val="110000"/>
              </a:lnSpc>
            </a:pPr>
            <a:r>
              <a:rPr lang="en-US" sz="1600" dirty="0"/>
              <a:t> Socialism is a modern, somewhat more liberal version of a command economy. </a:t>
            </a:r>
          </a:p>
          <a:p>
            <a:pPr>
              <a:lnSpc>
                <a:spcPct val="110000"/>
              </a:lnSpc>
            </a:pPr>
            <a:endParaRPr lang="en-US" sz="1400" dirty="0"/>
          </a:p>
        </p:txBody>
      </p:sp>
      <p:pic>
        <p:nvPicPr>
          <p:cNvPr id="9222" name="Picture 6" descr="Image result for sweden flag">
            <a:extLst>
              <a:ext uri="{FF2B5EF4-FFF2-40B4-BE49-F238E27FC236}">
                <a16:creationId xmlns:a16="http://schemas.microsoft.com/office/drawing/2014/main" id="{3D23E01E-A213-4EAD-9CBD-FCC9D4731A5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31955" y="2122283"/>
            <a:ext cx="2383185" cy="1429911"/>
          </a:xfrm>
          <a:prstGeom prst="rect">
            <a:avLst/>
          </a:prstGeom>
          <a:noFill/>
          <a:extLst>
            <a:ext uri="{909E8E84-426E-40DD-AFC4-6F175D3DCCD1}">
              <a14:hiddenFill xmlns:a14="http://schemas.microsoft.com/office/drawing/2010/main">
                <a:solidFill>
                  <a:srgbClr val="FFFFFF"/>
                </a:solidFill>
              </a14:hiddenFill>
            </a:ext>
          </a:extLst>
        </p:spPr>
      </p:pic>
      <p:pic>
        <p:nvPicPr>
          <p:cNvPr id="9232" name="Picture 16" descr="Image result for soviet union flag">
            <a:extLst>
              <a:ext uri="{FF2B5EF4-FFF2-40B4-BE49-F238E27FC236}">
                <a16:creationId xmlns:a16="http://schemas.microsoft.com/office/drawing/2014/main" id="{F78603AB-353D-4F82-96FC-9A8F3D1D12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1955" y="3974570"/>
            <a:ext cx="2383185" cy="1340541"/>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Image result for sweden flag">
            <a:extLst>
              <a:ext uri="{FF2B5EF4-FFF2-40B4-BE49-F238E27FC236}">
                <a16:creationId xmlns:a16="http://schemas.microsoft.com/office/drawing/2014/main" id="{82275268-EDCD-4A77-A70A-950CDA96941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8" name="AutoShape 12" descr="Related image">
            <a:extLst>
              <a:ext uri="{FF2B5EF4-FFF2-40B4-BE49-F238E27FC236}">
                <a16:creationId xmlns:a16="http://schemas.microsoft.com/office/drawing/2014/main" id="{A13E72DE-2E54-4F69-85FE-464FF39AC216}"/>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9" name="AutoShape 14" descr="Related image">
            <a:extLst>
              <a:ext uri="{FF2B5EF4-FFF2-40B4-BE49-F238E27FC236}">
                <a16:creationId xmlns:a16="http://schemas.microsoft.com/office/drawing/2014/main" id="{30792B0B-4BC7-4CCF-A2E0-DF1CF0BBD54A}"/>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Tree>
    <p:extLst>
      <p:ext uri="{BB962C8B-B14F-4D97-AF65-F5344CB8AC3E}">
        <p14:creationId xmlns:p14="http://schemas.microsoft.com/office/powerpoint/2010/main" val="3434890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8F6ED-80E1-489C-B12F-EE3F33BD7D92}"/>
              </a:ext>
            </a:extLst>
          </p:cNvPr>
          <p:cNvSpPr>
            <a:spLocks noGrp="1"/>
          </p:cNvSpPr>
          <p:nvPr>
            <p:ph type="title"/>
          </p:nvPr>
        </p:nvSpPr>
        <p:spPr>
          <a:xfrm>
            <a:off x="2931397" y="198914"/>
            <a:ext cx="6571343" cy="587134"/>
          </a:xfrm>
        </p:spPr>
        <p:txBody>
          <a:bodyPr/>
          <a:lstStyle/>
          <a:p>
            <a:pPr algn="ctr"/>
            <a:r>
              <a:rPr lang="en-US" dirty="0"/>
              <a:t>Command </a:t>
            </a:r>
          </a:p>
        </p:txBody>
      </p:sp>
      <p:sp>
        <p:nvSpPr>
          <p:cNvPr id="3" name="Content Placeholder 2">
            <a:extLst>
              <a:ext uri="{FF2B5EF4-FFF2-40B4-BE49-F238E27FC236}">
                <a16:creationId xmlns:a16="http://schemas.microsoft.com/office/drawing/2014/main" id="{CC8F560E-A5B9-44C1-BB23-20E9520FD6BF}"/>
              </a:ext>
            </a:extLst>
          </p:cNvPr>
          <p:cNvSpPr>
            <a:spLocks noGrp="1"/>
          </p:cNvSpPr>
          <p:nvPr>
            <p:ph idx="1"/>
          </p:nvPr>
        </p:nvSpPr>
        <p:spPr/>
        <p:txBody>
          <a:bodyPr/>
          <a:lstStyle/>
          <a:p>
            <a:endParaRPr lang="en-US" dirty="0"/>
          </a:p>
        </p:txBody>
      </p:sp>
      <p:graphicFrame>
        <p:nvGraphicFramePr>
          <p:cNvPr id="4" name="Content Placeholder 3">
            <a:extLst>
              <a:ext uri="{FF2B5EF4-FFF2-40B4-BE49-F238E27FC236}">
                <a16:creationId xmlns:a16="http://schemas.microsoft.com/office/drawing/2014/main" id="{1982D9BC-AA97-430E-9CBC-F1804628D7BC}"/>
              </a:ext>
            </a:extLst>
          </p:cNvPr>
          <p:cNvGraphicFramePr>
            <a:graphicFrameLocks/>
          </p:cNvGraphicFramePr>
          <p:nvPr>
            <p:extLst/>
          </p:nvPr>
        </p:nvGraphicFramePr>
        <p:xfrm>
          <a:off x="1905000" y="974979"/>
          <a:ext cx="8382000" cy="5532120"/>
        </p:xfrm>
        <a:graphic>
          <a:graphicData uri="http://schemas.openxmlformats.org/drawingml/2006/table">
            <a:tbl>
              <a:tblPr firstRow="1" bandRow="1">
                <a:tableStyleId>{5C22544A-7EE6-4342-B048-85BDC9FD1C3A}</a:tableStyleId>
              </a:tblPr>
              <a:tblGrid>
                <a:gridCol w="1397000">
                  <a:extLst>
                    <a:ext uri="{9D8B030D-6E8A-4147-A177-3AD203B41FA5}">
                      <a16:colId xmlns:a16="http://schemas.microsoft.com/office/drawing/2014/main" val="2093838403"/>
                    </a:ext>
                  </a:extLst>
                </a:gridCol>
                <a:gridCol w="1397000">
                  <a:extLst>
                    <a:ext uri="{9D8B030D-6E8A-4147-A177-3AD203B41FA5}">
                      <a16:colId xmlns:a16="http://schemas.microsoft.com/office/drawing/2014/main" val="252052023"/>
                    </a:ext>
                  </a:extLst>
                </a:gridCol>
                <a:gridCol w="1397000">
                  <a:extLst>
                    <a:ext uri="{9D8B030D-6E8A-4147-A177-3AD203B41FA5}">
                      <a16:colId xmlns:a16="http://schemas.microsoft.com/office/drawing/2014/main" val="1719285868"/>
                    </a:ext>
                  </a:extLst>
                </a:gridCol>
                <a:gridCol w="1397000">
                  <a:extLst>
                    <a:ext uri="{9D8B030D-6E8A-4147-A177-3AD203B41FA5}">
                      <a16:colId xmlns:a16="http://schemas.microsoft.com/office/drawing/2014/main" val="2415232755"/>
                    </a:ext>
                  </a:extLst>
                </a:gridCol>
                <a:gridCol w="1397000">
                  <a:extLst>
                    <a:ext uri="{9D8B030D-6E8A-4147-A177-3AD203B41FA5}">
                      <a16:colId xmlns:a16="http://schemas.microsoft.com/office/drawing/2014/main" val="1389197830"/>
                    </a:ext>
                  </a:extLst>
                </a:gridCol>
                <a:gridCol w="1397000">
                  <a:extLst>
                    <a:ext uri="{9D8B030D-6E8A-4147-A177-3AD203B41FA5}">
                      <a16:colId xmlns:a16="http://schemas.microsoft.com/office/drawing/2014/main" val="2470149212"/>
                    </a:ext>
                  </a:extLst>
                </a:gridCol>
              </a:tblGrid>
              <a:tr h="498476">
                <a:tc>
                  <a:txBody>
                    <a:bodyPr/>
                    <a:lstStyle/>
                    <a:p>
                      <a:r>
                        <a:rPr lang="en-US" dirty="0"/>
                        <a:t>Economic System</a:t>
                      </a:r>
                    </a:p>
                  </a:txBody>
                  <a:tcPr/>
                </a:tc>
                <a:tc>
                  <a:txBody>
                    <a:bodyPr/>
                    <a:lstStyle/>
                    <a:p>
                      <a:r>
                        <a:rPr lang="en-US" dirty="0"/>
                        <a:t>Private Ownership</a:t>
                      </a:r>
                    </a:p>
                  </a:txBody>
                  <a:tcPr/>
                </a:tc>
                <a:tc>
                  <a:txBody>
                    <a:bodyPr/>
                    <a:lstStyle/>
                    <a:p>
                      <a:r>
                        <a:rPr lang="en-US" dirty="0"/>
                        <a:t>Profit Motive</a:t>
                      </a:r>
                    </a:p>
                  </a:txBody>
                  <a:tcPr/>
                </a:tc>
                <a:tc>
                  <a:txBody>
                    <a:bodyPr/>
                    <a:lstStyle/>
                    <a:p>
                      <a:r>
                        <a:rPr lang="en-US" dirty="0"/>
                        <a:t>Consumer Sovereignty</a:t>
                      </a:r>
                    </a:p>
                  </a:txBody>
                  <a:tcPr/>
                </a:tc>
                <a:tc>
                  <a:txBody>
                    <a:bodyPr/>
                    <a:lstStyle/>
                    <a:p>
                      <a:r>
                        <a:rPr lang="en-US" dirty="0"/>
                        <a:t>Competition</a:t>
                      </a:r>
                    </a:p>
                  </a:txBody>
                  <a:tcPr/>
                </a:tc>
                <a:tc>
                  <a:txBody>
                    <a:bodyPr/>
                    <a:lstStyle/>
                    <a:p>
                      <a:r>
                        <a:rPr lang="en-US" dirty="0"/>
                        <a:t>Government Regulations</a:t>
                      </a:r>
                    </a:p>
                  </a:txBody>
                  <a:tcPr/>
                </a:tc>
                <a:extLst>
                  <a:ext uri="{0D108BD9-81ED-4DB2-BD59-A6C34878D82A}">
                    <a16:rowId xmlns:a16="http://schemas.microsoft.com/office/drawing/2014/main" val="3409811449"/>
                  </a:ext>
                </a:extLst>
              </a:tr>
              <a:tr h="1087438">
                <a:tc>
                  <a:txBody>
                    <a:bodyPr/>
                    <a:lstStyle/>
                    <a:p>
                      <a:r>
                        <a:rPr lang="en-US" dirty="0"/>
                        <a:t>Command</a:t>
                      </a:r>
                    </a:p>
                  </a:txBody>
                  <a:tcPr/>
                </a:tc>
                <a:tc>
                  <a:txBody>
                    <a:bodyPr/>
                    <a:lstStyle/>
                    <a:p>
                      <a:r>
                        <a:rPr lang="en-US" dirty="0"/>
                        <a:t>d Property rights, if any, are insecure since central planners make all economic decisions. Property seizures are common if the central planner thinks the property should be used in another capacity. </a:t>
                      </a:r>
                    </a:p>
                  </a:txBody>
                  <a:tcPr/>
                </a:tc>
                <a:tc>
                  <a:txBody>
                    <a:bodyPr/>
                    <a:lstStyle/>
                    <a:p>
                      <a:r>
                        <a:rPr lang="en-US" dirty="0"/>
                        <a:t>Little opportunity to pursue individual rewards since all economic decisions are made by a central planner. Small businesses, if allowed, will likely return a large percentage of profits to the central government</a:t>
                      </a:r>
                    </a:p>
                  </a:txBody>
                  <a:tcPr/>
                </a:tc>
                <a:tc>
                  <a:txBody>
                    <a:bodyPr/>
                    <a:lstStyle/>
                    <a:p>
                      <a:r>
                        <a:rPr lang="en-US" dirty="0"/>
                        <a:t>Individual consumers have little say in what businesses or government producers offer as goods and services. They may be told how much of each good or service they are allowed to have. Even if consumers have money available to buy, there may be shortages of the more desirable goods because the central planners did not authorize the right level of production.</a:t>
                      </a:r>
                    </a:p>
                  </a:txBody>
                  <a:tcPr/>
                </a:tc>
                <a:tc>
                  <a:txBody>
                    <a:bodyPr/>
                    <a:lstStyle/>
                    <a:p>
                      <a:r>
                        <a:rPr lang="en-US" dirty="0"/>
                        <a:t>Since the government is the producer of most goods and services, there is little or no competition among individual firms. This means there is little incentive to innovate, lower prices, increase quality, or use resources efficiently.</a:t>
                      </a:r>
                    </a:p>
                  </a:txBody>
                  <a:tcPr/>
                </a:tc>
                <a:tc>
                  <a:txBody>
                    <a:bodyPr/>
                    <a:lstStyle/>
                    <a:p>
                      <a:r>
                        <a:rPr lang="en-US" dirty="0"/>
                        <a:t>The government or central planner makes almost all decisions about the production of goods and services in the economy</a:t>
                      </a:r>
                    </a:p>
                  </a:txBody>
                  <a:tcPr/>
                </a:tc>
                <a:extLst>
                  <a:ext uri="{0D108BD9-81ED-4DB2-BD59-A6C34878D82A}">
                    <a16:rowId xmlns:a16="http://schemas.microsoft.com/office/drawing/2014/main" val="2079624587"/>
                  </a:ext>
                </a:extLst>
              </a:tr>
            </a:tbl>
          </a:graphicData>
        </a:graphic>
      </p:graphicFrame>
    </p:spTree>
    <p:extLst>
      <p:ext uri="{BB962C8B-B14F-4D97-AF65-F5344CB8AC3E}">
        <p14:creationId xmlns:p14="http://schemas.microsoft.com/office/powerpoint/2010/main" val="617166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89040" y="2362200"/>
            <a:ext cx="5747087" cy="144655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base">
              <a:spcBef>
                <a:spcPct val="0"/>
              </a:spcBef>
              <a:spcAft>
                <a:spcPct val="0"/>
              </a:spcAft>
            </a:pPr>
            <a:r>
              <a:rPr lang="en-US" sz="8800" b="1" spc="50" dirty="0">
                <a:ln w="11430"/>
                <a:gradFill>
                  <a:gsLst>
                    <a:gs pos="25000">
                      <a:srgbClr val="DE478E">
                        <a:satMod val="155000"/>
                      </a:srgbClr>
                    </a:gs>
                    <a:gs pos="100000">
                      <a:srgbClr val="DE478E">
                        <a:shade val="45000"/>
                        <a:satMod val="165000"/>
                      </a:srgbClr>
                    </a:gs>
                  </a:gsLst>
                  <a:lin ang="5400000"/>
                </a:gradFill>
                <a:effectLst>
                  <a:outerShdw blurRad="76200" dist="50800" dir="5400000" algn="tl" rotWithShape="0">
                    <a:srgbClr val="000000">
                      <a:alpha val="65000"/>
                    </a:srgbClr>
                  </a:outerShdw>
                </a:effectLst>
                <a:latin typeface="Arial" charset="0"/>
              </a:rPr>
              <a:t>Command</a:t>
            </a:r>
          </a:p>
        </p:txBody>
      </p:sp>
      <p:sp>
        <p:nvSpPr>
          <p:cNvPr id="5" name="TextBox 4"/>
          <p:cNvSpPr txBox="1"/>
          <p:nvPr/>
        </p:nvSpPr>
        <p:spPr>
          <a:xfrm>
            <a:off x="2057400" y="150673"/>
            <a:ext cx="4191000" cy="2308324"/>
          </a:xfrm>
          <a:prstGeom prst="rect">
            <a:avLst/>
          </a:prstGeom>
          <a:noFill/>
        </p:spPr>
        <p:txBody>
          <a:bodyPr wrap="square" rtlCol="0">
            <a:spAutoFit/>
          </a:bodyPr>
          <a:lstStyle/>
          <a:p>
            <a:pPr fontAlgn="base">
              <a:spcBef>
                <a:spcPct val="0"/>
              </a:spcBef>
              <a:spcAft>
                <a:spcPct val="0"/>
              </a:spcAft>
            </a:pPr>
            <a:r>
              <a:rPr lang="en-US" sz="3600" dirty="0">
                <a:solidFill>
                  <a:prstClr val="black"/>
                </a:solidFill>
                <a:latin typeface="Arial" charset="0"/>
              </a:rPr>
              <a:t>Central or main government answers production questions</a:t>
            </a:r>
          </a:p>
        </p:txBody>
      </p:sp>
      <p:sp>
        <p:nvSpPr>
          <p:cNvPr id="6" name="TextBox 5"/>
          <p:cNvSpPr txBox="1"/>
          <p:nvPr/>
        </p:nvSpPr>
        <p:spPr>
          <a:xfrm>
            <a:off x="6982599" y="3808750"/>
            <a:ext cx="3733800" cy="2308324"/>
          </a:xfrm>
          <a:prstGeom prst="rect">
            <a:avLst/>
          </a:prstGeom>
          <a:noFill/>
        </p:spPr>
        <p:txBody>
          <a:bodyPr wrap="square" rtlCol="0">
            <a:spAutoFit/>
          </a:bodyPr>
          <a:lstStyle/>
          <a:p>
            <a:pPr fontAlgn="base">
              <a:spcBef>
                <a:spcPct val="0"/>
              </a:spcBef>
              <a:spcAft>
                <a:spcPct val="0"/>
              </a:spcAft>
            </a:pPr>
            <a:r>
              <a:rPr lang="en-US" sz="3600" dirty="0">
                <a:solidFill>
                  <a:prstClr val="black"/>
                </a:solidFill>
                <a:latin typeface="Arial" charset="0"/>
              </a:rPr>
              <a:t>Government tends to own or control main resources </a:t>
            </a:r>
          </a:p>
        </p:txBody>
      </p:sp>
      <p:cxnSp>
        <p:nvCxnSpPr>
          <p:cNvPr id="8" name="Straight Arrow Connector 7"/>
          <p:cNvCxnSpPr/>
          <p:nvPr/>
        </p:nvCxnSpPr>
        <p:spPr>
          <a:xfrm rot="16200000" flipV="1">
            <a:off x="4229100" y="2171700"/>
            <a:ext cx="838200" cy="3048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 name="Straight Arrow Connector 8"/>
          <p:cNvCxnSpPr>
            <a:cxnSpLocks/>
          </p:cNvCxnSpPr>
          <p:nvPr/>
        </p:nvCxnSpPr>
        <p:spPr>
          <a:xfrm>
            <a:off x="5562601" y="3733800"/>
            <a:ext cx="1419999" cy="609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 name="TextBox 6"/>
          <p:cNvSpPr txBox="1"/>
          <p:nvPr/>
        </p:nvSpPr>
        <p:spPr>
          <a:xfrm>
            <a:off x="1524000" y="3287642"/>
            <a:ext cx="3733800" cy="2862322"/>
          </a:xfrm>
          <a:prstGeom prst="rect">
            <a:avLst/>
          </a:prstGeom>
          <a:noFill/>
        </p:spPr>
        <p:txBody>
          <a:bodyPr wrap="square" rtlCol="0">
            <a:spAutoFit/>
          </a:bodyPr>
          <a:lstStyle/>
          <a:p>
            <a:pPr fontAlgn="base">
              <a:spcBef>
                <a:spcPct val="0"/>
              </a:spcBef>
              <a:spcAft>
                <a:spcPct val="0"/>
              </a:spcAft>
            </a:pPr>
            <a:r>
              <a:rPr lang="en-US" sz="3600" dirty="0">
                <a:solidFill>
                  <a:prstClr val="black"/>
                </a:solidFill>
                <a:latin typeface="Arial" charset="0"/>
              </a:rPr>
              <a:t>Can be democratic (socialist) or authoritarian (dictator)</a:t>
            </a:r>
          </a:p>
        </p:txBody>
      </p:sp>
      <p:cxnSp>
        <p:nvCxnSpPr>
          <p:cNvPr id="10" name="Straight Arrow Connector 9"/>
          <p:cNvCxnSpPr>
            <a:cxnSpLocks/>
          </p:cNvCxnSpPr>
          <p:nvPr/>
        </p:nvCxnSpPr>
        <p:spPr>
          <a:xfrm flipH="1">
            <a:off x="3619500" y="3657600"/>
            <a:ext cx="647700" cy="3810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12272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AD7E-9AAA-432E-9EBD-CD4A0B3F1408}"/>
              </a:ext>
            </a:extLst>
          </p:cNvPr>
          <p:cNvSpPr>
            <a:spLocks noGrp="1"/>
          </p:cNvSpPr>
          <p:nvPr>
            <p:ph type="title"/>
          </p:nvPr>
        </p:nvSpPr>
        <p:spPr>
          <a:xfrm>
            <a:off x="2971801" y="609601"/>
            <a:ext cx="6571343" cy="1049235"/>
          </a:xfrm>
        </p:spPr>
        <p:txBody>
          <a:bodyPr>
            <a:normAutofit fontScale="90000"/>
          </a:bodyPr>
          <a:lstStyle/>
          <a:p>
            <a:r>
              <a:rPr lang="en-US"/>
              <a:t>Which of the disadvantages of a command economy is shown here? Explain your answer</a:t>
            </a:r>
            <a:endParaRPr lang="en-US" dirty="0"/>
          </a:p>
        </p:txBody>
      </p:sp>
      <p:pic>
        <p:nvPicPr>
          <p:cNvPr id="6" name="Content Placeholder 5" descr="A map with text&#10;&#10;Description generated with high confidence">
            <a:extLst>
              <a:ext uri="{FF2B5EF4-FFF2-40B4-BE49-F238E27FC236}">
                <a16:creationId xmlns:a16="http://schemas.microsoft.com/office/drawing/2014/main" id="{D7F8137B-51AC-4844-91CB-7BD6F3740F8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2590801" y="2016125"/>
            <a:ext cx="6571343" cy="4693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6205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F4574-8E83-4E1E-81D7-A97B1D2F6366}"/>
              </a:ext>
            </a:extLst>
          </p:cNvPr>
          <p:cNvSpPr>
            <a:spLocks noGrp="1"/>
          </p:cNvSpPr>
          <p:nvPr>
            <p:ph type="title"/>
          </p:nvPr>
        </p:nvSpPr>
        <p:spPr/>
        <p:txBody>
          <a:bodyPr/>
          <a:lstStyle/>
          <a:p>
            <a:r>
              <a:rPr lang="en-US" dirty="0"/>
              <a:t>Market Economy </a:t>
            </a:r>
          </a:p>
        </p:txBody>
      </p:sp>
      <p:sp>
        <p:nvSpPr>
          <p:cNvPr id="3" name="Content Placeholder 2">
            <a:extLst>
              <a:ext uri="{FF2B5EF4-FFF2-40B4-BE49-F238E27FC236}">
                <a16:creationId xmlns:a16="http://schemas.microsoft.com/office/drawing/2014/main" id="{9C91E02C-B7C4-416C-B49D-887488C51F50}"/>
              </a:ext>
            </a:extLst>
          </p:cNvPr>
          <p:cNvSpPr>
            <a:spLocks noGrp="1"/>
          </p:cNvSpPr>
          <p:nvPr>
            <p:ph idx="1"/>
          </p:nvPr>
        </p:nvSpPr>
        <p:spPr>
          <a:xfrm>
            <a:off x="1905001" y="2015734"/>
            <a:ext cx="8762999" cy="3450613"/>
          </a:xfrm>
        </p:spPr>
        <p:txBody>
          <a:bodyPr>
            <a:normAutofit fontScale="92500" lnSpcReduction="10000"/>
          </a:bodyPr>
          <a:lstStyle/>
          <a:p>
            <a:r>
              <a:rPr lang="en-US" dirty="0"/>
              <a:t>A market economy is based on capitalism. </a:t>
            </a:r>
          </a:p>
          <a:p>
            <a:r>
              <a:rPr lang="en-US" dirty="0"/>
              <a:t> Supply, demand, and the price system help people make decisions and allocate resources. </a:t>
            </a:r>
          </a:p>
          <a:p>
            <a:r>
              <a:rPr lang="en-US" dirty="0"/>
              <a:t> People can spend money on what they want and can own resources privately. </a:t>
            </a:r>
          </a:p>
          <a:p>
            <a:r>
              <a:rPr lang="en-US" b="1" dirty="0"/>
              <a:t>Advantages</a:t>
            </a:r>
            <a:r>
              <a:rPr lang="en-US" dirty="0"/>
              <a:t> include a high degree of individual freedom and customer satisfaction, a variety of goods and services, the incentive to take care of private property, and decentralized decision making. </a:t>
            </a:r>
          </a:p>
          <a:p>
            <a:r>
              <a:rPr lang="en-US" b="1" dirty="0"/>
              <a:t>Disadvantages</a:t>
            </a:r>
            <a:r>
              <a:rPr lang="en-US" dirty="0"/>
              <a:t> include not providing for basic needs of everyone, a shortage of some services, and a high degree of uncertainty. </a:t>
            </a:r>
          </a:p>
        </p:txBody>
      </p:sp>
    </p:spTree>
    <p:extLst>
      <p:ext uri="{BB962C8B-B14F-4D97-AF65-F5344CB8AC3E}">
        <p14:creationId xmlns:p14="http://schemas.microsoft.com/office/powerpoint/2010/main" val="72708442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1677</Words>
  <Application>Microsoft Office PowerPoint</Application>
  <PresentationFormat>Widescreen</PresentationFormat>
  <Paragraphs>179</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Gill Sans MT</vt:lpstr>
      <vt:lpstr>Proxima Nova</vt:lpstr>
      <vt:lpstr>Gallery</vt:lpstr>
      <vt:lpstr>More Choices: 3 Basic Economic Questions</vt:lpstr>
      <vt:lpstr>Types of Economies</vt:lpstr>
      <vt:lpstr>Traditional Economies  </vt:lpstr>
      <vt:lpstr>Traditional Economy</vt:lpstr>
      <vt:lpstr>Command Economies </vt:lpstr>
      <vt:lpstr>Command </vt:lpstr>
      <vt:lpstr>PowerPoint Presentation</vt:lpstr>
      <vt:lpstr>Which of the disadvantages of a command economy is shown here? Explain your answer</vt:lpstr>
      <vt:lpstr>Market Economy </vt:lpstr>
      <vt:lpstr>Market</vt:lpstr>
      <vt:lpstr>PowerPoint Presentation</vt:lpstr>
      <vt:lpstr>Mixed Economy </vt:lpstr>
      <vt:lpstr>Mixed Economy </vt:lpstr>
      <vt:lpstr>Government Role IN The US </vt:lpstr>
      <vt:lpstr>Our Version of the Mixed Economy: The Free Enterprise System</vt:lpstr>
      <vt:lpstr>Free Enterprise System cont.</vt:lpstr>
      <vt:lpstr>Free Enterprise System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Choices: 3 Basic Economic Questions</dc:title>
  <dc:creator>Samer Kaddah</dc:creator>
  <cp:lastModifiedBy>Matthew Liedberg</cp:lastModifiedBy>
  <cp:revision>2</cp:revision>
  <dcterms:created xsi:type="dcterms:W3CDTF">2018-08-13T17:11:42Z</dcterms:created>
  <dcterms:modified xsi:type="dcterms:W3CDTF">2019-08-15T15:30:18Z</dcterms:modified>
</cp:coreProperties>
</file>