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81" r:id="rId3"/>
    <p:sldId id="295" r:id="rId4"/>
    <p:sldId id="279" r:id="rId5"/>
    <p:sldId id="310" r:id="rId6"/>
    <p:sldId id="277" r:id="rId7"/>
    <p:sldId id="270" r:id="rId8"/>
    <p:sldId id="257" r:id="rId9"/>
    <p:sldId id="260" r:id="rId10"/>
    <p:sldId id="261" r:id="rId11"/>
    <p:sldId id="262" r:id="rId12"/>
    <p:sldId id="263" r:id="rId13"/>
    <p:sldId id="269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1979084" y="37338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520429-0DA5-4CE9-8D29-DC795C817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39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837DA-4A00-41CE-8C05-95FF898A5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64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8881-4C53-4378-9B7C-D8C9A6403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3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915C7E-A9BC-4A69-B061-392DD659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E41F14-6DE8-4B26-9594-1D582ED8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E148EC-3973-4840-AC74-3ADA658B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BDDF-E568-40C8-9B5A-FE8531BC6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10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828801"/>
            <a:ext cx="5384800" cy="43021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DC3D9A-84A1-4B0A-B17F-F5D5AD54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DE78DD-13C4-4964-A444-6BC4DECF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E372F5-4103-4A54-97A3-93F2F43B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28876-AAAF-46AA-BEA9-8BF6A38F9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828801"/>
            <a:ext cx="5384800" cy="43021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9F86E9-23E1-41C6-BB07-7ECABB47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3C4206-06B4-4518-9A1E-BAC4185A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10C14C-71F8-4C1B-A915-08B9562F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A1B6-F548-4A80-A301-F8838F79A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05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14C2-32B2-4D71-870E-5E0AE6925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50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9D9C-C193-4C89-B80D-EDC988F95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67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402A9-E0A1-47C1-9312-3989233F4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80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149E-6890-4608-A5DE-29F4B25C6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11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45D8-6283-43AB-83C1-0C27D5481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24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B529-A3BD-4126-9243-FC628B002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38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D29E-AD8E-472D-8F6F-4EE0857FF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79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FAAC-05FB-4B58-9676-DCAF6B9D7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43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1" y="609601"/>
            <a:ext cx="987636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13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9"/>
            <a:ext cx="2328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9"/>
            <a:ext cx="4718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0268" y="6224589"/>
            <a:ext cx="17060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91273F-1858-469A-B0D2-AC26E31AD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57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rait.kaar.at/USA%201/images/millard_fillmore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56D246-711C-4241-B3B6-C56FEA7FD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849" y="1177926"/>
            <a:ext cx="7475538" cy="2925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3800" dirty="0"/>
              <a:t>East Asia</a:t>
            </a:r>
          </a:p>
        </p:txBody>
      </p:sp>
      <p:sp>
        <p:nvSpPr>
          <p:cNvPr id="22531" name="Subtitle 5">
            <a:extLst>
              <a:ext uri="{FF2B5EF4-FFF2-40B4-BE49-F238E27FC236}">
                <a16:creationId xmlns:a16="http://schemas.microsoft.com/office/drawing/2014/main" id="{DF0484A5-F589-4016-9ADD-45BBDE222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5906" y="4775201"/>
            <a:ext cx="6575425" cy="1387475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Two Different Stories:  China and Japan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F5BB13D-DD14-4A9C-8D1A-57E1999EB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816" y="0"/>
            <a:ext cx="9876367" cy="1355725"/>
          </a:xfrm>
        </p:spPr>
        <p:txBody>
          <a:bodyPr/>
          <a:lstStyle/>
          <a:p>
            <a:pPr algn="ctr"/>
            <a:r>
              <a:rPr lang="en-US" altLang="en-US" b="1" u="sng" dirty="0">
                <a:latin typeface="Constantia" panose="02030602050306030303" pitchFamily="18" charset="0"/>
              </a:rPr>
              <a:t>Tokugawa Shogunate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67B63C1-EE3D-4612-878E-B4F1215068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1" y="1371600"/>
            <a:ext cx="7051675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Constantia" panose="02030602050306030303" pitchFamily="18" charset="0"/>
              </a:rPr>
              <a:t>The Japanese reply came in the form of the </a:t>
            </a:r>
            <a:r>
              <a:rPr lang="en-US" altLang="en-US" sz="2800" b="1" u="sng">
                <a:latin typeface="Constantia" panose="02030602050306030303" pitchFamily="18" charset="0"/>
              </a:rPr>
              <a:t>Treaty of Kanagawa</a:t>
            </a:r>
            <a:r>
              <a:rPr lang="en-US" altLang="en-US" sz="2800">
                <a:latin typeface="Constantia" panose="02030602050306030303" pitchFamily="18" charset="0"/>
              </a:rPr>
              <a:t> (1854)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nstantia" panose="02030602050306030303" pitchFamily="18" charset="0"/>
              </a:rPr>
              <a:t>Japan agreed to open 2 ports for the U.S. to take on supplies.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nstantia" panose="02030602050306030303" pitchFamily="18" charset="0"/>
              </a:rPr>
              <a:t>Soon other European nations were trading with Japan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37CD62B8-0F29-488C-B45F-950B7EA68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810001"/>
            <a:ext cx="39560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6FA5DC1-0033-43F1-A613-7244505D7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816" y="219076"/>
            <a:ext cx="9876367" cy="1355725"/>
          </a:xfrm>
        </p:spPr>
        <p:txBody>
          <a:bodyPr/>
          <a:lstStyle/>
          <a:p>
            <a:r>
              <a:rPr lang="en-US" altLang="en-US" sz="3600" b="1" u="sng" dirty="0">
                <a:latin typeface="Constantia" panose="02030602050306030303" pitchFamily="18" charset="0"/>
              </a:rPr>
              <a:t>Meiji Reform and Modernization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EEA077D-C4E7-42F1-8AF3-02B1926753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1176" y="1123950"/>
            <a:ext cx="7650163" cy="4954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Constantia" panose="02030602050306030303" pitchFamily="18" charset="0"/>
              </a:rPr>
              <a:t>Tokugawa Shogunate steps down in 1867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Constantia" panose="02030602050306030303" pitchFamily="18" charset="0"/>
              </a:rPr>
              <a:t>young Emperor Mutsuhito brought a new sense of national pride to Japan. (Nationalism)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Constantia" panose="02030602050306030303" pitchFamily="18" charset="0"/>
              </a:rPr>
              <a:t>Mutsuhito felt that the best way to </a:t>
            </a:r>
            <a:r>
              <a:rPr lang="en-US" altLang="en-US" sz="2800" i="1" dirty="0">
                <a:latin typeface="Constantia" panose="02030602050306030303" pitchFamily="18" charset="0"/>
              </a:rPr>
              <a:t>counter</a:t>
            </a:r>
            <a:r>
              <a:rPr lang="en-US" altLang="en-US" sz="2800" dirty="0">
                <a:latin typeface="Constantia" panose="02030602050306030303" pitchFamily="18" charset="0"/>
              </a:rPr>
              <a:t> Western influence in Japan was to quickly modernize, industrialize, and militarize.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Constantia" panose="02030602050306030303" pitchFamily="18" charset="0"/>
              </a:rPr>
              <a:t>This began the </a:t>
            </a:r>
            <a:r>
              <a:rPr lang="en-US" altLang="en-US" sz="2800" b="1" u="sng" dirty="0">
                <a:latin typeface="Constantia" panose="02030602050306030303" pitchFamily="18" charset="0"/>
              </a:rPr>
              <a:t>Meiji Era</a:t>
            </a:r>
            <a:r>
              <a:rPr lang="en-US" altLang="en-US" sz="2800" b="1" dirty="0">
                <a:latin typeface="Constantia" panose="02030602050306030303" pitchFamily="18" charset="0"/>
              </a:rPr>
              <a:t> (1867-1913)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Constantia" panose="02030602050306030303" pitchFamily="18" charset="0"/>
              </a:rPr>
              <a:t>(Meiji = “enlightened rule” )</a:t>
            </a: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D39664E2-2ED1-4CDD-B6A9-DD83BBAD2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279900"/>
            <a:ext cx="50387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6486079-7C7D-4A85-8274-BA9B651B8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6229" y="0"/>
            <a:ext cx="9876367" cy="1355725"/>
          </a:xfrm>
        </p:spPr>
        <p:txBody>
          <a:bodyPr/>
          <a:lstStyle/>
          <a:p>
            <a:pPr algn="ctr"/>
            <a:r>
              <a:rPr lang="en-US" altLang="en-US" b="1" u="sng" dirty="0">
                <a:latin typeface="Constantia" panose="02030602050306030303" pitchFamily="18" charset="0"/>
              </a:rPr>
              <a:t>Meiji Restoration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A3B3858-5FE0-4A73-9B1A-8D23A9A015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295400"/>
            <a:ext cx="8915400" cy="2971800"/>
          </a:xfrm>
        </p:spPr>
        <p:txBody>
          <a:bodyPr/>
          <a:lstStyle/>
          <a:p>
            <a:r>
              <a:rPr lang="en-US" altLang="en-US" sz="2800">
                <a:latin typeface="Constantia" panose="02030602050306030303" pitchFamily="18" charset="0"/>
              </a:rPr>
              <a:t>Japan modeled their navy after Great Britain, their government and army after Germany, and their educational system after the United States.</a:t>
            </a:r>
          </a:p>
          <a:p>
            <a:r>
              <a:rPr lang="en-US" altLang="en-US" sz="2800">
                <a:latin typeface="Constantia" panose="02030602050306030303" pitchFamily="18" charset="0"/>
              </a:rPr>
              <a:t>In 30 years, Japan goes from a weak isolated nation to a powerful, industrial nation</a:t>
            </a: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60D351F0-CEC6-4E5E-A7B5-D273F1E09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6" y="3656013"/>
            <a:ext cx="58959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6E4C471-99CC-4140-AFB7-FFA2EC904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>
                <a:latin typeface="Constantia" panose="02030602050306030303" pitchFamily="18" charset="0"/>
              </a:rPr>
              <a:t>Quick Acrostic/Mnemonic Device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FC691D8-AFF9-44FE-8FDC-9AFE4B89D4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>
                <a:latin typeface="Constantia" panose="02030602050306030303" pitchFamily="18" charset="0"/>
              </a:rPr>
              <a:t>M = Meiji</a:t>
            </a:r>
          </a:p>
          <a:p>
            <a:r>
              <a:rPr lang="en-US" altLang="en-US" sz="3600">
                <a:latin typeface="Constantia" panose="02030602050306030303" pitchFamily="18" charset="0"/>
              </a:rPr>
              <a:t>E  = Ends</a:t>
            </a:r>
          </a:p>
          <a:p>
            <a:r>
              <a:rPr lang="en-US" altLang="en-US" sz="3600">
                <a:latin typeface="Constantia" panose="02030602050306030303" pitchFamily="18" charset="0"/>
              </a:rPr>
              <a:t>I  =  Isolation</a:t>
            </a:r>
          </a:p>
          <a:p>
            <a:r>
              <a:rPr lang="en-US" altLang="en-US" sz="3600">
                <a:latin typeface="Constantia" panose="02030602050306030303" pitchFamily="18" charset="0"/>
              </a:rPr>
              <a:t>J  = Japan</a:t>
            </a:r>
          </a:p>
          <a:p>
            <a:r>
              <a:rPr lang="en-US" altLang="en-US" sz="3600">
                <a:latin typeface="Constantia" panose="02030602050306030303" pitchFamily="18" charset="0"/>
              </a:rPr>
              <a:t>I  =  Industrializes</a:t>
            </a:r>
          </a:p>
        </p:txBody>
      </p:sp>
      <p:pic>
        <p:nvPicPr>
          <p:cNvPr id="13316" name="Picture 5" descr="emperor meiji in western style military dress">
            <a:extLst>
              <a:ext uri="{FF2B5EF4-FFF2-40B4-BE49-F238E27FC236}">
                <a16:creationId xmlns:a16="http://schemas.microsoft.com/office/drawing/2014/main" id="{08004943-380A-4016-8D8F-18DE33AB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4" y="1524001"/>
            <a:ext cx="297973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8D16C6A-34CB-4D15-9EE1-B4D02DD3D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>
                <a:latin typeface="Constantia" panose="02030602050306030303" pitchFamily="18" charset="0"/>
              </a:rPr>
              <a:t>From Nationalism to Imperialism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C8CF3EE-193C-4092-A961-38B5F623B6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2289" y="1676400"/>
            <a:ext cx="7388225" cy="4497388"/>
          </a:xfrm>
        </p:spPr>
        <p:txBody>
          <a:bodyPr/>
          <a:lstStyle/>
          <a:p>
            <a:r>
              <a:rPr lang="en-US" altLang="en-US">
                <a:latin typeface="Constantia" panose="02030602050306030303" pitchFamily="18" charset="0"/>
              </a:rPr>
              <a:t>Feeling proud of their new strength, Japan's feelings of nationalism grew.</a:t>
            </a:r>
          </a:p>
          <a:p>
            <a:r>
              <a:rPr lang="en-US" altLang="en-US">
                <a:latin typeface="Constantia" panose="02030602050306030303" pitchFamily="18" charset="0"/>
              </a:rPr>
              <a:t>Japan looked to compete with Europe and build their own imperial empire. </a:t>
            </a:r>
          </a:p>
          <a:p>
            <a:pPr>
              <a:buFontTx/>
              <a:buNone/>
            </a:pPr>
            <a:endParaRPr lang="en-US" altLang="en-US">
              <a:latin typeface="Constantia" panose="02030602050306030303" pitchFamily="18" charset="0"/>
            </a:endParaRPr>
          </a:p>
          <a:p>
            <a:pPr>
              <a:buFontTx/>
              <a:buNone/>
            </a:pPr>
            <a:endParaRPr lang="en-US" altLang="en-US">
              <a:latin typeface="Constantia" panose="02030602050306030303" pitchFamily="18" charset="0"/>
            </a:endParaRPr>
          </a:p>
          <a:p>
            <a:pPr>
              <a:buFontTx/>
              <a:buNone/>
            </a:pPr>
            <a:endParaRPr lang="en-US" altLang="en-US">
              <a:latin typeface="Constantia" panose="02030602050306030303" pitchFamily="18" charset="0"/>
            </a:endParaRPr>
          </a:p>
        </p:txBody>
      </p:sp>
      <p:pic>
        <p:nvPicPr>
          <p:cNvPr id="14340" name="Picture 5" descr="Moderization in Meiji, Japan">
            <a:extLst>
              <a:ext uri="{FF2B5EF4-FFF2-40B4-BE49-F238E27FC236}">
                <a16:creationId xmlns:a16="http://schemas.microsoft.com/office/drawing/2014/main" id="{8C740B9B-BBBB-4C64-B94E-5E45C548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200400"/>
            <a:ext cx="60960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49DF6FB-D915-4B00-BA80-1E9243CA3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1" y="507999"/>
            <a:ext cx="7477125" cy="685800"/>
          </a:xfrm>
        </p:spPr>
        <p:txBody>
          <a:bodyPr/>
          <a:lstStyle/>
          <a:p>
            <a:pPr algn="ctr"/>
            <a:r>
              <a:rPr lang="en-US" altLang="en-US" sz="3600" b="1" u="sng" dirty="0">
                <a:latin typeface="Constantia" panose="02030602050306030303" pitchFamily="18" charset="0"/>
              </a:rPr>
              <a:t>Meiji Restoration</a:t>
            </a:r>
            <a:br>
              <a:rPr lang="en-US" altLang="en-US" sz="3600" b="1" u="sng" dirty="0">
                <a:latin typeface="Constantia" panose="02030602050306030303" pitchFamily="18" charset="0"/>
              </a:rPr>
            </a:br>
            <a:endParaRPr lang="en-US" altLang="en-US" sz="3600" b="1" u="sng" dirty="0">
              <a:latin typeface="Constantia" panose="02030602050306030303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7FABECA-420B-4970-AFF7-0211FB05A9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8832" y="1135064"/>
            <a:ext cx="5146675" cy="4878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Constantia" panose="02030602050306030303" pitchFamily="18" charset="0"/>
              </a:rPr>
              <a:t>Sino-Japanese War (1894-1895)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Constantia" panose="02030602050306030303" pitchFamily="18" charset="0"/>
              </a:rPr>
              <a:t>Fought between Japan and China for trading rights in Korea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Constantia" panose="02030602050306030303" pitchFamily="18" charset="0"/>
              </a:rPr>
              <a:t>Japan drove China out of Korea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Constantia" panose="02030602050306030303" pitchFamily="18" charset="0"/>
              </a:rPr>
              <a:t>Destroyed the Chinese navy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Constantia" panose="02030602050306030303" pitchFamily="18" charset="0"/>
              </a:rPr>
              <a:t>Gained a foothold in Manchuria (Northeast China)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A4A72893-58DA-478B-88D1-A76210654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037014"/>
            <a:ext cx="4576763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>
            <a:extLst>
              <a:ext uri="{FF2B5EF4-FFF2-40B4-BE49-F238E27FC236}">
                <a16:creationId xmlns:a16="http://schemas.microsoft.com/office/drawing/2014/main" id="{FAAFBA19-1212-4892-B1E3-BABCB2544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35064"/>
            <a:ext cx="39116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B85D9A9-E8D6-46AF-B64E-5C45C4079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816" y="219076"/>
            <a:ext cx="9876367" cy="1355725"/>
          </a:xfrm>
        </p:spPr>
        <p:txBody>
          <a:bodyPr/>
          <a:lstStyle/>
          <a:p>
            <a:pPr algn="ctr"/>
            <a:r>
              <a:rPr lang="en-US" altLang="en-US" b="1" u="sng" dirty="0">
                <a:latin typeface="Constantia" panose="02030602050306030303" pitchFamily="18" charset="0"/>
              </a:rPr>
              <a:t>Meiji Restoration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95D559F-AFFA-4AC9-95FF-D1227F5AB8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3886200" cy="5410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latin typeface="Constantia" panose="02030602050306030303" pitchFamily="18" charset="0"/>
              </a:rPr>
              <a:t>Russo-Japanese War (1904)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latin typeface="Constantia" panose="02030602050306030303" pitchFamily="18" charset="0"/>
              </a:rPr>
              <a:t>War fought between Japan and Russia  for control over </a:t>
            </a:r>
            <a:r>
              <a:rPr lang="en-US" altLang="en-US" sz="2600" b="1" u="sng" dirty="0">
                <a:latin typeface="Constantia" panose="02030602050306030303" pitchFamily="18" charset="0"/>
              </a:rPr>
              <a:t>Manchuria</a:t>
            </a:r>
            <a:endParaRPr lang="en-US" altLang="en-US" sz="2600" dirty="0">
              <a:latin typeface="Constantia" panose="02030602050306030303" pitchFamily="18" charset="0"/>
            </a:endParaRPr>
          </a:p>
          <a:p>
            <a:pPr lvl="2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>
                <a:latin typeface="Constantia" panose="02030602050306030303" pitchFamily="18" charset="0"/>
              </a:rPr>
              <a:t>Region is rich in resources in North Eastern China (borders Korea).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latin typeface="Constantia" panose="02030602050306030303" pitchFamily="18" charset="0"/>
              </a:rPr>
              <a:t>Ends in an embarrassing defeat for the much larger Russians</a:t>
            </a:r>
          </a:p>
        </p:txBody>
      </p:sp>
      <p:pic>
        <p:nvPicPr>
          <p:cNvPr id="16388" name="Picture 7" descr="Map/Still:Manchuria">
            <a:extLst>
              <a:ext uri="{FF2B5EF4-FFF2-40B4-BE49-F238E27FC236}">
                <a16:creationId xmlns:a16="http://schemas.microsoft.com/office/drawing/2014/main" id="{E99B1C3A-599D-410A-BBC5-9469CD59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7" y="2498726"/>
            <a:ext cx="25908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">
            <a:extLst>
              <a:ext uri="{FF2B5EF4-FFF2-40B4-BE49-F238E27FC236}">
                <a16:creationId xmlns:a16="http://schemas.microsoft.com/office/drawing/2014/main" id="{86419BCD-1B1B-4335-AF95-EC64C2CB9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498726"/>
            <a:ext cx="28575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54F3571-2F2B-4B48-9262-5DA010FF4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latin typeface="Constantia" panose="02030602050306030303" pitchFamily="18" charset="0"/>
              </a:rPr>
              <a:t>Russo-Japanese War Cartoons</a:t>
            </a:r>
          </a:p>
        </p:txBody>
      </p:sp>
      <p:pic>
        <p:nvPicPr>
          <p:cNvPr id="17411" name="Picture 5" descr="84517-004-4DBBB30A">
            <a:extLst>
              <a:ext uri="{FF2B5EF4-FFF2-40B4-BE49-F238E27FC236}">
                <a16:creationId xmlns:a16="http://schemas.microsoft.com/office/drawing/2014/main" id="{411BFE46-3E73-465A-9355-AAC55FEF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1"/>
            <a:ext cx="38100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hornetsnest">
            <a:extLst>
              <a:ext uri="{FF2B5EF4-FFF2-40B4-BE49-F238E27FC236}">
                <a16:creationId xmlns:a16="http://schemas.microsoft.com/office/drawing/2014/main" id="{EE2F2C11-62D2-4F50-AE69-BE456897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11375"/>
            <a:ext cx="396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664A119-ACED-47E8-BA6F-CCEA159B9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816" y="194471"/>
            <a:ext cx="9876367" cy="1355725"/>
          </a:xfrm>
        </p:spPr>
        <p:txBody>
          <a:bodyPr/>
          <a:lstStyle/>
          <a:p>
            <a:r>
              <a:rPr lang="en-US" altLang="en-US" b="1" u="sng" dirty="0">
                <a:latin typeface="Constantia" panose="02030602050306030303" pitchFamily="18" charset="0"/>
              </a:rPr>
              <a:t>Meiji Restoration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A72C3AB-BE8A-4A71-9DD6-061E2D1CC3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250156"/>
            <a:ext cx="7386638" cy="5106987"/>
          </a:xfrm>
        </p:spPr>
        <p:txBody>
          <a:bodyPr/>
          <a:lstStyle/>
          <a:p>
            <a:r>
              <a:rPr lang="en-US" altLang="en-US" sz="2400" dirty="0">
                <a:latin typeface="Constantia" panose="02030602050306030303" pitchFamily="18" charset="0"/>
              </a:rPr>
              <a:t>After defeating Russia, Japan attacked Korea with a vengeance.</a:t>
            </a:r>
          </a:p>
          <a:p>
            <a:r>
              <a:rPr lang="en-US" altLang="en-US" sz="2400" dirty="0">
                <a:latin typeface="Constantia" panose="02030602050306030303" pitchFamily="18" charset="0"/>
              </a:rPr>
              <a:t>In 1905 Korea became a Japanese protectorate</a:t>
            </a:r>
          </a:p>
          <a:p>
            <a:r>
              <a:rPr lang="en-US" altLang="en-US" sz="2400" dirty="0">
                <a:latin typeface="Constantia" panose="02030602050306030303" pitchFamily="18" charset="0"/>
              </a:rPr>
              <a:t>By 1910, Japan took over, or </a:t>
            </a:r>
            <a:r>
              <a:rPr lang="en-US" altLang="en-US" sz="2400" b="1" u="sng" dirty="0">
                <a:latin typeface="Constantia" panose="02030602050306030303" pitchFamily="18" charset="0"/>
              </a:rPr>
              <a:t>annexed</a:t>
            </a:r>
            <a:r>
              <a:rPr lang="en-US" altLang="en-US" sz="2400" dirty="0">
                <a:latin typeface="Constantia" panose="02030602050306030303" pitchFamily="18" charset="0"/>
              </a:rPr>
              <a:t> all of Korea.</a:t>
            </a:r>
          </a:p>
          <a:p>
            <a:r>
              <a:rPr lang="en-US" altLang="en-US" sz="2400" dirty="0">
                <a:latin typeface="Constantia" panose="02030602050306030303" pitchFamily="18" charset="0"/>
              </a:rPr>
              <a:t>Japan then set out on a brutal campaign to destroy Korean culture, and take over their businesses and industries.</a:t>
            </a: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DAF9E2DA-0BE0-4EBD-B40E-837FE215F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341788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>
            <a:extLst>
              <a:ext uri="{FF2B5EF4-FFF2-40B4-BE49-F238E27FC236}">
                <a16:creationId xmlns:a16="http://schemas.microsoft.com/office/drawing/2014/main" id="{DC18F93D-B55F-41E2-9E9D-18694CB19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03650"/>
            <a:ext cx="33718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id="{BC2F3C91-9AA4-41A7-894B-2404A4937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6138" y="188914"/>
            <a:ext cx="5276850" cy="719137"/>
          </a:xfrm>
        </p:spPr>
        <p:txBody>
          <a:bodyPr/>
          <a:lstStyle/>
          <a:p>
            <a:pPr eaLnBrk="1" hangingPunct="1"/>
            <a:r>
              <a:rPr lang="en-US" altLang="en-US"/>
              <a:t>Trade in China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46D5ACE-6299-403D-9DD0-EC85630F30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65300" y="639763"/>
            <a:ext cx="5175250" cy="5289550"/>
          </a:xfrm>
        </p:spPr>
        <p:txBody>
          <a:bodyPr/>
          <a:lstStyle/>
          <a:p>
            <a:pPr eaLnBrk="1" hangingPunct="1"/>
            <a:r>
              <a:rPr lang="en-US" altLang="en-US" sz="2800"/>
              <a:t>Opium Trade</a:t>
            </a:r>
          </a:p>
          <a:p>
            <a:pPr lvl="1" eaLnBrk="1" hangingPunct="1"/>
            <a:r>
              <a:rPr lang="en-US" altLang="en-US" sz="2400"/>
              <a:t>British:  sought a more </a:t>
            </a:r>
            <a:r>
              <a:rPr lang="en-US" altLang="en-US" sz="2400" u="sng"/>
              <a:t>favorable balance of trade </a:t>
            </a:r>
            <a:r>
              <a:rPr lang="en-US" altLang="en-US" sz="2400"/>
              <a:t>with China</a:t>
            </a:r>
          </a:p>
          <a:p>
            <a:pPr lvl="1" eaLnBrk="1" hangingPunct="1"/>
            <a:r>
              <a:rPr lang="en-US" altLang="en-US" sz="2400"/>
              <a:t>Need a product to introduce into China to reverse balance of trade=choose opium</a:t>
            </a:r>
          </a:p>
          <a:p>
            <a:pPr lvl="1" eaLnBrk="1" hangingPunct="1"/>
            <a:r>
              <a:rPr lang="en-US" altLang="en-US" sz="2400"/>
              <a:t>Opium addictive=creates ongoing demand</a:t>
            </a:r>
          </a:p>
          <a:p>
            <a:pPr lvl="1" eaLnBrk="1" hangingPunct="1"/>
            <a:r>
              <a:rPr lang="en-US" altLang="en-US" sz="2400"/>
              <a:t>$$$ to England</a:t>
            </a:r>
          </a:p>
          <a:p>
            <a:pPr lvl="1" eaLnBrk="1" hangingPunct="1"/>
            <a:r>
              <a:rPr lang="en-US" altLang="en-US" sz="2400"/>
              <a:t>Disruptive to Chinese society</a:t>
            </a:r>
          </a:p>
        </p:txBody>
      </p:sp>
      <p:pic>
        <p:nvPicPr>
          <p:cNvPr id="23556" name="Content Placeholder 2">
            <a:extLst>
              <a:ext uri="{FF2B5EF4-FFF2-40B4-BE49-F238E27FC236}">
                <a16:creationId xmlns:a16="http://schemas.microsoft.com/office/drawing/2014/main" id="{B56314FE-0EC9-41A7-9BF3-BA6D498D49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4788" y="188914"/>
            <a:ext cx="2597150" cy="3386137"/>
          </a:xfrm>
        </p:spPr>
      </p:pic>
      <p:pic>
        <p:nvPicPr>
          <p:cNvPr id="23557" name="Picture 3">
            <a:extLst>
              <a:ext uri="{FF2B5EF4-FFF2-40B4-BE49-F238E27FC236}">
                <a16:creationId xmlns:a16="http://schemas.microsoft.com/office/drawing/2014/main" id="{370EAA9E-4C5A-4E96-A0D8-625967EA4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4438650"/>
            <a:ext cx="4691062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>
            <a:extLst>
              <a:ext uri="{FF2B5EF4-FFF2-40B4-BE49-F238E27FC236}">
                <a16:creationId xmlns:a16="http://schemas.microsoft.com/office/drawing/2014/main" id="{5FFB4F37-454F-4771-B108-15632D82B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284538"/>
            <a:ext cx="35274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3D1AE34-D9A0-466C-9002-8E77AEB21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0850" y="188913"/>
            <a:ext cx="8229600" cy="863600"/>
          </a:xfrm>
        </p:spPr>
        <p:txBody>
          <a:bodyPr/>
          <a:lstStyle/>
          <a:p>
            <a:pPr eaLnBrk="1" hangingPunct="1"/>
            <a:r>
              <a:rPr lang="en-US" altLang="en-US"/>
              <a:t>Opium War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5D150A5-6584-4349-A71F-3C43ED45A15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34025" y="179388"/>
            <a:ext cx="4902200" cy="6489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Chinese try to ban opium</a:t>
            </a:r>
          </a:p>
          <a:p>
            <a:pPr lvl="1" eaLnBrk="1" hangingPunct="1">
              <a:defRPr/>
            </a:pPr>
            <a:r>
              <a:rPr lang="en-US" altLang="en-US" sz="2800" dirty="0"/>
              <a:t>British send gunboats to Canton to force trade to continue</a:t>
            </a:r>
          </a:p>
          <a:p>
            <a:pPr eaLnBrk="1" hangingPunct="1">
              <a:defRPr/>
            </a:pPr>
            <a:r>
              <a:rPr lang="en-US" altLang="en-US" sz="2800" dirty="0"/>
              <a:t>Opium War (1840-42)</a:t>
            </a:r>
          </a:p>
          <a:p>
            <a:pPr lvl="1" eaLnBrk="1" hangingPunct="1">
              <a:defRPr/>
            </a:pPr>
            <a:r>
              <a:rPr lang="en-US" altLang="en-US" sz="2800" dirty="0"/>
              <a:t>British easily defeat Chinese navy and army</a:t>
            </a:r>
          </a:p>
          <a:p>
            <a:pPr lvl="1" eaLnBrk="1" hangingPunct="1">
              <a:defRPr/>
            </a:pPr>
            <a:r>
              <a:rPr lang="en-US" altLang="en-US" sz="2800" dirty="0"/>
              <a:t>Signify WEAKNESS of China</a:t>
            </a:r>
          </a:p>
          <a:p>
            <a:pPr lvl="1" eaLnBrk="1" hangingPunct="1">
              <a:defRPr/>
            </a:pPr>
            <a:r>
              <a:rPr lang="en-US" altLang="en-US" sz="2800" dirty="0"/>
              <a:t>Treaty of Nanjing</a:t>
            </a:r>
          </a:p>
          <a:p>
            <a:pPr lvl="2" eaLnBrk="1" hangingPunct="1">
              <a:defRPr/>
            </a:pPr>
            <a:r>
              <a:rPr lang="en-US" altLang="en-US" sz="2800" dirty="0"/>
              <a:t>Force opening of 5 Chinese ports to Western trade</a:t>
            </a:r>
          </a:p>
          <a:p>
            <a:pPr lvl="2" eaLnBrk="1" hangingPunct="1">
              <a:defRPr/>
            </a:pPr>
            <a:r>
              <a:rPr lang="en-US" altLang="en-US" sz="2800" dirty="0"/>
              <a:t>British-receive control of the city of Hong Kong</a:t>
            </a:r>
          </a:p>
          <a:p>
            <a:pPr lvl="2" eaLnBrk="1" hangingPunct="1">
              <a:defRPr/>
            </a:pPr>
            <a:r>
              <a:rPr lang="en-US" altLang="en-US" sz="2800" dirty="0"/>
              <a:t>2 billion dollars to the British in payment</a:t>
            </a:r>
          </a:p>
          <a:p>
            <a:pPr marL="34925" indent="0" eaLnBrk="1" hangingPunct="1">
              <a:buNone/>
              <a:defRPr/>
            </a:pPr>
            <a:endParaRPr lang="en-US" altLang="en-US" sz="3200" dirty="0"/>
          </a:p>
        </p:txBody>
      </p:sp>
      <p:pic>
        <p:nvPicPr>
          <p:cNvPr id="24580" name="Online Image Placeholder 2">
            <a:extLst>
              <a:ext uri="{FF2B5EF4-FFF2-40B4-BE49-F238E27FC236}">
                <a16:creationId xmlns:a16="http://schemas.microsoft.com/office/drawing/2014/main" id="{F3B405E0-03A8-4C0B-822C-A9485C72F902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908050"/>
            <a:ext cx="3784600" cy="2808288"/>
          </a:xfrm>
        </p:spPr>
      </p:pic>
      <p:pic>
        <p:nvPicPr>
          <p:cNvPr id="24581" name="Picture 1">
            <a:extLst>
              <a:ext uri="{FF2B5EF4-FFF2-40B4-BE49-F238E27FC236}">
                <a16:creationId xmlns:a16="http://schemas.microsoft.com/office/drawing/2014/main" id="{15049E36-2651-4008-95F2-868C5716A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860801"/>
            <a:ext cx="37449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B22FF14-429F-4134-9967-7D9E8CBA1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88914"/>
            <a:ext cx="8424862" cy="719137"/>
          </a:xfrm>
        </p:spPr>
        <p:txBody>
          <a:bodyPr/>
          <a:lstStyle/>
          <a:p>
            <a:pPr eaLnBrk="1" hangingPunct="1"/>
            <a:r>
              <a:rPr lang="en-US" altLang="en-US" b="1"/>
              <a:t>China overrun by foreign influence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088DDB0-482F-4B6A-BCBD-EE1870994A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4826" y="765175"/>
            <a:ext cx="5184775" cy="5976938"/>
          </a:xfrm>
        </p:spPr>
        <p:txBody>
          <a:bodyPr/>
          <a:lstStyle/>
          <a:p>
            <a:pPr lvl="1" eaLnBrk="1" hangingPunct="1"/>
            <a:r>
              <a:rPr lang="en-US" altLang="en-US" sz="3200"/>
              <a:t>Christian Missionaries pour into China</a:t>
            </a:r>
          </a:p>
          <a:p>
            <a:pPr lvl="1" eaLnBrk="1" hangingPunct="1"/>
            <a:r>
              <a:rPr lang="en-US" altLang="en-US" sz="3200"/>
              <a:t>1890s United States issue  </a:t>
            </a:r>
            <a:r>
              <a:rPr lang="en-US" altLang="en-US" sz="3200" u="sng"/>
              <a:t>Open Door Policy</a:t>
            </a:r>
          </a:p>
          <a:p>
            <a:pPr lvl="2" eaLnBrk="1" hangingPunct="1"/>
            <a:r>
              <a:rPr lang="en-US" altLang="en-US" sz="3000"/>
              <a:t>NOBODY gets to colonize China</a:t>
            </a:r>
          </a:p>
          <a:p>
            <a:pPr lvl="2" eaLnBrk="1" hangingPunct="1"/>
            <a:r>
              <a:rPr lang="en-US" altLang="en-US" sz="3000"/>
              <a:t>“market” stays open for everyone to trade</a:t>
            </a:r>
          </a:p>
          <a:p>
            <a:pPr lvl="1" eaLnBrk="1" hangingPunct="1"/>
            <a:r>
              <a:rPr lang="en-US" altLang="en-US" sz="3200"/>
              <a:t>Demands by European powers and America create “spheres of influence” for trade</a:t>
            </a:r>
          </a:p>
          <a:p>
            <a:pPr lvl="2" eaLnBrk="1" hangingPunct="1"/>
            <a:r>
              <a:rPr lang="en-US" altLang="en-US" sz="3000"/>
              <a:t>Each gets an area to control</a:t>
            </a: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31F48123-590F-4754-A8B2-968F9A81D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341438"/>
            <a:ext cx="35242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2B3D4FE-F3DB-4A23-AAD6-E325177D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8" y="188914"/>
            <a:ext cx="8229600" cy="663575"/>
          </a:xfrm>
        </p:spPr>
        <p:txBody>
          <a:bodyPr/>
          <a:lstStyle/>
          <a:p>
            <a:r>
              <a:rPr lang="en-US" altLang="en-US" b="1"/>
              <a:t>Taiping Rebellion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896DC-09F3-48E2-86F0-EC0B5F876B7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79589" y="866776"/>
            <a:ext cx="8637587" cy="28114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Internal belief among Chinese that Qing Dynasty lost mandate (Mandate of Heaven or right to rule)</a:t>
            </a:r>
          </a:p>
          <a:p>
            <a:pPr eaLnBrk="1" hangingPunct="1">
              <a:defRPr/>
            </a:pPr>
            <a:r>
              <a:rPr lang="en-US" altLang="en-US" sz="2400" dirty="0"/>
              <a:t>1850s-1860s Taiping Rebellion</a:t>
            </a:r>
          </a:p>
          <a:p>
            <a:pPr lvl="1" eaLnBrk="1" hangingPunct="1">
              <a:defRPr/>
            </a:pPr>
            <a:r>
              <a:rPr lang="en-US" altLang="en-US" sz="2200" dirty="0"/>
              <a:t>Uprising to overthrow the Qing</a:t>
            </a:r>
          </a:p>
          <a:p>
            <a:pPr lvl="1" eaLnBrk="1" hangingPunct="1">
              <a:spcAft>
                <a:spcPct val="0"/>
              </a:spcAft>
              <a:defRPr/>
            </a:pPr>
            <a:r>
              <a:rPr lang="en-US" altLang="en-US" sz="2200" dirty="0"/>
              <a:t>Put down by European/Qing forces</a:t>
            </a:r>
          </a:p>
          <a:p>
            <a:pPr lvl="2" eaLnBrk="1" hangingPunct="1">
              <a:spcAft>
                <a:spcPct val="0"/>
              </a:spcAft>
              <a:defRPr/>
            </a:pPr>
            <a:r>
              <a:rPr lang="en-US" altLang="en-US" sz="2000" dirty="0"/>
              <a:t>Qing too weak to put it down on their own</a:t>
            </a:r>
          </a:p>
          <a:p>
            <a:pPr lvl="1" eaLnBrk="1" hangingPunct="1">
              <a:defRPr/>
            </a:pPr>
            <a:r>
              <a:rPr lang="en-US" altLang="en-US" sz="2000" dirty="0"/>
              <a:t>20 million die in the process</a:t>
            </a:r>
          </a:p>
          <a:p>
            <a:pPr marL="34925" indent="0">
              <a:buNone/>
              <a:defRPr/>
            </a:pPr>
            <a:endParaRPr lang="en-US" dirty="0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C8DC38E9-AABB-47CD-AFB8-46024A55F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284539"/>
            <a:ext cx="47625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2875977E-6047-4B6F-99E4-985CEC6BE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3392489"/>
            <a:ext cx="36687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322DBE8-E5AD-4268-BB2B-BC849D0F5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Chinese Rebellion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75F14D8-4FE8-42F1-B26F-D51862947B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4975" y="1125538"/>
            <a:ext cx="5183188" cy="5543550"/>
          </a:xfrm>
        </p:spPr>
        <p:txBody>
          <a:bodyPr/>
          <a:lstStyle/>
          <a:p>
            <a:pPr eaLnBrk="1" hangingPunct="1"/>
            <a:r>
              <a:rPr lang="en-US" altLang="en-US" sz="2400"/>
              <a:t>1900 Boxer Rebellion:  </a:t>
            </a:r>
          </a:p>
          <a:p>
            <a:pPr lvl="1" eaLnBrk="1" hangingPunct="1">
              <a:spcAft>
                <a:spcPct val="0"/>
              </a:spcAft>
            </a:pPr>
            <a:r>
              <a:rPr lang="en-US" altLang="en-US" sz="2000"/>
              <a:t>Led by group known as Society of Harmonious Fists or “Boxers”</a:t>
            </a:r>
          </a:p>
          <a:p>
            <a:pPr lvl="1" eaLnBrk="1" hangingPunct="1">
              <a:spcAft>
                <a:spcPct val="0"/>
              </a:spcAft>
            </a:pPr>
            <a:r>
              <a:rPr lang="en-US" altLang="en-US" sz="2000"/>
              <a:t>Believed were immune to foreign bullets</a:t>
            </a:r>
          </a:p>
          <a:p>
            <a:pPr lvl="1" eaLnBrk="1" hangingPunct="1"/>
            <a:r>
              <a:rPr lang="en-US" altLang="en-US" sz="2000"/>
              <a:t>Attacked Europeans, Americans, and Chinese Christians</a:t>
            </a:r>
          </a:p>
          <a:p>
            <a:pPr lvl="1" eaLnBrk="1" hangingPunct="1"/>
            <a:r>
              <a:rPr lang="en-US" altLang="en-US" sz="2000"/>
              <a:t>Wanted to end foreign influence in China</a:t>
            </a:r>
          </a:p>
          <a:p>
            <a:pPr lvl="1" eaLnBrk="1" hangingPunct="1"/>
            <a:r>
              <a:rPr lang="en-US" altLang="en-US" sz="2000"/>
              <a:t>Put down by </a:t>
            </a:r>
            <a:r>
              <a:rPr lang="en-US" altLang="en-US" sz="2000" u="sng"/>
              <a:t>foreign</a:t>
            </a:r>
            <a:r>
              <a:rPr lang="en-US" altLang="en-US" sz="2000"/>
              <a:t> forces</a:t>
            </a:r>
          </a:p>
          <a:p>
            <a:pPr lvl="1" eaLnBrk="1" hangingPunct="1"/>
            <a:r>
              <a:rPr lang="en-US" altLang="en-US" sz="2000"/>
              <a:t>Ironic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Humiliation for China at the hands of foreigners!!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Unable to end internal conflict, Qing comes to and end after 268 years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-1912 China becomes a republic</a:t>
            </a:r>
          </a:p>
          <a:p>
            <a:pPr lvl="1" eaLnBrk="1" hangingPunct="1"/>
            <a:endParaRPr lang="en-US" altLang="en-US" sz="20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pic>
        <p:nvPicPr>
          <p:cNvPr id="27652" name="Picture 5" descr="hxp103">
            <a:extLst>
              <a:ext uri="{FF2B5EF4-FFF2-40B4-BE49-F238E27FC236}">
                <a16:creationId xmlns:a16="http://schemas.microsoft.com/office/drawing/2014/main" id="{E6CC0D75-6598-46E7-AA78-6FEAF202C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219201"/>
            <a:ext cx="3332162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9DCCB3F-DAAA-4827-8F40-41F0A0A7C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9" y="188913"/>
            <a:ext cx="8785225" cy="576262"/>
          </a:xfrm>
        </p:spPr>
        <p:txBody>
          <a:bodyPr/>
          <a:lstStyle/>
          <a:p>
            <a:pPr eaLnBrk="1" hangingPunct="1"/>
            <a:r>
              <a:rPr lang="en-US" altLang="en-US" b="1"/>
              <a:t>Japan’s Experience-  Very Different!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595FB80-3737-4D81-9657-3E9DB2EEA6F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703388" y="188913"/>
            <a:ext cx="5040312" cy="65532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2600" dirty="0"/>
          </a:p>
          <a:p>
            <a:pPr eaLnBrk="1" hangingPunct="1">
              <a:defRPr/>
            </a:pPr>
            <a:r>
              <a:rPr lang="en-US" altLang="en-US" sz="2000" dirty="0"/>
              <a:t>Had been closed to trade with the west </a:t>
            </a:r>
          </a:p>
          <a:p>
            <a:pPr eaLnBrk="1" hangingPunct="1">
              <a:defRPr/>
            </a:pPr>
            <a:r>
              <a:rPr lang="en-US" altLang="en-US" sz="2000" dirty="0"/>
              <a:t>Forced to  open to Western contact in 1850s</a:t>
            </a:r>
          </a:p>
          <a:p>
            <a:pPr lvl="1" eaLnBrk="1" hangingPunct="1">
              <a:defRPr/>
            </a:pPr>
            <a:r>
              <a:rPr lang="en-US" altLang="en-US" sz="2000" dirty="0"/>
              <a:t>Admiral Perry (U.S. Navy) sailed into port and demanded trade with Japan</a:t>
            </a:r>
          </a:p>
          <a:p>
            <a:pPr lvl="1" eaLnBrk="1" hangingPunct="1">
              <a:defRPr/>
            </a:pPr>
            <a:r>
              <a:rPr lang="en-US" altLang="en-US" sz="2000" dirty="0"/>
              <a:t>Japan ROWED out to meet US gunships</a:t>
            </a:r>
          </a:p>
          <a:p>
            <a:pPr lvl="1" eaLnBrk="1" hangingPunct="1">
              <a:defRPr/>
            </a:pPr>
            <a:r>
              <a:rPr lang="en-US" altLang="en-US" sz="2000" dirty="0"/>
              <a:t>Gave 1 year or face US gunships</a:t>
            </a:r>
          </a:p>
          <a:p>
            <a:pPr lvl="1" eaLnBrk="1" hangingPunct="1">
              <a:defRPr/>
            </a:pPr>
            <a:r>
              <a:rPr lang="en-US" altLang="en-US" sz="2000" dirty="0"/>
              <a:t>Realize their weaknesses and saw need to modernize and industrialize</a:t>
            </a:r>
          </a:p>
          <a:p>
            <a:pPr lvl="1" eaLnBrk="1" hangingPunct="1">
              <a:defRPr/>
            </a:pPr>
            <a:r>
              <a:rPr lang="en-US" altLang="en-US" sz="2000" dirty="0"/>
              <a:t>Result: Treaty of Kanagawa</a:t>
            </a:r>
          </a:p>
          <a:p>
            <a:pPr lvl="2" eaLnBrk="1" hangingPunct="1">
              <a:defRPr/>
            </a:pPr>
            <a:r>
              <a:rPr lang="en-US" altLang="en-US" sz="2000" dirty="0"/>
              <a:t>Open ports to US trade</a:t>
            </a:r>
          </a:p>
          <a:p>
            <a:pPr eaLnBrk="1" hangingPunct="1">
              <a:defRPr/>
            </a:pPr>
            <a:r>
              <a:rPr lang="en-US" altLang="en-US" sz="2000" dirty="0"/>
              <a:t>Meiji Restoration</a:t>
            </a:r>
          </a:p>
          <a:p>
            <a:pPr lvl="1" eaLnBrk="1" hangingPunct="1">
              <a:defRPr/>
            </a:pPr>
            <a:r>
              <a:rPr lang="en-US" altLang="en-US" sz="2000" dirty="0"/>
              <a:t>Emperor Mutsuhito rise in power</a:t>
            </a:r>
          </a:p>
          <a:p>
            <a:pPr lvl="1" eaLnBrk="1" hangingPunct="1">
              <a:defRPr/>
            </a:pPr>
            <a:r>
              <a:rPr lang="en-US" altLang="en-US" sz="2000" dirty="0"/>
              <a:t>Power return to emperor </a:t>
            </a:r>
          </a:p>
          <a:p>
            <a:pPr lvl="1" eaLnBrk="1" hangingPunct="1">
              <a:defRPr/>
            </a:pPr>
            <a:r>
              <a:rPr lang="en-US" altLang="en-US" sz="2000" dirty="0"/>
              <a:t>Forced Westernization and industrialization to avoid being overpowered like China</a:t>
            </a:r>
          </a:p>
          <a:p>
            <a:pPr lvl="1" eaLnBrk="1" hangingPunct="1">
              <a:defRPr/>
            </a:pPr>
            <a:r>
              <a:rPr lang="en-US" altLang="en-US" sz="2000" dirty="0"/>
              <a:t>Economic development and infrastructure</a:t>
            </a:r>
          </a:p>
          <a:p>
            <a:pPr lvl="2" eaLnBrk="1" hangingPunct="1">
              <a:defRPr/>
            </a:pPr>
            <a:r>
              <a:rPr lang="en-US" altLang="en-US" sz="1850" dirty="0"/>
              <a:t>Military, education, industries</a:t>
            </a:r>
          </a:p>
        </p:txBody>
      </p:sp>
      <p:pic>
        <p:nvPicPr>
          <p:cNvPr id="28676" name="Content Placeholder 2">
            <a:extLst>
              <a:ext uri="{FF2B5EF4-FFF2-40B4-BE49-F238E27FC236}">
                <a16:creationId xmlns:a16="http://schemas.microsoft.com/office/drawing/2014/main" id="{85A13757-D93F-40ED-B272-E79662D815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828676"/>
            <a:ext cx="3678237" cy="2644775"/>
          </a:xfrm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id="{6F8183B9-E63A-4776-94D3-2E6FF285C9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8576" y="4186238"/>
            <a:ext cx="2835275" cy="208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3">
            <a:extLst>
              <a:ext uri="{FF2B5EF4-FFF2-40B4-BE49-F238E27FC236}">
                <a16:creationId xmlns:a16="http://schemas.microsoft.com/office/drawing/2014/main" id="{48E2AE7D-ADC3-4973-89F6-B84934318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141663"/>
            <a:ext cx="17208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D422A11-A733-4BE2-8602-C5925B43F44B}"/>
              </a:ext>
            </a:extLst>
          </p:cNvPr>
          <p:cNvSpPr/>
          <p:nvPr/>
        </p:nvSpPr>
        <p:spPr>
          <a:xfrm>
            <a:off x="9551989" y="4710113"/>
            <a:ext cx="541337" cy="6858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0D87FAB-D164-4221-968E-D3DE62A20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5416" y="312736"/>
            <a:ext cx="9876367" cy="1355725"/>
          </a:xfrm>
        </p:spPr>
        <p:txBody>
          <a:bodyPr/>
          <a:lstStyle/>
          <a:p>
            <a:pPr algn="ctr"/>
            <a:r>
              <a:rPr lang="en-US" altLang="en-US" b="1" u="sng" dirty="0">
                <a:latin typeface="Constantia" panose="02030602050306030303" pitchFamily="18" charset="0"/>
              </a:rPr>
              <a:t>JAPAN – Different Outcome</a:t>
            </a:r>
            <a:br>
              <a:rPr lang="en-US" altLang="en-US" b="1" u="sng" dirty="0">
                <a:latin typeface="Constantia" panose="02030602050306030303" pitchFamily="18" charset="0"/>
              </a:rPr>
            </a:br>
            <a:r>
              <a:rPr lang="en-US" altLang="en-US" b="1" u="sng" dirty="0">
                <a:latin typeface="Constantia" panose="02030602050306030303" pitchFamily="18" charset="0"/>
              </a:rPr>
              <a:t>Tokugawa Shogunate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A36587-3D14-40DF-B2A0-E7C24B5750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3550" y="1990725"/>
            <a:ext cx="738663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Constantia" panose="02030602050306030303" pitchFamily="18" charset="0"/>
              </a:rPr>
              <a:t>In the early 1600’s, Japan shut itself off from the world </a:t>
            </a:r>
            <a:r>
              <a:rPr lang="en-US" altLang="en-US" sz="2800" b="1" dirty="0">
                <a:latin typeface="Constantia" panose="02030602050306030303" pitchFamily="18" charset="0"/>
              </a:rPr>
              <a:t>(</a:t>
            </a:r>
            <a:r>
              <a:rPr lang="en-US" altLang="en-US" sz="2800" dirty="0">
                <a:latin typeface="Constantia" panose="02030602050306030303" pitchFamily="18" charset="0"/>
              </a:rPr>
              <a:t>isolationism</a:t>
            </a:r>
            <a:r>
              <a:rPr lang="en-US" altLang="en-US" sz="2800" b="1" dirty="0">
                <a:latin typeface="Constantia" panose="02030602050306030303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Constantia" panose="02030602050306030303" pitchFamily="18" charset="0"/>
              </a:rPr>
              <a:t>System of feudalism (strict class distinctions and land ownership)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Constantia" panose="02030602050306030303" pitchFamily="18" charset="0"/>
              </a:rPr>
              <a:t>Samurai warriors kept Japan protected and fairly peaceful for two centuries.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Constantia" panose="02030602050306030303" pitchFamily="18" charset="0"/>
              </a:rPr>
              <a:t>Only occasional contact/trade with Korea and China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Constantia" panose="02030602050306030303" pitchFamily="18" charset="0"/>
              </a:rPr>
              <a:t>Ethnocentric </a:t>
            </a: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3976434C-9CF3-4B38-9593-B8A1ABFA1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2857501"/>
            <a:ext cx="2095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5ED430B-A72E-4598-B6FB-3F7C15104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3076" y="227014"/>
            <a:ext cx="7477125" cy="839787"/>
          </a:xfrm>
        </p:spPr>
        <p:txBody>
          <a:bodyPr/>
          <a:lstStyle/>
          <a:p>
            <a:pPr algn="ctr"/>
            <a:r>
              <a:rPr lang="en-US" altLang="en-US" b="1" u="sng">
                <a:latin typeface="Constantia" panose="02030602050306030303" pitchFamily="18" charset="0"/>
              </a:rPr>
              <a:t>Tokugawa Shogunate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D375F3F-649C-4045-84A3-7B595D6870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066800"/>
            <a:ext cx="4343400" cy="5486400"/>
          </a:xfrm>
        </p:spPr>
        <p:txBody>
          <a:bodyPr/>
          <a:lstStyle/>
          <a:p>
            <a:r>
              <a:rPr lang="en-US" altLang="en-US" sz="2800" dirty="0">
                <a:latin typeface="Constantia" panose="02030602050306030303" pitchFamily="18" charset="0"/>
              </a:rPr>
              <a:t>American Commodore Matthew Perry sent to Japan in 1853</a:t>
            </a:r>
          </a:p>
          <a:p>
            <a:r>
              <a:rPr lang="en-US" altLang="en-US" sz="2800" dirty="0">
                <a:latin typeface="Constantia" panose="02030602050306030303" pitchFamily="18" charset="0"/>
              </a:rPr>
              <a:t>This letter urged Japan to</a:t>
            </a:r>
            <a:r>
              <a:rPr lang="en-US" altLang="en-US" sz="2800" b="1" dirty="0">
                <a:latin typeface="Constantia" panose="02030602050306030303" pitchFamily="18" charset="0"/>
              </a:rPr>
              <a:t> </a:t>
            </a:r>
            <a:r>
              <a:rPr lang="en-US" altLang="en-US" sz="2800" dirty="0">
                <a:latin typeface="Constantia" panose="02030602050306030303" pitchFamily="18" charset="0"/>
              </a:rPr>
              <a:t>open up its ports to western trade or be destroyed in one years time.</a:t>
            </a:r>
            <a:endParaRPr lang="en-US" altLang="en-US" dirty="0">
              <a:latin typeface="Constantia" panose="02030602050306030303" pitchFamily="18" charset="0"/>
            </a:endParaRPr>
          </a:p>
        </p:txBody>
      </p:sp>
      <p:pic>
        <p:nvPicPr>
          <p:cNvPr id="9220" name="Picture 4" descr="S0173">
            <a:extLst>
              <a:ext uri="{FF2B5EF4-FFF2-40B4-BE49-F238E27FC236}">
                <a16:creationId xmlns:a16="http://schemas.microsoft.com/office/drawing/2014/main" id="{E0B9F22B-6230-4250-88E1-40D23F9D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659186"/>
            <a:ext cx="20875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millard_fillmore">
            <a:hlinkClick r:id="rId3"/>
            <a:extLst>
              <a:ext uri="{FF2B5EF4-FFF2-40B4-BE49-F238E27FC236}">
                <a16:creationId xmlns:a16="http://schemas.microsoft.com/office/drawing/2014/main" id="{5BE683D2-E29C-4478-BF18-DBDA4136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895350"/>
            <a:ext cx="2095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791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Constantia</vt:lpstr>
      <vt:lpstr>Corbel</vt:lpstr>
      <vt:lpstr>Wingdings</vt:lpstr>
      <vt:lpstr>Wingdings 3</vt:lpstr>
      <vt:lpstr>Basis</vt:lpstr>
      <vt:lpstr>East Asia</vt:lpstr>
      <vt:lpstr>Trade in China</vt:lpstr>
      <vt:lpstr>Opium War</vt:lpstr>
      <vt:lpstr>China overrun by foreign influence</vt:lpstr>
      <vt:lpstr>Taiping Rebellion</vt:lpstr>
      <vt:lpstr>Chinese Rebellion</vt:lpstr>
      <vt:lpstr>Japan’s Experience-  Very Different!</vt:lpstr>
      <vt:lpstr>JAPAN – Different Outcome Tokugawa Shogunate</vt:lpstr>
      <vt:lpstr>Tokugawa Shogunate</vt:lpstr>
      <vt:lpstr>Tokugawa Shogunate</vt:lpstr>
      <vt:lpstr>Meiji Reform and Modernization</vt:lpstr>
      <vt:lpstr>Meiji Restoration</vt:lpstr>
      <vt:lpstr>Quick Acrostic/Mnemonic Device</vt:lpstr>
      <vt:lpstr>From Nationalism to Imperialism</vt:lpstr>
      <vt:lpstr>Meiji Restoration </vt:lpstr>
      <vt:lpstr>Meiji Restoration</vt:lpstr>
      <vt:lpstr>Russo-Japanese War Cartoons</vt:lpstr>
      <vt:lpstr>Meiji Restoration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Asia</dc:title>
  <dc:creator>Matthew Liedberg</dc:creator>
  <cp:lastModifiedBy>Matthew Liedberg</cp:lastModifiedBy>
  <cp:revision>12</cp:revision>
  <dcterms:created xsi:type="dcterms:W3CDTF">2020-03-10T12:18:40Z</dcterms:created>
  <dcterms:modified xsi:type="dcterms:W3CDTF">2020-03-10T16:59:09Z</dcterms:modified>
</cp:coreProperties>
</file>