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5" r:id="rId2"/>
    <p:sldId id="326" r:id="rId3"/>
    <p:sldId id="327" r:id="rId4"/>
    <p:sldId id="328" r:id="rId5"/>
    <p:sldId id="329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08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5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14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1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4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94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458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421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54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6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47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4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8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231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9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54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7FCZ4i-Jg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94C0-356B-4EFB-A41E-EFB8C0EC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91" y="489796"/>
            <a:ext cx="10923404" cy="1371600"/>
          </a:xfrm>
        </p:spPr>
        <p:txBody>
          <a:bodyPr>
            <a:noAutofit/>
          </a:bodyPr>
          <a:lstStyle/>
          <a:p>
            <a:r>
              <a:rPr lang="en-US" sz="3600" b="1" dirty="0"/>
              <a:t>Demand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Desire, ability, and willingness to buy a product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3F48-830C-4184-A848-C73ABEF80F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2797" y="1634330"/>
            <a:ext cx="7201334" cy="4733873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u="sng" dirty="0"/>
              <a:t>law of demand </a:t>
            </a:r>
            <a:r>
              <a:rPr lang="en-US" sz="2800" dirty="0"/>
              <a:t>says that as the price of a good rises the quantity of the good consumers are willing and able to buy will decrease</a:t>
            </a:r>
          </a:p>
          <a:p>
            <a:r>
              <a:rPr lang="en-US" sz="2800" dirty="0"/>
              <a:t>Inversely related </a:t>
            </a:r>
          </a:p>
          <a:p>
            <a:pPr lvl="1"/>
            <a:r>
              <a:rPr lang="en-US" sz="2400" dirty="0"/>
              <a:t>Low price= High quantity </a:t>
            </a:r>
          </a:p>
          <a:p>
            <a:pPr lvl="1"/>
            <a:r>
              <a:rPr lang="en-US" sz="2400" dirty="0"/>
              <a:t>High price= Low quantity </a:t>
            </a:r>
          </a:p>
          <a:p>
            <a:r>
              <a:rPr lang="en-US" b="1" u="sng" dirty="0"/>
              <a:t>Quantity</a:t>
            </a:r>
            <a:r>
              <a:rPr lang="en-US" dirty="0"/>
              <a:t> </a:t>
            </a:r>
            <a:r>
              <a:rPr lang="en-US" b="1" u="sng" dirty="0"/>
              <a:t>Demanded-</a:t>
            </a:r>
            <a:r>
              <a:rPr lang="en-US" dirty="0"/>
              <a:t> The amount of a good that buyers are willing and able to purchase at a given price. (SPECIFIC NUMBER)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CD895-7F82-4BAC-8EBA-7D098436CCDD}"/>
              </a:ext>
            </a:extLst>
          </p:cNvPr>
          <p:cNvPicPr/>
          <p:nvPr/>
        </p:nvPicPr>
        <p:blipFill rotWithShape="1">
          <a:blip r:embed="rId2"/>
          <a:srcRect l="30449" t="41595" r="29060" b="31814"/>
          <a:stretch/>
        </p:blipFill>
        <p:spPr bwMode="auto">
          <a:xfrm>
            <a:off x="7690426" y="2619341"/>
            <a:ext cx="3918777" cy="317820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389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4">
            <a:extLst>
              <a:ext uri="{FF2B5EF4-FFF2-40B4-BE49-F238E27FC236}">
                <a16:creationId xmlns:a16="http://schemas.microsoft.com/office/drawing/2014/main" id="{52B03304-04A9-4D66-A175-301F3BBF05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987" name="Line 5">
            <a:extLst>
              <a:ext uri="{FF2B5EF4-FFF2-40B4-BE49-F238E27FC236}">
                <a16:creationId xmlns:a16="http://schemas.microsoft.com/office/drawing/2014/main" id="{5575A612-BA98-4A6D-88FA-10B87DFBC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6172200"/>
            <a:ext cx="563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988" name="Line 6">
            <a:extLst>
              <a:ext uri="{FF2B5EF4-FFF2-40B4-BE49-F238E27FC236}">
                <a16:creationId xmlns:a16="http://schemas.microsoft.com/office/drawing/2014/main" id="{764639C3-0B86-480C-8FE3-7125CA693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209800"/>
            <a:ext cx="4648200" cy="3962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1989" name="Text Box 7">
            <a:extLst>
              <a:ext uri="{FF2B5EF4-FFF2-40B4-BE49-F238E27FC236}">
                <a16:creationId xmlns:a16="http://schemas.microsoft.com/office/drawing/2014/main" id="{182D3DD3-1CDC-4AC3-8FB7-085F363E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812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$3.00</a:t>
            </a:r>
          </a:p>
        </p:txBody>
      </p:sp>
      <p:sp>
        <p:nvSpPr>
          <p:cNvPr id="41990" name="Text Box 8">
            <a:extLst>
              <a:ext uri="{FF2B5EF4-FFF2-40B4-BE49-F238E27FC236}">
                <a16:creationId xmlns:a16="http://schemas.microsoft.com/office/drawing/2014/main" id="{87698E47-64A8-4458-A51C-469F0A76F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908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2.50</a:t>
            </a:r>
          </a:p>
        </p:txBody>
      </p:sp>
      <p:sp>
        <p:nvSpPr>
          <p:cNvPr id="41991" name="Text Box 9">
            <a:extLst>
              <a:ext uri="{FF2B5EF4-FFF2-40B4-BE49-F238E27FC236}">
                <a16:creationId xmlns:a16="http://schemas.microsoft.com/office/drawing/2014/main" id="{5CB586D1-9DA9-4481-B4FC-5A74962BF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766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2.00</a:t>
            </a:r>
          </a:p>
        </p:txBody>
      </p:sp>
      <p:sp>
        <p:nvSpPr>
          <p:cNvPr id="41992" name="Text Box 10">
            <a:extLst>
              <a:ext uri="{FF2B5EF4-FFF2-40B4-BE49-F238E27FC236}">
                <a16:creationId xmlns:a16="http://schemas.microsoft.com/office/drawing/2014/main" id="{6EB37717-588B-49A4-B114-D9826F94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862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1.50</a:t>
            </a:r>
          </a:p>
        </p:txBody>
      </p:sp>
      <p:sp>
        <p:nvSpPr>
          <p:cNvPr id="41993" name="Text Box 11">
            <a:extLst>
              <a:ext uri="{FF2B5EF4-FFF2-40B4-BE49-F238E27FC236}">
                <a16:creationId xmlns:a16="http://schemas.microsoft.com/office/drawing/2014/main" id="{EABD85FD-0F0D-4ED2-B015-F18DC7CE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4958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1.00</a:t>
            </a:r>
          </a:p>
        </p:txBody>
      </p:sp>
      <p:sp>
        <p:nvSpPr>
          <p:cNvPr id="41994" name="Text Box 12">
            <a:extLst>
              <a:ext uri="{FF2B5EF4-FFF2-40B4-BE49-F238E27FC236}">
                <a16:creationId xmlns:a16="http://schemas.microsoft.com/office/drawing/2014/main" id="{51E8C1C0-77C8-4F17-9928-52A7D1C1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816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0.50</a:t>
            </a:r>
          </a:p>
        </p:txBody>
      </p:sp>
      <p:sp>
        <p:nvSpPr>
          <p:cNvPr id="41995" name="Text Box 13">
            <a:extLst>
              <a:ext uri="{FF2B5EF4-FFF2-40B4-BE49-F238E27FC236}">
                <a16:creationId xmlns:a16="http://schemas.microsoft.com/office/drawing/2014/main" id="{95642214-7BE7-4768-8677-7F77471E4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1996" name="Text Box 14">
            <a:extLst>
              <a:ext uri="{FF2B5EF4-FFF2-40B4-BE49-F238E27FC236}">
                <a16:creationId xmlns:a16="http://schemas.microsoft.com/office/drawing/2014/main" id="{57FD6C9F-E4E3-40C8-857D-6E18AB20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1997" name="Text Box 15">
            <a:extLst>
              <a:ext uri="{FF2B5EF4-FFF2-40B4-BE49-F238E27FC236}">
                <a16:creationId xmlns:a16="http://schemas.microsoft.com/office/drawing/2014/main" id="{B2F87A4A-3A22-4362-8EFC-FB01A49A7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1998" name="Text Box 16">
            <a:extLst>
              <a:ext uri="{FF2B5EF4-FFF2-40B4-BE49-F238E27FC236}">
                <a16:creationId xmlns:a16="http://schemas.microsoft.com/office/drawing/2014/main" id="{866E7EC3-8068-4AE7-AD77-E57E92854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1999" name="Text Box 17">
            <a:extLst>
              <a:ext uri="{FF2B5EF4-FFF2-40B4-BE49-F238E27FC236}">
                <a16:creationId xmlns:a16="http://schemas.microsoft.com/office/drawing/2014/main" id="{BA30CB4F-4891-4344-92CD-A2267A1B9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2000" name="Text Box 18">
            <a:extLst>
              <a:ext uri="{FF2B5EF4-FFF2-40B4-BE49-F238E27FC236}">
                <a16:creationId xmlns:a16="http://schemas.microsoft.com/office/drawing/2014/main" id="{0338A512-9B18-40C3-931F-5634E8B5D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2001" name="Text Box 19">
            <a:extLst>
              <a:ext uri="{FF2B5EF4-FFF2-40B4-BE49-F238E27FC236}">
                <a16:creationId xmlns:a16="http://schemas.microsoft.com/office/drawing/2014/main" id="{8252344D-FBE2-4263-9281-B5CE15F91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2002" name="Text Box 20">
            <a:extLst>
              <a:ext uri="{FF2B5EF4-FFF2-40B4-BE49-F238E27FC236}">
                <a16:creationId xmlns:a16="http://schemas.microsoft.com/office/drawing/2014/main" id="{44E280B3-62C3-4D6E-824E-188387E8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2003" name="Text Box 21">
            <a:extLst>
              <a:ext uri="{FF2B5EF4-FFF2-40B4-BE49-F238E27FC236}">
                <a16:creationId xmlns:a16="http://schemas.microsoft.com/office/drawing/2014/main" id="{E3CAEB92-5F4B-427B-83DE-2CADFBF7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42004" name="Text Box 22">
            <a:extLst>
              <a:ext uri="{FF2B5EF4-FFF2-40B4-BE49-F238E27FC236}">
                <a16:creationId xmlns:a16="http://schemas.microsoft.com/office/drawing/2014/main" id="{1060CF18-BCF7-4C31-A4CD-D943B1A4B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42005" name="Text Box 23">
            <a:extLst>
              <a:ext uri="{FF2B5EF4-FFF2-40B4-BE49-F238E27FC236}">
                <a16:creationId xmlns:a16="http://schemas.microsoft.com/office/drawing/2014/main" id="{A97288DC-1094-4F8E-B758-09F37C8CD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42006" name="Text Box 24">
            <a:extLst>
              <a:ext uri="{FF2B5EF4-FFF2-40B4-BE49-F238E27FC236}">
                <a16:creationId xmlns:a16="http://schemas.microsoft.com/office/drawing/2014/main" id="{F1B1E588-8155-480F-B6C2-80156976D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42007" name="Text Box 25">
            <a:extLst>
              <a:ext uri="{FF2B5EF4-FFF2-40B4-BE49-F238E27FC236}">
                <a16:creationId xmlns:a16="http://schemas.microsoft.com/office/drawing/2014/main" id="{3C099059-6374-4CC6-A36C-1B2373220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371601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 Spam</a:t>
            </a:r>
          </a:p>
        </p:txBody>
      </p:sp>
      <p:sp>
        <p:nvSpPr>
          <p:cNvPr id="42008" name="Text Box 26">
            <a:extLst>
              <a:ext uri="{FF2B5EF4-FFF2-40B4-BE49-F238E27FC236}">
                <a16:creationId xmlns:a16="http://schemas.microsoft.com/office/drawing/2014/main" id="{467D0BE0-6FDC-438C-B57D-1D039AF68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7150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 Spam</a:t>
            </a:r>
          </a:p>
        </p:txBody>
      </p:sp>
      <p:sp>
        <p:nvSpPr>
          <p:cNvPr id="42009" name="Text Box 27">
            <a:extLst>
              <a:ext uri="{FF2B5EF4-FFF2-40B4-BE49-F238E27FC236}">
                <a16:creationId xmlns:a16="http://schemas.microsoft.com/office/drawing/2014/main" id="{D14E1E9B-A2A2-448A-B059-D3A66F8BA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8460" name="Line 28">
            <a:extLst>
              <a:ext uri="{FF2B5EF4-FFF2-40B4-BE49-F238E27FC236}">
                <a16:creationId xmlns:a16="http://schemas.microsoft.com/office/drawing/2014/main" id="{D786617E-59F5-4162-9F38-03F847E3F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962400"/>
            <a:ext cx="2590800" cy="2209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461" name="Rectangle 29">
            <a:extLst>
              <a:ext uri="{FF2B5EF4-FFF2-40B4-BE49-F238E27FC236}">
                <a16:creationId xmlns:a16="http://schemas.microsoft.com/office/drawing/2014/main" id="{354CE973-FFF9-48A0-AE9C-74173EA71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3733800"/>
            <a:ext cx="127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Decrease</a:t>
            </a:r>
          </a:p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demand</a:t>
            </a:r>
          </a:p>
        </p:txBody>
      </p:sp>
      <p:sp>
        <p:nvSpPr>
          <p:cNvPr id="18462" name="Text Box 30">
            <a:extLst>
              <a:ext uri="{FF2B5EF4-FFF2-40B4-BE49-F238E27FC236}">
                <a16:creationId xmlns:a16="http://schemas.microsoft.com/office/drawing/2014/main" id="{001F6B94-8762-49B0-83CB-3863814E5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590800"/>
            <a:ext cx="2362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940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 increase in income...</a:t>
            </a:r>
          </a:p>
        </p:txBody>
      </p:sp>
      <p:sp>
        <p:nvSpPr>
          <p:cNvPr id="42013" name="Text Box 31">
            <a:extLst>
              <a:ext uri="{FF2B5EF4-FFF2-40B4-BE49-F238E27FC236}">
                <a16:creationId xmlns:a16="http://schemas.microsoft.com/office/drawing/2014/main" id="{CC724E6A-DEC8-484A-8984-2EF32CCAF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562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altLang="en-US" sz="3200" b="1" i="0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64" name="AutoShape 32">
            <a:extLst>
              <a:ext uri="{FF2B5EF4-FFF2-40B4-BE49-F238E27FC236}">
                <a16:creationId xmlns:a16="http://schemas.microsoft.com/office/drawing/2014/main" id="{92A144CB-0538-42D8-82A5-580C936B0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1447800" cy="228600"/>
          </a:xfrm>
          <a:prstGeom prst="leftArrow">
            <a:avLst>
              <a:gd name="adj1" fmla="val 50000"/>
              <a:gd name="adj2" fmla="val 158333"/>
            </a:avLst>
          </a:prstGeom>
          <a:solidFill>
            <a:srgbClr val="DE381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015" name="Rectangle 33">
            <a:extLst>
              <a:ext uri="{FF2B5EF4-FFF2-40B4-BE49-F238E27FC236}">
                <a16:creationId xmlns:a16="http://schemas.microsoft.com/office/drawing/2014/main" id="{CA7A2787-086D-4526-8A73-E0B3AF7F8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87375"/>
            <a:ext cx="8382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Consumer Income</a:t>
            </a:r>
            <a:b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Inferior Good</a:t>
            </a:r>
          </a:p>
        </p:txBody>
      </p:sp>
    </p:spTree>
    <p:extLst>
      <p:ext uri="{BB962C8B-B14F-4D97-AF65-F5344CB8AC3E}">
        <p14:creationId xmlns:p14="http://schemas.microsoft.com/office/powerpoint/2010/main" val="40733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1" grpId="0" autoUpdateAnimBg="0"/>
      <p:bldP spid="18462" grpId="0" animBg="1" autoUpdateAnimBg="0"/>
      <p:bldP spid="184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B4EB8F-FCD1-4DAA-B31C-C295FE0D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59" y="1202602"/>
            <a:ext cx="6894433" cy="7236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Demand Schedule &amp; Curve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5611C-AF7F-4608-9FB2-ADE303740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30" y="2073328"/>
            <a:ext cx="6528018" cy="132080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100" b="1" u="sng" dirty="0">
                <a:solidFill>
                  <a:schemeClr val="tx1"/>
                </a:solidFill>
              </a:rPr>
              <a:t>Demand schedule </a:t>
            </a:r>
            <a:r>
              <a:rPr lang="en-US" sz="2100" dirty="0">
                <a:solidFill>
                  <a:schemeClr val="tx1"/>
                </a:solidFill>
              </a:rPr>
              <a:t>shows the relationship between the price of the good and the quantity demanded. </a:t>
            </a:r>
          </a:p>
          <a:p>
            <a:pPr marL="0" indent="0">
              <a:buNone/>
            </a:pPr>
            <a:r>
              <a:rPr lang="en-US" sz="2100" b="1" u="sng" dirty="0">
                <a:solidFill>
                  <a:schemeClr val="tx1"/>
                </a:solidFill>
              </a:rPr>
              <a:t>Demand curve </a:t>
            </a:r>
            <a:r>
              <a:rPr lang="en-US" altLang="en-US" sz="2000" dirty="0"/>
              <a:t>is a graph of the relationship between the price of a good and the quantity demanded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demand schedule">
            <a:extLst>
              <a:ext uri="{FF2B5EF4-FFF2-40B4-BE49-F238E27FC236}">
                <a16:creationId xmlns:a16="http://schemas.microsoft.com/office/drawing/2014/main" id="{AC1F8522-0995-4CE6-9872-5D887896F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63" y="1092200"/>
            <a:ext cx="3029292" cy="45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da vending machine">
            <a:extLst>
              <a:ext uri="{FF2B5EF4-FFF2-40B4-BE49-F238E27FC236}">
                <a16:creationId xmlns:a16="http://schemas.microsoft.com/office/drawing/2014/main" id="{DF0653B4-21A9-4B60-988F-10E00218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9" y="3741653"/>
            <a:ext cx="3167147" cy="22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emand curve">
            <a:extLst>
              <a:ext uri="{FF2B5EF4-FFF2-40B4-BE49-F238E27FC236}">
                <a16:creationId xmlns:a16="http://schemas.microsoft.com/office/drawing/2014/main" id="{EB6E153A-50B8-41E2-8D90-BE1DCAF11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21" y="3650133"/>
            <a:ext cx="3345382" cy="25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45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05A13A63-4BF5-45AF-893E-BEEF793DC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9" y="1376363"/>
            <a:ext cx="4968875" cy="4191000"/>
          </a:xfrm>
          <a:prstGeom prst="rect">
            <a:avLst/>
          </a:prstGeom>
          <a:solidFill>
            <a:srgbClr val="EEF1F4"/>
          </a:solidFill>
          <a:ln w="12858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6">
            <a:extLst>
              <a:ext uri="{FF2B5EF4-FFF2-40B4-BE49-F238E27FC236}">
                <a16:creationId xmlns:a16="http://schemas.microsoft.com/office/drawing/2014/main" id="{D17500E8-DD66-4CBE-85E4-CE61FFC7F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4" y="1301750"/>
            <a:ext cx="4968875" cy="4192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0" name="Line 7">
            <a:extLst>
              <a:ext uri="{FF2B5EF4-FFF2-40B4-BE49-F238E27FC236}">
                <a16:creationId xmlns:a16="http://schemas.microsoft.com/office/drawing/2014/main" id="{B6F32E58-8803-40D5-B7C7-FBB6A1788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1D72B7EE-25CA-45CC-BDD0-09FBB84F6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8826" y="1951038"/>
            <a:ext cx="3516313" cy="3522662"/>
          </a:xfrm>
          <a:prstGeom prst="line">
            <a:avLst/>
          </a:prstGeom>
          <a:noFill/>
          <a:ln w="55563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9225" name="Group 9">
            <a:extLst>
              <a:ext uri="{FF2B5EF4-FFF2-40B4-BE49-F238E27FC236}">
                <a16:creationId xmlns:a16="http://schemas.microsoft.com/office/drawing/2014/main" id="{18FA75A4-0CBF-467A-8B5A-F3F948C2BA28}"/>
              </a:ext>
            </a:extLst>
          </p:cNvPr>
          <p:cNvGrpSpPr>
            <a:grpSpLocks/>
          </p:cNvGrpSpPr>
          <p:nvPr/>
        </p:nvGrpSpPr>
        <p:grpSpPr bwMode="auto">
          <a:xfrm>
            <a:off x="4660901" y="2451101"/>
            <a:ext cx="517525" cy="2913063"/>
            <a:chOff x="1976" y="1544"/>
            <a:chExt cx="326" cy="1835"/>
          </a:xfrm>
        </p:grpSpPr>
        <p:sp>
          <p:nvSpPr>
            <p:cNvPr id="34896" name="Freeform 10">
              <a:extLst>
                <a:ext uri="{FF2B5EF4-FFF2-40B4-BE49-F238E27FC236}">
                  <a16:creationId xmlns:a16="http://schemas.microsoft.com/office/drawing/2014/main" id="{EB1ECC8C-4F11-4E7C-B394-A81131D22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591"/>
              <a:ext cx="279" cy="1788"/>
            </a:xfrm>
            <a:custGeom>
              <a:avLst/>
              <a:gdLst>
                <a:gd name="T0" fmla="*/ 0 w 279"/>
                <a:gd name="T1" fmla="*/ 0 h 1788"/>
                <a:gd name="T2" fmla="*/ 279 w 279"/>
                <a:gd name="T3" fmla="*/ 0 h 1788"/>
                <a:gd name="T4" fmla="*/ 279 w 279"/>
                <a:gd name="T5" fmla="*/ 1788 h 17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788">
                  <a:moveTo>
                    <a:pt x="0" y="0"/>
                  </a:moveTo>
                  <a:lnTo>
                    <a:pt x="279" y="0"/>
                  </a:lnTo>
                  <a:lnTo>
                    <a:pt x="279" y="1788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4897" name="Oval 11">
              <a:extLst>
                <a:ext uri="{FF2B5EF4-FFF2-40B4-BE49-F238E27FC236}">
                  <a16:creationId xmlns:a16="http://schemas.microsoft.com/office/drawing/2014/main" id="{1943DDFC-FF90-4999-B850-29F87D8C1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544"/>
              <a:ext cx="70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28" name="Group 12">
            <a:extLst>
              <a:ext uri="{FF2B5EF4-FFF2-40B4-BE49-F238E27FC236}">
                <a16:creationId xmlns:a16="http://schemas.microsoft.com/office/drawing/2014/main" id="{12CBA29C-549E-43FF-B9CB-516C47EA231E}"/>
              </a:ext>
            </a:extLst>
          </p:cNvPr>
          <p:cNvGrpSpPr>
            <a:grpSpLocks/>
          </p:cNvGrpSpPr>
          <p:nvPr/>
        </p:nvGrpSpPr>
        <p:grpSpPr bwMode="auto">
          <a:xfrm>
            <a:off x="4660900" y="3082925"/>
            <a:ext cx="1144588" cy="2281238"/>
            <a:chOff x="1976" y="1942"/>
            <a:chExt cx="721" cy="1437"/>
          </a:xfrm>
        </p:grpSpPr>
        <p:sp>
          <p:nvSpPr>
            <p:cNvPr id="34894" name="Oval 13">
              <a:extLst>
                <a:ext uri="{FF2B5EF4-FFF2-40B4-BE49-F238E27FC236}">
                  <a16:creationId xmlns:a16="http://schemas.microsoft.com/office/drawing/2014/main" id="{746C1560-D864-44A0-B35D-0C0984C9A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" y="1942"/>
              <a:ext cx="70" cy="8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95" name="Freeform 14">
              <a:extLst>
                <a:ext uri="{FF2B5EF4-FFF2-40B4-BE49-F238E27FC236}">
                  <a16:creationId xmlns:a16="http://schemas.microsoft.com/office/drawing/2014/main" id="{FDE85184-D90D-4FFC-8287-39552441D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88"/>
              <a:ext cx="663" cy="1391"/>
            </a:xfrm>
            <a:custGeom>
              <a:avLst/>
              <a:gdLst>
                <a:gd name="T0" fmla="*/ 0 w 663"/>
                <a:gd name="T1" fmla="*/ 0 h 1391"/>
                <a:gd name="T2" fmla="*/ 663 w 663"/>
                <a:gd name="T3" fmla="*/ 0 h 1391"/>
                <a:gd name="T4" fmla="*/ 663 w 663"/>
                <a:gd name="T5" fmla="*/ 1391 h 13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3" h="1391">
                  <a:moveTo>
                    <a:pt x="0" y="0"/>
                  </a:moveTo>
                  <a:lnTo>
                    <a:pt x="663" y="0"/>
                  </a:lnTo>
                  <a:lnTo>
                    <a:pt x="663" y="1391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9231" name="Group 15">
            <a:extLst>
              <a:ext uri="{FF2B5EF4-FFF2-40B4-BE49-F238E27FC236}">
                <a16:creationId xmlns:a16="http://schemas.microsoft.com/office/drawing/2014/main" id="{FED3BD93-A72C-4999-848C-043B598599D7}"/>
              </a:ext>
            </a:extLst>
          </p:cNvPr>
          <p:cNvGrpSpPr>
            <a:grpSpLocks/>
          </p:cNvGrpSpPr>
          <p:nvPr/>
        </p:nvGrpSpPr>
        <p:grpSpPr bwMode="auto">
          <a:xfrm>
            <a:off x="4660901" y="3657601"/>
            <a:ext cx="1717675" cy="1706563"/>
            <a:chOff x="1976" y="2304"/>
            <a:chExt cx="1082" cy="1075"/>
          </a:xfrm>
        </p:grpSpPr>
        <p:sp>
          <p:nvSpPr>
            <p:cNvPr id="34892" name="Oval 16">
              <a:extLst>
                <a:ext uri="{FF2B5EF4-FFF2-40B4-BE49-F238E27FC236}">
                  <a16:creationId xmlns:a16="http://schemas.microsoft.com/office/drawing/2014/main" id="{04F6070C-B560-43E4-A553-7DD255662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2304"/>
              <a:ext cx="70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93" name="Freeform 17">
              <a:extLst>
                <a:ext uri="{FF2B5EF4-FFF2-40B4-BE49-F238E27FC236}">
                  <a16:creationId xmlns:a16="http://schemas.microsoft.com/office/drawing/2014/main" id="{441149E7-6379-45B5-9AA8-5391B52F2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339"/>
              <a:ext cx="1035" cy="1040"/>
            </a:xfrm>
            <a:custGeom>
              <a:avLst/>
              <a:gdLst>
                <a:gd name="T0" fmla="*/ 0 w 1035"/>
                <a:gd name="T1" fmla="*/ 0 h 1040"/>
                <a:gd name="T2" fmla="*/ 1035 w 1035"/>
                <a:gd name="T3" fmla="*/ 0 h 1040"/>
                <a:gd name="T4" fmla="*/ 1035 w 1035"/>
                <a:gd name="T5" fmla="*/ 1040 h 10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5" h="1040">
                  <a:moveTo>
                    <a:pt x="0" y="0"/>
                  </a:moveTo>
                  <a:lnTo>
                    <a:pt x="1035" y="0"/>
                  </a:lnTo>
                  <a:lnTo>
                    <a:pt x="1035" y="1040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9234" name="Group 18">
            <a:extLst>
              <a:ext uri="{FF2B5EF4-FFF2-40B4-BE49-F238E27FC236}">
                <a16:creationId xmlns:a16="http://schemas.microsoft.com/office/drawing/2014/main" id="{A24B853F-43A9-47D3-AAB9-A7B6A9B51BBF}"/>
              </a:ext>
            </a:extLst>
          </p:cNvPr>
          <p:cNvGrpSpPr>
            <a:grpSpLocks/>
          </p:cNvGrpSpPr>
          <p:nvPr/>
        </p:nvGrpSpPr>
        <p:grpSpPr bwMode="auto">
          <a:xfrm>
            <a:off x="4660901" y="4213225"/>
            <a:ext cx="2308225" cy="1150938"/>
            <a:chOff x="1976" y="2654"/>
            <a:chExt cx="1454" cy="725"/>
          </a:xfrm>
        </p:grpSpPr>
        <p:sp>
          <p:nvSpPr>
            <p:cNvPr id="34890" name="Oval 19">
              <a:extLst>
                <a:ext uri="{FF2B5EF4-FFF2-40B4-BE49-F238E27FC236}">
                  <a16:creationId xmlns:a16="http://schemas.microsoft.com/office/drawing/2014/main" id="{47375268-86E5-4236-B006-65AEDE657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" y="2654"/>
              <a:ext cx="81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91" name="Freeform 20">
              <a:extLst>
                <a:ext uri="{FF2B5EF4-FFF2-40B4-BE49-F238E27FC236}">
                  <a16:creationId xmlns:a16="http://schemas.microsoft.com/office/drawing/2014/main" id="{AC2BF219-CCC2-47B0-AC32-ECD79C9A9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713"/>
              <a:ext cx="1419" cy="666"/>
            </a:xfrm>
            <a:custGeom>
              <a:avLst/>
              <a:gdLst>
                <a:gd name="T0" fmla="*/ 0 w 1419"/>
                <a:gd name="T1" fmla="*/ 0 h 666"/>
                <a:gd name="T2" fmla="*/ 1419 w 1419"/>
                <a:gd name="T3" fmla="*/ 0 h 666"/>
                <a:gd name="T4" fmla="*/ 1419 w 1419"/>
                <a:gd name="T5" fmla="*/ 666 h 6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9" h="666">
                  <a:moveTo>
                    <a:pt x="0" y="0"/>
                  </a:moveTo>
                  <a:lnTo>
                    <a:pt x="1419" y="0"/>
                  </a:lnTo>
                  <a:lnTo>
                    <a:pt x="1419" y="666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</p:grpSp>
      <p:grpSp>
        <p:nvGrpSpPr>
          <p:cNvPr id="9237" name="Group 21">
            <a:extLst>
              <a:ext uri="{FF2B5EF4-FFF2-40B4-BE49-F238E27FC236}">
                <a16:creationId xmlns:a16="http://schemas.microsoft.com/office/drawing/2014/main" id="{538FF226-9CE4-4BB9-8BBE-9B40380139EB}"/>
              </a:ext>
            </a:extLst>
          </p:cNvPr>
          <p:cNvGrpSpPr>
            <a:grpSpLocks/>
          </p:cNvGrpSpPr>
          <p:nvPr/>
        </p:nvGrpSpPr>
        <p:grpSpPr bwMode="auto">
          <a:xfrm>
            <a:off x="4660901" y="4862513"/>
            <a:ext cx="2936875" cy="501650"/>
            <a:chOff x="1976" y="3063"/>
            <a:chExt cx="1850" cy="316"/>
          </a:xfrm>
        </p:grpSpPr>
        <p:sp>
          <p:nvSpPr>
            <p:cNvPr id="34888" name="Freeform 22">
              <a:extLst>
                <a:ext uri="{FF2B5EF4-FFF2-40B4-BE49-F238E27FC236}">
                  <a16:creationId xmlns:a16="http://schemas.microsoft.com/office/drawing/2014/main" id="{11CD5D47-9CB6-467D-B59B-AF7C015AF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3110"/>
              <a:ext cx="1815" cy="269"/>
            </a:xfrm>
            <a:custGeom>
              <a:avLst/>
              <a:gdLst>
                <a:gd name="T0" fmla="*/ 0 w 1815"/>
                <a:gd name="T1" fmla="*/ 0 h 269"/>
                <a:gd name="T2" fmla="*/ 1815 w 1815"/>
                <a:gd name="T3" fmla="*/ 0 h 269"/>
                <a:gd name="T4" fmla="*/ 1815 w 1815"/>
                <a:gd name="T5" fmla="*/ 269 h 2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5" h="269">
                  <a:moveTo>
                    <a:pt x="0" y="0"/>
                  </a:moveTo>
                  <a:lnTo>
                    <a:pt x="1815" y="0"/>
                  </a:lnTo>
                  <a:lnTo>
                    <a:pt x="1815" y="269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4889" name="Oval 23">
              <a:extLst>
                <a:ext uri="{FF2B5EF4-FFF2-40B4-BE49-F238E27FC236}">
                  <a16:creationId xmlns:a16="http://schemas.microsoft.com/office/drawing/2014/main" id="{E5490441-530C-4A99-ABAB-2BACA9A51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3063"/>
              <a:ext cx="81" cy="8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4827" name="Rectangle 24">
            <a:extLst>
              <a:ext uri="{FF2B5EF4-FFF2-40B4-BE49-F238E27FC236}">
                <a16:creationId xmlns:a16="http://schemas.microsoft.com/office/drawing/2014/main" id="{7D84D3BB-9635-4865-8C67-D280143C1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4" y="1230314"/>
            <a:ext cx="753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28" name="Rectangle 25">
            <a:extLst>
              <a:ext uri="{FF2B5EF4-FFF2-40B4-BE49-F238E27FC236}">
                <a16:creationId xmlns:a16="http://schemas.microsoft.com/office/drawing/2014/main" id="{F16853E7-DD55-4088-9CCB-A5F7C1B06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76" y="1476376"/>
            <a:ext cx="15613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 Cone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29" name="Rectangle 26">
            <a:extLst>
              <a:ext uri="{FF2B5EF4-FFF2-40B4-BE49-F238E27FC236}">
                <a16:creationId xmlns:a16="http://schemas.microsoft.com/office/drawing/2014/main" id="{89BF1BEC-AC7E-4CC4-B6AA-225918DE9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30" name="Rectangle 27">
            <a:extLst>
              <a:ext uri="{FF2B5EF4-FFF2-40B4-BE49-F238E27FC236}">
                <a16:creationId xmlns:a16="http://schemas.microsoft.com/office/drawing/2014/main" id="{E182EB20-090E-4663-AD0D-2D9042D56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2411414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2.50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31" name="Rectangle 28">
            <a:extLst>
              <a:ext uri="{FF2B5EF4-FFF2-40B4-BE49-F238E27FC236}">
                <a16:creationId xmlns:a16="http://schemas.microsoft.com/office/drawing/2014/main" id="{F408A33B-02BD-467C-840F-EFBD72406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3027364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2.00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32" name="Rectangle 29">
            <a:extLst>
              <a:ext uri="{FF2B5EF4-FFF2-40B4-BE49-F238E27FC236}">
                <a16:creationId xmlns:a16="http://schemas.microsoft.com/office/drawing/2014/main" id="{AF605F0E-4A22-4637-977A-C50ADC5FF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3600451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1.50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33" name="Rectangle 30">
            <a:extLst>
              <a:ext uri="{FF2B5EF4-FFF2-40B4-BE49-F238E27FC236}">
                <a16:creationId xmlns:a16="http://schemas.microsoft.com/office/drawing/2014/main" id="{A935B317-665D-47FA-A455-F1C745B94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4197351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1.00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34" name="Rectangle 31">
            <a:extLst>
              <a:ext uri="{FF2B5EF4-FFF2-40B4-BE49-F238E27FC236}">
                <a16:creationId xmlns:a16="http://schemas.microsoft.com/office/drawing/2014/main" id="{1DBAC4AC-F31D-498C-BDA1-746152683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8" y="4814889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0.50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35" name="Rectangle 32">
            <a:extLst>
              <a:ext uri="{FF2B5EF4-FFF2-40B4-BE49-F238E27FC236}">
                <a16:creationId xmlns:a16="http://schemas.microsoft.com/office/drawing/2014/main" id="{4A65A9A6-721E-4213-A9DC-7544F8CC5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36" name="Rectangle 33">
            <a:extLst>
              <a:ext uri="{FF2B5EF4-FFF2-40B4-BE49-F238E27FC236}">
                <a16:creationId xmlns:a16="http://schemas.microsoft.com/office/drawing/2014/main" id="{187B1B64-C411-4202-9016-FE0B0C58B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37" name="Rectangle 34">
            <a:extLst>
              <a:ext uri="{FF2B5EF4-FFF2-40B4-BE49-F238E27FC236}">
                <a16:creationId xmlns:a16="http://schemas.microsoft.com/office/drawing/2014/main" id="{C7B2A9DE-6F90-45BB-814C-ED8604973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38" name="Rectangle 35">
            <a:extLst>
              <a:ext uri="{FF2B5EF4-FFF2-40B4-BE49-F238E27FC236}">
                <a16:creationId xmlns:a16="http://schemas.microsoft.com/office/drawing/2014/main" id="{74CCA4A1-4B97-4AFC-8BEB-4332BD12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39" name="Rectangle 36">
            <a:extLst>
              <a:ext uri="{FF2B5EF4-FFF2-40B4-BE49-F238E27FC236}">
                <a16:creationId xmlns:a16="http://schemas.microsoft.com/office/drawing/2014/main" id="{2ADDB96A-9FA9-4B07-A5D2-A2AC8207F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40" name="Rectangle 37">
            <a:extLst>
              <a:ext uri="{FF2B5EF4-FFF2-40B4-BE49-F238E27FC236}">
                <a16:creationId xmlns:a16="http://schemas.microsoft.com/office/drawing/2014/main" id="{C10DF427-E537-4514-9BBE-B71BB8B4E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41" name="Rectangle 38">
            <a:extLst>
              <a:ext uri="{FF2B5EF4-FFF2-40B4-BE49-F238E27FC236}">
                <a16:creationId xmlns:a16="http://schemas.microsoft.com/office/drawing/2014/main" id="{F386F61A-2039-45A1-B232-59D7B5929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42" name="Rectangle 39">
            <a:extLst>
              <a:ext uri="{FF2B5EF4-FFF2-40B4-BE49-F238E27FC236}">
                <a16:creationId xmlns:a16="http://schemas.microsoft.com/office/drawing/2014/main" id="{EE94426E-FBC0-461E-BB4F-724897AF6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43" name="Rectangle 40">
            <a:extLst>
              <a:ext uri="{FF2B5EF4-FFF2-40B4-BE49-F238E27FC236}">
                <a16:creationId xmlns:a16="http://schemas.microsoft.com/office/drawing/2014/main" id="{8BB5662F-DEFC-414D-AAC7-EC1F89F4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038" y="54975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44" name="Rectangle 41">
            <a:extLst>
              <a:ext uri="{FF2B5EF4-FFF2-40B4-BE49-F238E27FC236}">
                <a16:creationId xmlns:a16="http://schemas.microsoft.com/office/drawing/2014/main" id="{41525156-24EF-4730-B47A-BB63C4071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100" y="549751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45" name="Rectangle 42">
            <a:extLst>
              <a:ext uri="{FF2B5EF4-FFF2-40B4-BE49-F238E27FC236}">
                <a16:creationId xmlns:a16="http://schemas.microsoft.com/office/drawing/2014/main" id="{29BABA97-EA40-42C4-8EEC-A080E6403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75" y="5497514"/>
            <a:ext cx="2123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46" name="Rectangle 43">
            <a:extLst>
              <a:ext uri="{FF2B5EF4-FFF2-40B4-BE49-F238E27FC236}">
                <a16:creationId xmlns:a16="http://schemas.microsoft.com/office/drawing/2014/main" id="{2AC833E0-FFE3-4816-80B5-2F5FE3C36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851" y="5492751"/>
            <a:ext cx="10852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47" name="Rectangle 44">
            <a:extLst>
              <a:ext uri="{FF2B5EF4-FFF2-40B4-BE49-F238E27FC236}">
                <a16:creationId xmlns:a16="http://schemas.microsoft.com/office/drawing/2014/main" id="{27B3983E-A141-4402-AF40-9CC8B4853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4" y="5740401"/>
            <a:ext cx="16751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 Cones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48" name="Rectangle 45">
            <a:extLst>
              <a:ext uri="{FF2B5EF4-FFF2-40B4-BE49-F238E27FC236}">
                <a16:creationId xmlns:a16="http://schemas.microsoft.com/office/drawing/2014/main" id="{9BFBAB03-64DC-479D-A90A-6F276EECF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4" y="1789114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$3.00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4849" name="Rectangle 46">
            <a:extLst>
              <a:ext uri="{FF2B5EF4-FFF2-40B4-BE49-F238E27FC236}">
                <a16:creationId xmlns:a16="http://schemas.microsoft.com/office/drawing/2014/main" id="{F6BE8CDA-382F-43C1-8A2D-B3ACB81BA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5497514"/>
            <a:ext cx="2276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9263" name="Group 47">
            <a:extLst>
              <a:ext uri="{FF2B5EF4-FFF2-40B4-BE49-F238E27FC236}">
                <a16:creationId xmlns:a16="http://schemas.microsoft.com/office/drawing/2014/main" id="{F6121DD5-EDCB-49D6-8768-3D525EA9960A}"/>
              </a:ext>
            </a:extLst>
          </p:cNvPr>
          <p:cNvGrpSpPr>
            <a:grpSpLocks/>
          </p:cNvGrpSpPr>
          <p:nvPr/>
        </p:nvGrpSpPr>
        <p:grpSpPr bwMode="auto">
          <a:xfrm>
            <a:off x="2425700" y="2897192"/>
            <a:ext cx="1809750" cy="538163"/>
            <a:chOff x="568" y="1825"/>
            <a:chExt cx="1140" cy="339"/>
          </a:xfrm>
        </p:grpSpPr>
        <p:grpSp>
          <p:nvGrpSpPr>
            <p:cNvPr id="34882" name="Group 48">
              <a:extLst>
                <a:ext uri="{FF2B5EF4-FFF2-40B4-BE49-F238E27FC236}">
                  <a16:creationId xmlns:a16="http://schemas.microsoft.com/office/drawing/2014/main" id="{D68113F7-A635-4CE9-A0BF-75E566767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" y="1825"/>
              <a:ext cx="1140" cy="339"/>
              <a:chOff x="568" y="1825"/>
              <a:chExt cx="1140" cy="339"/>
            </a:xfrm>
          </p:grpSpPr>
          <p:sp>
            <p:nvSpPr>
              <p:cNvPr id="34884" name="Rectangle 49">
                <a:extLst>
                  <a:ext uri="{FF2B5EF4-FFF2-40B4-BE49-F238E27FC236}">
                    <a16:creationId xmlns:a16="http://schemas.microsoft.com/office/drawing/2014/main" id="{D79B84D2-EB2C-4149-9593-9CBF88119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1825"/>
                <a:ext cx="896" cy="339"/>
              </a:xfrm>
              <a:prstGeom prst="rect">
                <a:avLst/>
              </a:prstGeom>
              <a:solidFill>
                <a:srgbClr val="E1E5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885" name="Line 50">
                <a:extLst>
                  <a:ext uri="{FF2B5EF4-FFF2-40B4-BE49-F238E27FC236}">
                    <a16:creationId xmlns:a16="http://schemas.microsoft.com/office/drawing/2014/main" id="{7C304806-9372-404D-88CD-386806C55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64" y="2023"/>
                <a:ext cx="244" cy="9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  <p:sp>
            <p:nvSpPr>
              <p:cNvPr id="34886" name="Rectangle 51">
                <a:extLst>
                  <a:ext uri="{FF2B5EF4-FFF2-40B4-BE49-F238E27FC236}">
                    <a16:creationId xmlns:a16="http://schemas.microsoft.com/office/drawing/2014/main" id="{B79DD415-5AC9-4021-8ED2-BF4F9361D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1833"/>
                <a:ext cx="82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 A decrease 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887" name="Rectangle 52">
                <a:extLst>
                  <a:ext uri="{FF2B5EF4-FFF2-40B4-BE49-F238E27FC236}">
                    <a16:creationId xmlns:a16="http://schemas.microsoft.com/office/drawing/2014/main" id="{8CB87A53-E354-4B66-829A-F24979838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1988"/>
                <a:ext cx="41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in price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883" name="Rectangle 53">
              <a:extLst>
                <a:ext uri="{FF2B5EF4-FFF2-40B4-BE49-F238E27FC236}">
                  <a16:creationId xmlns:a16="http://schemas.microsoft.com/office/drawing/2014/main" id="{26D6A108-88CE-415E-B6AC-B3BE229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2008"/>
              <a:ext cx="14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...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270" name="Group 54">
            <a:extLst>
              <a:ext uri="{FF2B5EF4-FFF2-40B4-BE49-F238E27FC236}">
                <a16:creationId xmlns:a16="http://schemas.microsoft.com/office/drawing/2014/main" id="{0067A80A-9EE2-4F5C-93AF-184596F12BCA}"/>
              </a:ext>
            </a:extLst>
          </p:cNvPr>
          <p:cNvGrpSpPr>
            <a:grpSpLocks/>
          </p:cNvGrpSpPr>
          <p:nvPr/>
        </p:nvGrpSpPr>
        <p:grpSpPr bwMode="auto">
          <a:xfrm>
            <a:off x="5287964" y="5789613"/>
            <a:ext cx="2257425" cy="704850"/>
            <a:chOff x="2371" y="3647"/>
            <a:chExt cx="1422" cy="444"/>
          </a:xfrm>
        </p:grpSpPr>
        <p:sp>
          <p:nvSpPr>
            <p:cNvPr id="34876" name="Line 55">
              <a:extLst>
                <a:ext uri="{FF2B5EF4-FFF2-40B4-BE49-F238E27FC236}">
                  <a16:creationId xmlns:a16="http://schemas.microsoft.com/office/drawing/2014/main" id="{4B3345DF-92D7-4F42-B15A-5A4108663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5" y="3647"/>
              <a:ext cx="302" cy="1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sp>
          <p:nvSpPr>
            <p:cNvPr id="34877" name="Rectangle 56">
              <a:extLst>
                <a:ext uri="{FF2B5EF4-FFF2-40B4-BE49-F238E27FC236}">
                  <a16:creationId xmlns:a16="http://schemas.microsoft.com/office/drawing/2014/main" id="{3AE0C32A-F4B7-4B1A-8219-72F0CF267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" y="3764"/>
              <a:ext cx="1397" cy="327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78" name="Rectangle 57">
              <a:extLst>
                <a:ext uri="{FF2B5EF4-FFF2-40B4-BE49-F238E27FC236}">
                  <a16:creationId xmlns:a16="http://schemas.microsoft.com/office/drawing/2014/main" id="{4588FF34-0FD7-470F-9C9B-2C39553CA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3769"/>
              <a:ext cx="1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4879" name="Rectangle 58">
              <a:extLst>
                <a:ext uri="{FF2B5EF4-FFF2-40B4-BE49-F238E27FC236}">
                  <a16:creationId xmlns:a16="http://schemas.microsoft.com/office/drawing/2014/main" id="{6A57F435-3F8D-48CE-8CAA-15C42996B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3769"/>
              <a:ext cx="1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...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4880" name="Rectangle 59">
              <a:extLst>
                <a:ext uri="{FF2B5EF4-FFF2-40B4-BE49-F238E27FC236}">
                  <a16:creationId xmlns:a16="http://schemas.microsoft.com/office/drawing/2014/main" id="{7E4DB4FB-B213-4DBB-AD07-56AE20BF5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3769"/>
              <a:ext cx="106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increases quantity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4881" name="Rectangle 60">
              <a:extLst>
                <a:ext uri="{FF2B5EF4-FFF2-40B4-BE49-F238E27FC236}">
                  <a16:creationId xmlns:a16="http://schemas.microsoft.com/office/drawing/2014/main" id="{8F82900B-71A2-410E-BE12-54993491E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3924"/>
              <a:ext cx="1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 cones demanded.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4852" name="Picture 61">
            <a:extLst>
              <a:ext uri="{FF2B5EF4-FFF2-40B4-BE49-F238E27FC236}">
                <a16:creationId xmlns:a16="http://schemas.microsoft.com/office/drawing/2014/main" id="{BFF6028E-45A6-467D-ACC6-9EC40BC7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"/>
          <a:stretch>
            <a:fillRect/>
          </a:stretch>
        </p:blipFill>
        <p:spPr bwMode="auto">
          <a:xfrm>
            <a:off x="7708902" y="1197769"/>
            <a:ext cx="31242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53" name="Line 62">
            <a:extLst>
              <a:ext uri="{FF2B5EF4-FFF2-40B4-BE49-F238E27FC236}">
                <a16:creationId xmlns:a16="http://schemas.microsoft.com/office/drawing/2014/main" id="{5A3F8245-93FF-46B4-A67C-78998584E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0725" y="1301750"/>
            <a:ext cx="1588" cy="4192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54" name="Line 63">
            <a:extLst>
              <a:ext uri="{FF2B5EF4-FFF2-40B4-BE49-F238E27FC236}">
                <a16:creationId xmlns:a16="http://schemas.microsoft.com/office/drawing/2014/main" id="{9E6B5544-11F8-4B77-AED3-7118325EA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94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55" name="Line 64">
            <a:extLst>
              <a:ext uri="{FF2B5EF4-FFF2-40B4-BE49-F238E27FC236}">
                <a16:creationId xmlns:a16="http://schemas.microsoft.com/office/drawing/2014/main" id="{C3D12CEA-4CAB-4E93-8F7A-FBF78B54B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56" name="Line 65">
            <a:extLst>
              <a:ext uri="{FF2B5EF4-FFF2-40B4-BE49-F238E27FC236}">
                <a16:creationId xmlns:a16="http://schemas.microsoft.com/office/drawing/2014/main" id="{84217B3A-1BDE-4767-9BCF-C81B1FCC7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813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57" name="Line 66">
            <a:extLst>
              <a:ext uri="{FF2B5EF4-FFF2-40B4-BE49-F238E27FC236}">
                <a16:creationId xmlns:a16="http://schemas.microsoft.com/office/drawing/2014/main" id="{21A6F185-37A6-451F-84BE-4C1C55BF2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41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58" name="Line 67">
            <a:extLst>
              <a:ext uri="{FF2B5EF4-FFF2-40B4-BE49-F238E27FC236}">
                <a16:creationId xmlns:a16="http://schemas.microsoft.com/office/drawing/2014/main" id="{5E213739-CD5F-48C2-9EA6-C5A107585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86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59" name="Line 68">
            <a:extLst>
              <a:ext uri="{FF2B5EF4-FFF2-40B4-BE49-F238E27FC236}">
                <a16:creationId xmlns:a16="http://schemas.microsoft.com/office/drawing/2014/main" id="{5C15005F-A2C0-4F59-B349-6F2422D2DE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39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60" name="Line 69">
            <a:extLst>
              <a:ext uri="{FF2B5EF4-FFF2-40B4-BE49-F238E27FC236}">
                <a16:creationId xmlns:a16="http://schemas.microsoft.com/office/drawing/2014/main" id="{6BBF80FB-3E8D-4614-8BAD-6419136F93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82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61" name="Line 70">
            <a:extLst>
              <a:ext uri="{FF2B5EF4-FFF2-40B4-BE49-F238E27FC236}">
                <a16:creationId xmlns:a16="http://schemas.microsoft.com/office/drawing/2014/main" id="{552C9A2A-1A02-40EF-979D-CEDD802D6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35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62" name="Line 71">
            <a:extLst>
              <a:ext uri="{FF2B5EF4-FFF2-40B4-BE49-F238E27FC236}">
                <a16:creationId xmlns:a16="http://schemas.microsoft.com/office/drawing/2014/main" id="{D99A4C29-4A33-4650-BB5B-690362E0A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7889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63" name="Line 72">
            <a:extLst>
              <a:ext uri="{FF2B5EF4-FFF2-40B4-BE49-F238E27FC236}">
                <a16:creationId xmlns:a16="http://schemas.microsoft.com/office/drawing/2014/main" id="{29697BC7-8C7B-446C-9748-9028885B9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164" y="5364164"/>
            <a:ext cx="1587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64" name="Line 73">
            <a:extLst>
              <a:ext uri="{FF2B5EF4-FFF2-40B4-BE49-F238E27FC236}">
                <a16:creationId xmlns:a16="http://schemas.microsoft.com/office/drawing/2014/main" id="{A1A78C3E-BF95-4C4D-B2DE-E023542F3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0975" y="5364164"/>
            <a:ext cx="1588" cy="130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65" name="Line 74">
            <a:extLst>
              <a:ext uri="{FF2B5EF4-FFF2-40B4-BE49-F238E27FC236}">
                <a16:creationId xmlns:a16="http://schemas.microsoft.com/office/drawing/2014/main" id="{04B9BBE9-3E4E-45F7-9F6B-BC425AB7C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5475289"/>
            <a:ext cx="49688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66" name="Line 84">
            <a:extLst>
              <a:ext uri="{FF2B5EF4-FFF2-40B4-BE49-F238E27FC236}">
                <a16:creationId xmlns:a16="http://schemas.microsoft.com/office/drawing/2014/main" id="{DB8B51D9-FE77-4B2D-B4CF-885D6E473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2525714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67" name="Line 85">
            <a:extLst>
              <a:ext uri="{FF2B5EF4-FFF2-40B4-BE49-F238E27FC236}">
                <a16:creationId xmlns:a16="http://schemas.microsoft.com/office/drawing/2014/main" id="{98FB7584-ABBF-4A8E-ACE8-DFA6C7DD6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3157539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68" name="Line 86">
            <a:extLst>
              <a:ext uri="{FF2B5EF4-FFF2-40B4-BE49-F238E27FC236}">
                <a16:creationId xmlns:a16="http://schemas.microsoft.com/office/drawing/2014/main" id="{64A3B53F-57BF-4D61-8771-CD118C267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3713164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69" name="Line 87">
            <a:extLst>
              <a:ext uri="{FF2B5EF4-FFF2-40B4-BE49-F238E27FC236}">
                <a16:creationId xmlns:a16="http://schemas.microsoft.com/office/drawing/2014/main" id="{39811EDE-3301-4FDB-ADBE-EA2EC834E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4306889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70" name="Line 88">
            <a:extLst>
              <a:ext uri="{FF2B5EF4-FFF2-40B4-BE49-F238E27FC236}">
                <a16:creationId xmlns:a16="http://schemas.microsoft.com/office/drawing/2014/main" id="{130A57E0-1A7E-46F5-8DF5-C3D2595A6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3264" y="4937125"/>
            <a:ext cx="14763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4871" name="Line 89">
            <a:extLst>
              <a:ext uri="{FF2B5EF4-FFF2-40B4-BE49-F238E27FC236}">
                <a16:creationId xmlns:a16="http://schemas.microsoft.com/office/drawing/2014/main" id="{8B51868F-02F3-44C7-A0C6-DF69034598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3264" y="1912939"/>
            <a:ext cx="14763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306" name="Oval 90">
            <a:extLst>
              <a:ext uri="{FF2B5EF4-FFF2-40B4-BE49-F238E27FC236}">
                <a16:creationId xmlns:a16="http://schemas.microsoft.com/office/drawing/2014/main" id="{6959926C-9A79-4F5F-A285-2176BFE2E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5164" y="1857376"/>
            <a:ext cx="130175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07" name="Oval 91">
            <a:extLst>
              <a:ext uri="{FF2B5EF4-FFF2-40B4-BE49-F238E27FC236}">
                <a16:creationId xmlns:a16="http://schemas.microsoft.com/office/drawing/2014/main" id="{F9D1AB62-8088-4704-A47D-37BE09646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225" y="5381626"/>
            <a:ext cx="128588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74" name="Text Box 92">
            <a:extLst>
              <a:ext uri="{FF2B5EF4-FFF2-40B4-BE49-F238E27FC236}">
                <a16:creationId xmlns:a16="http://schemas.microsoft.com/office/drawing/2014/main" id="{A99B6C6C-9FEA-4840-8328-F1FDAA9F8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1" y="515144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Demand Curve for Ice Cream Cones</a:t>
            </a:r>
          </a:p>
        </p:txBody>
      </p:sp>
      <p:sp>
        <p:nvSpPr>
          <p:cNvPr id="9311" name="Text Box 95">
            <a:extLst>
              <a:ext uri="{FF2B5EF4-FFF2-40B4-BE49-F238E27FC236}">
                <a16:creationId xmlns:a16="http://schemas.microsoft.com/office/drawing/2014/main" id="{4C94FC97-E20F-4BA0-A3B0-EF7732F95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1"/>
            <a:ext cx="2362200" cy="15589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The demand curve slopes downwards from left to right (a negative slope), indicating the Law of Demand.</a:t>
            </a:r>
          </a:p>
        </p:txBody>
      </p:sp>
    </p:spTree>
    <p:extLst>
      <p:ext uri="{BB962C8B-B14F-4D97-AF65-F5344CB8AC3E}">
        <p14:creationId xmlns:p14="http://schemas.microsoft.com/office/powerpoint/2010/main" val="2101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6" grpId="0" animBg="1"/>
      <p:bldP spid="9307" grpId="0" animBg="1"/>
      <p:bldP spid="931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hange in Demand vs Change in Quantity Demanded- Key Concept">
            <a:hlinkClick r:id="" action="ppaction://media"/>
            <a:extLst>
              <a:ext uri="{FF2B5EF4-FFF2-40B4-BE49-F238E27FC236}">
                <a16:creationId xmlns:a16="http://schemas.microsoft.com/office/drawing/2014/main" id="{0C5C7601-278D-408B-9413-46B09E9A70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5120" y="1402715"/>
            <a:ext cx="837184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FB1B-4141-4845-B9C9-843859A7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Shifts and Changes in Demand </a:t>
            </a:r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2CBAA1BA-C517-4730-A2AB-2AE8EA753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1" y="1410208"/>
            <a:ext cx="5145040" cy="38587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0F7B5-40B4-476C-8594-E59E76BE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/>
              <a:t>Changes in Quantity Demanded (Qd) </a:t>
            </a:r>
          </a:p>
          <a:p>
            <a:pPr lvl="1">
              <a:lnSpc>
                <a:spcPct val="90000"/>
              </a:lnSpc>
            </a:pPr>
            <a:r>
              <a:rPr lang="en-US"/>
              <a:t>If there is a change in </a:t>
            </a:r>
            <a:r>
              <a:rPr lang="en-US" u="sng"/>
              <a:t>PRICE</a:t>
            </a:r>
            <a:r>
              <a:rPr lang="en-US"/>
              <a:t> for the product, then there is a change in the </a:t>
            </a:r>
            <a:r>
              <a:rPr lang="en-US" u="sng"/>
              <a:t>QUANTITY DEMANDED </a:t>
            </a:r>
            <a:r>
              <a:rPr lang="en-US"/>
              <a:t>(Qd) </a:t>
            </a:r>
          </a:p>
          <a:p>
            <a:pPr lvl="1">
              <a:lnSpc>
                <a:spcPct val="90000"/>
              </a:lnSpc>
            </a:pPr>
            <a:r>
              <a:rPr lang="en-US"/>
              <a:t>This causes movement </a:t>
            </a:r>
            <a:r>
              <a:rPr lang="en-US" u="sng"/>
              <a:t>ALONG</a:t>
            </a:r>
            <a:r>
              <a:rPr lang="en-US"/>
              <a:t> the demand curve. </a:t>
            </a:r>
          </a:p>
        </p:txBody>
      </p:sp>
    </p:spTree>
    <p:extLst>
      <p:ext uri="{BB962C8B-B14F-4D97-AF65-F5344CB8AC3E}">
        <p14:creationId xmlns:p14="http://schemas.microsoft.com/office/powerpoint/2010/main" val="278313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F138-2CEE-4EC3-9E72-881B2A03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5050"/>
            <a:ext cx="9601196" cy="654163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Determinants of Demand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10BA3-5009-46C5-B4BE-F16225FA96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379" y="1309213"/>
            <a:ext cx="10655967" cy="391873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/>
              <a:t>Change in Demand</a:t>
            </a:r>
          </a:p>
          <a:p>
            <a:pPr lvl="1">
              <a:defRPr/>
            </a:pPr>
            <a:r>
              <a:rPr lang="en-US" altLang="en-US" sz="2400" b="1" u="sng" dirty="0"/>
              <a:t>I</a:t>
            </a:r>
            <a:r>
              <a:rPr lang="en-US" altLang="en-US" sz="2400" dirty="0"/>
              <a:t>ncome of consumers</a:t>
            </a:r>
            <a:endParaRPr lang="en-US" altLang="en-US" sz="2400" b="1" u="sng" dirty="0"/>
          </a:p>
          <a:p>
            <a:pPr lvl="1" eaLnBrk="1" hangingPunct="1">
              <a:defRPr/>
            </a:pPr>
            <a:r>
              <a:rPr lang="en-US" altLang="en-US" sz="2400" b="1" u="sng" dirty="0"/>
              <a:t>N</a:t>
            </a:r>
            <a:r>
              <a:rPr lang="en-US" altLang="en-US" sz="2400" dirty="0"/>
              <a:t>umber of consumers</a:t>
            </a:r>
          </a:p>
          <a:p>
            <a:pPr lvl="1">
              <a:defRPr/>
            </a:pPr>
            <a:r>
              <a:rPr lang="en-US" altLang="en-US" sz="2400" b="1" u="sng" dirty="0"/>
              <a:t>S</a:t>
            </a:r>
            <a:r>
              <a:rPr lang="en-US" altLang="en-US" sz="2400" dirty="0"/>
              <a:t>ubstitute price change</a:t>
            </a:r>
          </a:p>
          <a:p>
            <a:pPr lvl="1" eaLnBrk="1" hangingPunct="1">
              <a:defRPr/>
            </a:pPr>
            <a:r>
              <a:rPr lang="en-US" altLang="en-US" sz="2400" b="1" u="sng" dirty="0"/>
              <a:t>E</a:t>
            </a:r>
            <a:r>
              <a:rPr lang="en-US" altLang="en-US" sz="2400" dirty="0"/>
              <a:t>xpectations</a:t>
            </a:r>
          </a:p>
          <a:p>
            <a:pPr lvl="1">
              <a:defRPr/>
            </a:pPr>
            <a:r>
              <a:rPr lang="en-US" altLang="en-US" sz="2400" b="1" u="sng" dirty="0"/>
              <a:t>C</a:t>
            </a:r>
            <a:r>
              <a:rPr lang="en-US" altLang="en-US" sz="2400" dirty="0"/>
              <a:t>omplement price change</a:t>
            </a:r>
          </a:p>
          <a:p>
            <a:pPr lvl="1" eaLnBrk="1" hangingPunct="1">
              <a:defRPr/>
            </a:pPr>
            <a:r>
              <a:rPr lang="en-US" altLang="en-US" sz="2400" b="1" u="sng" dirty="0"/>
              <a:t>T</a:t>
            </a:r>
            <a:r>
              <a:rPr lang="en-US" altLang="en-US" sz="2400" dirty="0"/>
              <a:t>astes or preferences </a:t>
            </a:r>
          </a:p>
          <a:p>
            <a:pPr lvl="1" eaLnBrk="1" hangingPunct="1">
              <a:defRPr/>
            </a:pPr>
            <a:r>
              <a:rPr lang="en-US" altLang="en-US" sz="2400" dirty="0"/>
              <a:t>This results in a shift in the demand curve, either to the left or right.</a:t>
            </a:r>
          </a:p>
          <a:p>
            <a:pPr lvl="1" eaLnBrk="1" hangingPunct="1">
              <a:defRPr/>
            </a:pPr>
            <a:r>
              <a:rPr lang="en-US" altLang="en-US" sz="2400" dirty="0"/>
              <a:t>Causes a change that alters the quantity demanded at every price</a:t>
            </a:r>
            <a:r>
              <a:rPr lang="en-US" alt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4">
            <a:extLst>
              <a:ext uri="{FF2B5EF4-FFF2-40B4-BE49-F238E27FC236}">
                <a16:creationId xmlns:a16="http://schemas.microsoft.com/office/drawing/2014/main" id="{72AE38CB-33F5-43D0-AA49-64DD3E136A16}"/>
              </a:ext>
            </a:extLst>
          </p:cNvPr>
          <p:cNvSpPr>
            <a:spLocks/>
          </p:cNvSpPr>
          <p:nvPr/>
        </p:nvSpPr>
        <p:spPr bwMode="auto">
          <a:xfrm>
            <a:off x="2871788" y="1182688"/>
            <a:ext cx="7042150" cy="4818062"/>
          </a:xfrm>
          <a:custGeom>
            <a:avLst/>
            <a:gdLst>
              <a:gd name="T0" fmla="*/ 0 w 4436"/>
              <a:gd name="T1" fmla="*/ 0 h 3035"/>
              <a:gd name="T2" fmla="*/ 0 w 4436"/>
              <a:gd name="T3" fmla="*/ 2147483647 h 3035"/>
              <a:gd name="T4" fmla="*/ 2147483647 w 4436"/>
              <a:gd name="T5" fmla="*/ 2147483647 h 30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36" h="3035">
                <a:moveTo>
                  <a:pt x="0" y="0"/>
                </a:moveTo>
                <a:lnTo>
                  <a:pt x="0" y="3035"/>
                </a:lnTo>
                <a:lnTo>
                  <a:pt x="4436" y="3035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3842F73C-90A4-4A78-8CE9-DB27425467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03751" y="1912938"/>
            <a:ext cx="3281363" cy="3149600"/>
          </a:xfrm>
          <a:prstGeom prst="line">
            <a:avLst/>
          </a:prstGeom>
          <a:noFill/>
          <a:ln w="61913">
            <a:solidFill>
              <a:srgbClr val="004C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161BEAE8-79EB-4B88-8716-391B153BE1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1" y="1390650"/>
            <a:ext cx="3281363" cy="3149600"/>
          </a:xfrm>
          <a:prstGeom prst="line">
            <a:avLst/>
          </a:prstGeom>
          <a:noFill/>
          <a:ln w="61913">
            <a:solidFill>
              <a:srgbClr val="5F16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630F96F4-324E-4D53-86BD-B91E59E8D1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16250" y="2433639"/>
            <a:ext cx="3302000" cy="3170237"/>
          </a:xfrm>
          <a:prstGeom prst="line">
            <a:avLst/>
          </a:prstGeom>
          <a:noFill/>
          <a:ln w="61913">
            <a:solidFill>
              <a:srgbClr val="6518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59BDFBE0-2DA4-4188-96F1-8E3BCE8EB6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0551" y="2871789"/>
            <a:ext cx="1858963" cy="15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55EF0A7E-1248-43B8-BF3B-05FB21A401C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749800" y="3935414"/>
            <a:ext cx="1860550" cy="1587"/>
          </a:xfrm>
          <a:prstGeom prst="line">
            <a:avLst/>
          </a:prstGeom>
          <a:noFill/>
          <a:ln w="20701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8920" name="Rectangle 10">
            <a:extLst>
              <a:ext uri="{FF2B5EF4-FFF2-40B4-BE49-F238E27FC236}">
                <a16:creationId xmlns:a16="http://schemas.microsoft.com/office/drawing/2014/main" id="{3528E2F2-2DFB-4782-9575-1FE4966D0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1157289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Price of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21" name="Rectangle 11">
            <a:extLst>
              <a:ext uri="{FF2B5EF4-FFF2-40B4-BE49-F238E27FC236}">
                <a16:creationId xmlns:a16="http://schemas.microsoft.com/office/drawing/2014/main" id="{B8C89B49-7B77-463D-BB70-7B95BB408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1436689"/>
            <a:ext cx="111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22" name="Rectangle 12">
            <a:extLst>
              <a:ext uri="{FF2B5EF4-FFF2-40B4-BE49-F238E27FC236}">
                <a16:creationId xmlns:a16="http://schemas.microsoft.com/office/drawing/2014/main" id="{0E76C0BD-E6A4-4B2F-AE49-C472A84A7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9" y="1716089"/>
            <a:ext cx="577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23" name="Rectangle 13">
            <a:extLst>
              <a:ext uri="{FF2B5EF4-FFF2-40B4-BE49-F238E27FC236}">
                <a16:creationId xmlns:a16="http://schemas.microsoft.com/office/drawing/2014/main" id="{67773B80-504E-4948-824C-DB455A32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188" y="6102351"/>
            <a:ext cx="1218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Quantity of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24" name="Rectangle 14">
            <a:extLst>
              <a:ext uri="{FF2B5EF4-FFF2-40B4-BE49-F238E27FC236}">
                <a16:creationId xmlns:a16="http://schemas.microsoft.com/office/drawing/2014/main" id="{A2A02AAC-0F94-4926-9E7A-9234DA056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1" y="6381751"/>
            <a:ext cx="18851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Ice-Cream Cones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4351" name="Group 15">
            <a:extLst>
              <a:ext uri="{FF2B5EF4-FFF2-40B4-BE49-F238E27FC236}">
                <a16:creationId xmlns:a16="http://schemas.microsoft.com/office/drawing/2014/main" id="{55088890-A5B2-45FA-830C-7055D30B398A}"/>
              </a:ext>
            </a:extLst>
          </p:cNvPr>
          <p:cNvGrpSpPr>
            <a:grpSpLocks/>
          </p:cNvGrpSpPr>
          <p:nvPr/>
        </p:nvGrpSpPr>
        <p:grpSpPr bwMode="auto">
          <a:xfrm>
            <a:off x="5748339" y="2225675"/>
            <a:ext cx="1190625" cy="604838"/>
            <a:chOff x="2717" y="1402"/>
            <a:chExt cx="750" cy="381"/>
          </a:xfrm>
        </p:grpSpPr>
        <p:sp>
          <p:nvSpPr>
            <p:cNvPr id="38947" name="Rectangle 16">
              <a:extLst>
                <a:ext uri="{FF2B5EF4-FFF2-40B4-BE49-F238E27FC236}">
                  <a16:creationId xmlns:a16="http://schemas.microsoft.com/office/drawing/2014/main" id="{4B85CB87-B32A-4F8E-855B-E443AD12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1402"/>
              <a:ext cx="750" cy="381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948" name="Rectangle 17">
              <a:extLst>
                <a:ext uri="{FF2B5EF4-FFF2-40B4-BE49-F238E27FC236}">
                  <a16:creationId xmlns:a16="http://schemas.microsoft.com/office/drawing/2014/main" id="{596291DB-8E39-4F45-95D0-5E2339F03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1419"/>
              <a:ext cx="5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Increase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9" name="Rectangle 18">
              <a:extLst>
                <a:ext uri="{FF2B5EF4-FFF2-40B4-BE49-F238E27FC236}">
                  <a16:creationId xmlns:a16="http://schemas.microsoft.com/office/drawing/2014/main" id="{8BEF6E8F-BCAF-43F3-9191-CE7AD9838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159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 demand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355" name="Group 19">
            <a:extLst>
              <a:ext uri="{FF2B5EF4-FFF2-40B4-BE49-F238E27FC236}">
                <a16:creationId xmlns:a16="http://schemas.microsoft.com/office/drawing/2014/main" id="{6F5CA9A5-39A7-49B3-A379-445E0FF0EEDD}"/>
              </a:ext>
            </a:extLst>
          </p:cNvPr>
          <p:cNvGrpSpPr>
            <a:grpSpLocks/>
          </p:cNvGrpSpPr>
          <p:nvPr/>
        </p:nvGrpSpPr>
        <p:grpSpPr bwMode="auto">
          <a:xfrm>
            <a:off x="5394326" y="4006851"/>
            <a:ext cx="1190625" cy="625475"/>
            <a:chOff x="2362" y="2492"/>
            <a:chExt cx="750" cy="394"/>
          </a:xfrm>
        </p:grpSpPr>
        <p:sp>
          <p:nvSpPr>
            <p:cNvPr id="38944" name="Rectangle 20">
              <a:extLst>
                <a:ext uri="{FF2B5EF4-FFF2-40B4-BE49-F238E27FC236}">
                  <a16:creationId xmlns:a16="http://schemas.microsoft.com/office/drawing/2014/main" id="{1A0E82F7-5575-42E1-8C0E-228B8F759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" y="2492"/>
              <a:ext cx="750" cy="394"/>
            </a:xfrm>
            <a:prstGeom prst="rect">
              <a:avLst/>
            </a:prstGeom>
            <a:solidFill>
              <a:srgbClr val="E1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945" name="Rectangle 21">
              <a:extLst>
                <a:ext uri="{FF2B5EF4-FFF2-40B4-BE49-F238E27FC236}">
                  <a16:creationId xmlns:a16="http://schemas.microsoft.com/office/drawing/2014/main" id="{38F34E23-2836-44E2-8DC6-FA820C3F9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520"/>
              <a:ext cx="6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Decrease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6" name="Rectangle 22">
              <a:extLst>
                <a:ext uri="{FF2B5EF4-FFF2-40B4-BE49-F238E27FC236}">
                  <a16:creationId xmlns:a16="http://schemas.microsoft.com/office/drawing/2014/main" id="{80EA8857-61B0-40D1-A9FA-310D9C7ED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" y="269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 demand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359" name="Group 23">
            <a:extLst>
              <a:ext uri="{FF2B5EF4-FFF2-40B4-BE49-F238E27FC236}">
                <a16:creationId xmlns:a16="http://schemas.microsoft.com/office/drawing/2014/main" id="{9129F813-A3D6-4E5E-841C-F0DB9BB79FA8}"/>
              </a:ext>
            </a:extLst>
          </p:cNvPr>
          <p:cNvGrpSpPr>
            <a:grpSpLocks/>
          </p:cNvGrpSpPr>
          <p:nvPr/>
        </p:nvGrpSpPr>
        <p:grpSpPr bwMode="auto">
          <a:xfrm>
            <a:off x="5373690" y="5689609"/>
            <a:ext cx="1825625" cy="312738"/>
            <a:chOff x="2425" y="3584"/>
            <a:chExt cx="1150" cy="197"/>
          </a:xfrm>
        </p:grpSpPr>
        <p:sp>
          <p:nvSpPr>
            <p:cNvPr id="38941" name="Rectangle 24">
              <a:extLst>
                <a:ext uri="{FF2B5EF4-FFF2-40B4-BE49-F238E27FC236}">
                  <a16:creationId xmlns:a16="http://schemas.microsoft.com/office/drawing/2014/main" id="{D1793E96-20B6-4066-B066-66F4CBB6B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" y="3584"/>
              <a:ext cx="102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Demand curve,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2" name="Rectangle 25">
              <a:extLst>
                <a:ext uri="{FF2B5EF4-FFF2-40B4-BE49-F238E27FC236}">
                  <a16:creationId xmlns:a16="http://schemas.microsoft.com/office/drawing/2014/main" id="{2B98C5C2-5F0F-4477-A9D2-3DB04544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5" y="3584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3" name="Rectangle 26">
              <a:extLst>
                <a:ext uri="{FF2B5EF4-FFF2-40B4-BE49-F238E27FC236}">
                  <a16:creationId xmlns:a16="http://schemas.microsoft.com/office/drawing/2014/main" id="{C1B8DB57-8DB3-4C7D-B5E5-A02C9ED34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3655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363" name="Group 27">
            <a:extLst>
              <a:ext uri="{FF2B5EF4-FFF2-40B4-BE49-F238E27FC236}">
                <a16:creationId xmlns:a16="http://schemas.microsoft.com/office/drawing/2014/main" id="{2EA33A3D-25CB-46D6-8D84-FFC23E643F07}"/>
              </a:ext>
            </a:extLst>
          </p:cNvPr>
          <p:cNvGrpSpPr>
            <a:grpSpLocks/>
          </p:cNvGrpSpPr>
          <p:nvPr/>
        </p:nvGrpSpPr>
        <p:grpSpPr bwMode="auto">
          <a:xfrm>
            <a:off x="7419973" y="5151443"/>
            <a:ext cx="923925" cy="593725"/>
            <a:chOff x="3714" y="3245"/>
            <a:chExt cx="582" cy="374"/>
          </a:xfrm>
        </p:grpSpPr>
        <p:sp>
          <p:nvSpPr>
            <p:cNvPr id="38937" name="Rectangle 28">
              <a:extLst>
                <a:ext uri="{FF2B5EF4-FFF2-40B4-BE49-F238E27FC236}">
                  <a16:creationId xmlns:a16="http://schemas.microsoft.com/office/drawing/2014/main" id="{30542A2F-D255-4DF1-8D22-DE2093DF2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3245"/>
              <a:ext cx="5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Demand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8" name="Rectangle 29">
              <a:extLst>
                <a:ext uri="{FF2B5EF4-FFF2-40B4-BE49-F238E27FC236}">
                  <a16:creationId xmlns:a16="http://schemas.microsoft.com/office/drawing/2014/main" id="{BD9F453B-3C28-4596-9EA3-3D0DDA62B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3421"/>
              <a:ext cx="4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curve,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9" name="Rectangle 30">
              <a:extLst>
                <a:ext uri="{FF2B5EF4-FFF2-40B4-BE49-F238E27FC236}">
                  <a16:creationId xmlns:a16="http://schemas.microsoft.com/office/drawing/2014/main" id="{BC486CB5-7C3A-4BE0-82F6-DA2221E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3421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40" name="Rectangle 31">
              <a:extLst>
                <a:ext uri="{FF2B5EF4-FFF2-40B4-BE49-F238E27FC236}">
                  <a16:creationId xmlns:a16="http://schemas.microsoft.com/office/drawing/2014/main" id="{60B6BE86-D3EF-497A-8257-B9585F5A1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3493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368" name="Group 32">
            <a:extLst>
              <a:ext uri="{FF2B5EF4-FFF2-40B4-BE49-F238E27FC236}">
                <a16:creationId xmlns:a16="http://schemas.microsoft.com/office/drawing/2014/main" id="{16782ADB-3070-4F4C-A2E7-6B0E81EC1851}"/>
              </a:ext>
            </a:extLst>
          </p:cNvPr>
          <p:cNvGrpSpPr>
            <a:grpSpLocks/>
          </p:cNvGrpSpPr>
          <p:nvPr/>
        </p:nvGrpSpPr>
        <p:grpSpPr bwMode="auto">
          <a:xfrm>
            <a:off x="8969372" y="4613272"/>
            <a:ext cx="923925" cy="593725"/>
            <a:chOff x="4690" y="2906"/>
            <a:chExt cx="582" cy="374"/>
          </a:xfrm>
        </p:grpSpPr>
        <p:sp>
          <p:nvSpPr>
            <p:cNvPr id="38933" name="Rectangle 33">
              <a:extLst>
                <a:ext uri="{FF2B5EF4-FFF2-40B4-BE49-F238E27FC236}">
                  <a16:creationId xmlns:a16="http://schemas.microsoft.com/office/drawing/2014/main" id="{24228D62-5180-4466-AE8B-A38C0024D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2906"/>
              <a:ext cx="54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Demand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4" name="Rectangle 34">
              <a:extLst>
                <a:ext uri="{FF2B5EF4-FFF2-40B4-BE49-F238E27FC236}">
                  <a16:creationId xmlns:a16="http://schemas.microsoft.com/office/drawing/2014/main" id="{7CC8CEB8-D5B4-4529-9E31-F9DB1B307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" y="3082"/>
              <a:ext cx="4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curve, 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5" name="Rectangle 35">
              <a:extLst>
                <a:ext uri="{FF2B5EF4-FFF2-40B4-BE49-F238E27FC236}">
                  <a16:creationId xmlns:a16="http://schemas.microsoft.com/office/drawing/2014/main" id="{524E7147-E804-4D97-AB68-3436F72CD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2" y="3082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36" name="Rectangle 36">
              <a:extLst>
                <a:ext uri="{FF2B5EF4-FFF2-40B4-BE49-F238E27FC236}">
                  <a16:creationId xmlns:a16="http://schemas.microsoft.com/office/drawing/2014/main" id="{8E0AD053-5FEE-429E-B30A-995C029E2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3" y="3154"/>
              <a:ext cx="59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930" name="Rectangle 37">
            <a:extLst>
              <a:ext uri="{FF2B5EF4-FFF2-40B4-BE49-F238E27FC236}">
                <a16:creationId xmlns:a16="http://schemas.microsoft.com/office/drawing/2014/main" id="{A4BDB098-3F33-4C0F-8549-8A135206D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6116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31" name="Rectangle 38">
            <a:extLst>
              <a:ext uri="{FF2B5EF4-FFF2-40B4-BE49-F238E27FC236}">
                <a16:creationId xmlns:a16="http://schemas.microsoft.com/office/drawing/2014/main" id="{BA3B1450-6368-4874-911D-A74C67512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782" y="41908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Shifts in the Demand Curve</a:t>
            </a: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F46D4DE0-286E-48AC-925A-3B7E217E1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838201"/>
            <a:ext cx="1981200" cy="14652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 increase is always to the right and a decrease is always to the left.</a:t>
            </a:r>
          </a:p>
        </p:txBody>
      </p:sp>
    </p:spTree>
    <p:extLst>
      <p:ext uri="{BB962C8B-B14F-4D97-AF65-F5344CB8AC3E}">
        <p14:creationId xmlns:p14="http://schemas.microsoft.com/office/powerpoint/2010/main" val="42440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1FB5696-428B-4470-A184-8FE2D7238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Shifts and Changes in Demand cont.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37D163E-6156-4B49-A52B-E17221ACC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A closer look at changes in income</a:t>
            </a:r>
          </a:p>
          <a:p>
            <a:pPr lvl="1" eaLnBrk="1" hangingPunct="1"/>
            <a:r>
              <a:rPr lang="en-US" altLang="en-US" dirty="0"/>
              <a:t>Normal Good</a:t>
            </a:r>
          </a:p>
          <a:p>
            <a:pPr lvl="2" eaLnBrk="1" hangingPunct="1"/>
            <a:r>
              <a:rPr lang="en-US" altLang="en-US" dirty="0"/>
              <a:t>A good that consumers 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demand more when their 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incomes increase</a:t>
            </a:r>
          </a:p>
          <a:p>
            <a:pPr lvl="1" eaLnBrk="1" hangingPunct="1"/>
            <a:r>
              <a:rPr lang="en-US" altLang="en-US" dirty="0"/>
              <a:t>Inferior Good</a:t>
            </a:r>
          </a:p>
          <a:p>
            <a:pPr lvl="2" eaLnBrk="1" hangingPunct="1"/>
            <a:r>
              <a:rPr lang="en-US" altLang="en-US" dirty="0"/>
              <a:t>A good that consumers 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demand less when their 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incomes increase</a:t>
            </a:r>
          </a:p>
        </p:txBody>
      </p:sp>
      <p:pic>
        <p:nvPicPr>
          <p:cNvPr id="15365" name="Picture 5" descr="spam">
            <a:extLst>
              <a:ext uri="{FF2B5EF4-FFF2-40B4-BE49-F238E27FC236}">
                <a16:creationId xmlns:a16="http://schemas.microsoft.com/office/drawing/2014/main" id="{361FF334-7E32-4B6C-954A-189A1FF01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7" y="3674871"/>
            <a:ext cx="32004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fooding">
            <a:extLst>
              <a:ext uri="{FF2B5EF4-FFF2-40B4-BE49-F238E27FC236}">
                <a16:creationId xmlns:a16="http://schemas.microsoft.com/office/drawing/2014/main" id="{ED8C088F-2E9E-46C1-977C-5EDD7FC8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43" y="1341437"/>
            <a:ext cx="25177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>
            <a:extLst>
              <a:ext uri="{FF2B5EF4-FFF2-40B4-BE49-F238E27FC236}">
                <a16:creationId xmlns:a16="http://schemas.microsoft.com/office/drawing/2014/main" id="{0DB6537A-ADE8-4807-8E5E-69B24C7E6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828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963" name="Line 5">
            <a:extLst>
              <a:ext uri="{FF2B5EF4-FFF2-40B4-BE49-F238E27FC236}">
                <a16:creationId xmlns:a16="http://schemas.microsoft.com/office/drawing/2014/main" id="{DA2C4225-C359-4215-AD16-88B17B356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209800"/>
            <a:ext cx="4648200" cy="3962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964" name="Text Box 6">
            <a:extLst>
              <a:ext uri="{FF2B5EF4-FFF2-40B4-BE49-F238E27FC236}">
                <a16:creationId xmlns:a16="http://schemas.microsoft.com/office/drawing/2014/main" id="{66FD144F-411D-49EE-80B6-DB76E2D8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9812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$3.00</a:t>
            </a:r>
          </a:p>
        </p:txBody>
      </p:sp>
      <p:sp>
        <p:nvSpPr>
          <p:cNvPr id="40965" name="Text Box 7">
            <a:extLst>
              <a:ext uri="{FF2B5EF4-FFF2-40B4-BE49-F238E27FC236}">
                <a16:creationId xmlns:a16="http://schemas.microsoft.com/office/drawing/2014/main" id="{66DBF210-1C7A-4244-BC90-A3E9403F8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08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2.50</a:t>
            </a:r>
          </a:p>
        </p:txBody>
      </p:sp>
      <p:sp>
        <p:nvSpPr>
          <p:cNvPr id="40966" name="Text Box 8">
            <a:extLst>
              <a:ext uri="{FF2B5EF4-FFF2-40B4-BE49-F238E27FC236}">
                <a16:creationId xmlns:a16="http://schemas.microsoft.com/office/drawing/2014/main" id="{7C9824FB-3189-4B20-AF2C-FAEAD2F7F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2.00</a:t>
            </a:r>
          </a:p>
        </p:txBody>
      </p:sp>
      <p:sp>
        <p:nvSpPr>
          <p:cNvPr id="40967" name="Text Box 9">
            <a:extLst>
              <a:ext uri="{FF2B5EF4-FFF2-40B4-BE49-F238E27FC236}">
                <a16:creationId xmlns:a16="http://schemas.microsoft.com/office/drawing/2014/main" id="{78C18293-C755-453E-A792-AB99ED87F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862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1.50</a:t>
            </a:r>
          </a:p>
        </p:txBody>
      </p:sp>
      <p:sp>
        <p:nvSpPr>
          <p:cNvPr id="40968" name="Text Box 10">
            <a:extLst>
              <a:ext uri="{FF2B5EF4-FFF2-40B4-BE49-F238E27FC236}">
                <a16:creationId xmlns:a16="http://schemas.microsoft.com/office/drawing/2014/main" id="{B16D1EC9-F8A2-40F0-AA6C-F216A43DF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958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1.00</a:t>
            </a:r>
          </a:p>
        </p:txBody>
      </p:sp>
      <p:sp>
        <p:nvSpPr>
          <p:cNvPr id="40969" name="Text Box 11">
            <a:extLst>
              <a:ext uri="{FF2B5EF4-FFF2-40B4-BE49-F238E27FC236}">
                <a16:creationId xmlns:a16="http://schemas.microsoft.com/office/drawing/2014/main" id="{D065C06F-AD16-4FA2-A098-0DEF1ADEC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0.50</a:t>
            </a:r>
          </a:p>
        </p:txBody>
      </p:sp>
      <p:sp>
        <p:nvSpPr>
          <p:cNvPr id="40970" name="Text Box 12">
            <a:extLst>
              <a:ext uri="{FF2B5EF4-FFF2-40B4-BE49-F238E27FC236}">
                <a16:creationId xmlns:a16="http://schemas.microsoft.com/office/drawing/2014/main" id="{C1C50D28-9E4C-4F7B-B848-C7CA1C9A6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0971" name="Text Box 13">
            <a:extLst>
              <a:ext uri="{FF2B5EF4-FFF2-40B4-BE49-F238E27FC236}">
                <a16:creationId xmlns:a16="http://schemas.microsoft.com/office/drawing/2014/main" id="{B2EC5ACB-B560-4DDC-B740-6315E68A4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0972" name="Text Box 14">
            <a:extLst>
              <a:ext uri="{FF2B5EF4-FFF2-40B4-BE49-F238E27FC236}">
                <a16:creationId xmlns:a16="http://schemas.microsoft.com/office/drawing/2014/main" id="{6E093637-55A3-41F7-AE80-DADA3A6E7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0973" name="Text Box 15">
            <a:extLst>
              <a:ext uri="{FF2B5EF4-FFF2-40B4-BE49-F238E27FC236}">
                <a16:creationId xmlns:a16="http://schemas.microsoft.com/office/drawing/2014/main" id="{86B88E6A-6E39-4E90-98A1-5A4BD3C86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0974" name="Text Box 16">
            <a:extLst>
              <a:ext uri="{FF2B5EF4-FFF2-40B4-BE49-F238E27FC236}">
                <a16:creationId xmlns:a16="http://schemas.microsoft.com/office/drawing/2014/main" id="{B1C28020-596C-48E6-B421-F38B5DB88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40975" name="Text Box 17">
            <a:extLst>
              <a:ext uri="{FF2B5EF4-FFF2-40B4-BE49-F238E27FC236}">
                <a16:creationId xmlns:a16="http://schemas.microsoft.com/office/drawing/2014/main" id="{40B2095A-9FFB-4F73-B2A0-2CEBA4714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976" name="Text Box 18">
            <a:extLst>
              <a:ext uri="{FF2B5EF4-FFF2-40B4-BE49-F238E27FC236}">
                <a16:creationId xmlns:a16="http://schemas.microsoft.com/office/drawing/2014/main" id="{7AA25F89-25D1-4861-85E2-0C9DA8301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0977" name="Text Box 19">
            <a:extLst>
              <a:ext uri="{FF2B5EF4-FFF2-40B4-BE49-F238E27FC236}">
                <a16:creationId xmlns:a16="http://schemas.microsoft.com/office/drawing/2014/main" id="{F5F02BF7-099D-4B1F-BC98-7FB758C84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0978" name="Text Box 20">
            <a:extLst>
              <a:ext uri="{FF2B5EF4-FFF2-40B4-BE49-F238E27FC236}">
                <a16:creationId xmlns:a16="http://schemas.microsoft.com/office/drawing/2014/main" id="{C867E75E-E5BF-4BF0-B654-34A3FE50B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40979" name="Text Box 21">
            <a:extLst>
              <a:ext uri="{FF2B5EF4-FFF2-40B4-BE49-F238E27FC236}">
                <a16:creationId xmlns:a16="http://schemas.microsoft.com/office/drawing/2014/main" id="{12BA5084-18B6-4CCE-9D52-BC9001FDE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40980" name="Text Box 22">
            <a:extLst>
              <a:ext uri="{FF2B5EF4-FFF2-40B4-BE49-F238E27FC236}">
                <a16:creationId xmlns:a16="http://schemas.microsoft.com/office/drawing/2014/main" id="{1007E35B-5035-42BA-8C73-9FC9A3B5F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40981" name="Text Box 23">
            <a:extLst>
              <a:ext uri="{FF2B5EF4-FFF2-40B4-BE49-F238E27FC236}">
                <a16:creationId xmlns:a16="http://schemas.microsoft.com/office/drawing/2014/main" id="{70B6444B-D6F1-4DAF-8075-F09B808B9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172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40982" name="Text Box 24">
            <a:extLst>
              <a:ext uri="{FF2B5EF4-FFF2-40B4-BE49-F238E27FC236}">
                <a16:creationId xmlns:a16="http://schemas.microsoft.com/office/drawing/2014/main" id="{871247D4-70F3-4145-ACB3-0B802C59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1605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Price of Hamburgers</a:t>
            </a:r>
          </a:p>
        </p:txBody>
      </p:sp>
      <p:sp>
        <p:nvSpPr>
          <p:cNvPr id="40983" name="Text Box 25">
            <a:extLst>
              <a:ext uri="{FF2B5EF4-FFF2-40B4-BE49-F238E27FC236}">
                <a16:creationId xmlns:a16="http://schemas.microsoft.com/office/drawing/2014/main" id="{0F470749-07C3-4F0D-ABF7-D204DF29C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7150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Quantity of Hamburgers</a:t>
            </a:r>
          </a:p>
        </p:txBody>
      </p:sp>
      <p:sp>
        <p:nvSpPr>
          <p:cNvPr id="17434" name="Line 26">
            <a:extLst>
              <a:ext uri="{FF2B5EF4-FFF2-40B4-BE49-F238E27FC236}">
                <a16:creationId xmlns:a16="http://schemas.microsoft.com/office/drawing/2014/main" id="{D0CC5309-33B4-4315-9E63-4D7F34EAF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676400"/>
            <a:ext cx="4648200" cy="3962400"/>
          </a:xfrm>
          <a:prstGeom prst="line">
            <a:avLst/>
          </a:prstGeom>
          <a:noFill/>
          <a:ln w="57150">
            <a:solidFill>
              <a:srgbClr val="423A6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7435" name="AutoShape 27">
            <a:extLst>
              <a:ext uri="{FF2B5EF4-FFF2-40B4-BE49-F238E27FC236}">
                <a16:creationId xmlns:a16="http://schemas.microsoft.com/office/drawing/2014/main" id="{C661E181-A716-4B90-A0FC-E82575B5F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57600"/>
            <a:ext cx="1600200" cy="304800"/>
          </a:xfrm>
          <a:prstGeom prst="rightArrow">
            <a:avLst>
              <a:gd name="adj1" fmla="val 50000"/>
              <a:gd name="adj2" fmla="val 131250"/>
            </a:avLst>
          </a:prstGeom>
          <a:solidFill>
            <a:schemeClr val="accent2"/>
          </a:solidFill>
          <a:ln w="12700">
            <a:solidFill>
              <a:srgbClr val="FAFD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36" name="Rectangle 28">
            <a:extLst>
              <a:ext uri="{FF2B5EF4-FFF2-40B4-BE49-F238E27FC236}">
                <a16:creationId xmlns:a16="http://schemas.microsoft.com/office/drawing/2014/main" id="{975796C3-36BE-42C3-B0F5-492140954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048000"/>
            <a:ext cx="1270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Increase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demand</a:t>
            </a:r>
          </a:p>
        </p:txBody>
      </p:sp>
      <p:sp>
        <p:nvSpPr>
          <p:cNvPr id="17437" name="Text Box 29">
            <a:extLst>
              <a:ext uri="{FF2B5EF4-FFF2-40B4-BE49-F238E27FC236}">
                <a16:creationId xmlns:a16="http://schemas.microsoft.com/office/drawing/2014/main" id="{1256EE4E-973C-4801-AA1A-FD40766C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981200"/>
            <a:ext cx="2362200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940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 increase in income...</a:t>
            </a:r>
          </a:p>
        </p:txBody>
      </p:sp>
      <p:sp>
        <p:nvSpPr>
          <p:cNvPr id="40988" name="Text Box 30">
            <a:extLst>
              <a:ext uri="{FF2B5EF4-FFF2-40B4-BE49-F238E27FC236}">
                <a16:creationId xmlns:a16="http://schemas.microsoft.com/office/drawing/2014/main" id="{537DB074-8741-4F81-90F9-69A9128E7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62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altLang="en-US" sz="3200" b="1" i="0" u="none" strike="noStrike" kern="1200" cap="none" spc="0" normalizeH="0" baseline="-25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9" name="Text Box 31">
            <a:extLst>
              <a:ext uri="{FF2B5EF4-FFF2-40B4-BE49-F238E27FC236}">
                <a16:creationId xmlns:a16="http://schemas.microsoft.com/office/drawing/2014/main" id="{8264673A-5B95-4729-83FA-984144FA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5181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altLang="en-US" sz="3200" b="1" i="0" u="none" strike="noStrike" kern="1200" cap="none" spc="0" normalizeH="0" baseline="-25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90" name="Rectangle 32">
            <a:extLst>
              <a:ext uri="{FF2B5EF4-FFF2-40B4-BE49-F238E27FC236}">
                <a16:creationId xmlns:a16="http://schemas.microsoft.com/office/drawing/2014/main" id="{ECC0E65D-AEDD-40BC-A412-5C676D1D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Consumer Income</a:t>
            </a:r>
            <a:b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Normal Good</a:t>
            </a:r>
          </a:p>
        </p:txBody>
      </p:sp>
      <p:sp>
        <p:nvSpPr>
          <p:cNvPr id="40991" name="Line 33">
            <a:extLst>
              <a:ext uri="{FF2B5EF4-FFF2-40B4-BE49-F238E27FC236}">
                <a16:creationId xmlns:a16="http://schemas.microsoft.com/office/drawing/2014/main" id="{B6FACBE6-B3F6-4F83-BAB0-347F818A0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61722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0992" name="Text Box 34">
            <a:extLst>
              <a:ext uri="{FF2B5EF4-FFF2-40B4-BE49-F238E27FC236}">
                <a16:creationId xmlns:a16="http://schemas.microsoft.com/office/drawing/2014/main" id="{E44B3DD2-01DC-4976-A3F2-55DB2152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722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942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 animBg="1"/>
      <p:bldP spid="17436" grpId="0" autoUpdateAnimBg="0"/>
      <p:bldP spid="17437" grpId="0" animBg="1" autoUpdateAnimBg="0"/>
      <p:bldP spid="1743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414</Words>
  <Application>Microsoft Office PowerPoint</Application>
  <PresentationFormat>Widescreen</PresentationFormat>
  <Paragraphs>141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Garamond</vt:lpstr>
      <vt:lpstr>Tahoma</vt:lpstr>
      <vt:lpstr>Times New Roman</vt:lpstr>
      <vt:lpstr>Verdana</vt:lpstr>
      <vt:lpstr>Organic</vt:lpstr>
      <vt:lpstr>Demand: Desire, ability, and willingness to buy a product  </vt:lpstr>
      <vt:lpstr>Demand Schedule &amp; Curve </vt:lpstr>
      <vt:lpstr>PowerPoint Presentation</vt:lpstr>
      <vt:lpstr>PowerPoint Presentation</vt:lpstr>
      <vt:lpstr>Shifts and Changes in Demand </vt:lpstr>
      <vt:lpstr>Determinants of Demand </vt:lpstr>
      <vt:lpstr>PowerPoint Presentation</vt:lpstr>
      <vt:lpstr>Shifts and Changes in Demand cont.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Determinants of Demand</dc:title>
  <dc:creator>Samer Kaddah</dc:creator>
  <cp:lastModifiedBy>Matthew Liedberg</cp:lastModifiedBy>
  <cp:revision>3</cp:revision>
  <dcterms:created xsi:type="dcterms:W3CDTF">2018-09-04T19:01:40Z</dcterms:created>
  <dcterms:modified xsi:type="dcterms:W3CDTF">2019-09-04T12:44:36Z</dcterms:modified>
</cp:coreProperties>
</file>