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1" r:id="rId2"/>
    <p:sldId id="324" r:id="rId3"/>
    <p:sldId id="364" r:id="rId4"/>
    <p:sldId id="391" r:id="rId5"/>
    <p:sldId id="325" r:id="rId6"/>
    <p:sldId id="327" r:id="rId7"/>
    <p:sldId id="367" r:id="rId8"/>
    <p:sldId id="372" r:id="rId9"/>
    <p:sldId id="373" r:id="rId10"/>
    <p:sldId id="376" r:id="rId11"/>
    <p:sldId id="377" r:id="rId12"/>
    <p:sldId id="378" r:id="rId13"/>
    <p:sldId id="379" r:id="rId14"/>
    <p:sldId id="380" r:id="rId15"/>
    <p:sldId id="385" r:id="rId16"/>
    <p:sldId id="3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83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85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7171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0518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50131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6568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2031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541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663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451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553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955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87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75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68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08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b_mur7">
            <a:extLst>
              <a:ext uri="{FF2B5EF4-FFF2-40B4-BE49-F238E27FC236}">
                <a16:creationId xmlns:a16="http://schemas.microsoft.com/office/drawing/2014/main" id="{1A9C9601-2E6A-4980-84A3-DB73F37233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lum bright="5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0"/>
            <a:ext cx="1026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2" descr="thumb_bomb">
            <a:extLst>
              <a:ext uri="{FF2B5EF4-FFF2-40B4-BE49-F238E27FC236}">
                <a16:creationId xmlns:a16="http://schemas.microsoft.com/office/drawing/2014/main" id="{FC09B89B-524F-4964-B260-1DB0559B76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r="8000" b="11765"/>
          <a:stretch>
            <a:fillRect/>
          </a:stretch>
        </p:blipFill>
        <p:spPr bwMode="auto">
          <a:xfrm>
            <a:off x="0" y="1219200"/>
            <a:ext cx="193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4" descr="20050705205500_che-guevara-soviet-union-flag-posterflag-4001883">
            <a:extLst>
              <a:ext uri="{FF2B5EF4-FFF2-40B4-BE49-F238E27FC236}">
                <a16:creationId xmlns:a16="http://schemas.microsoft.com/office/drawing/2014/main" id="{1782A103-67BC-4F4B-B158-A2221673E3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30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6" descr="superpoly-flag">
            <a:extLst>
              <a:ext uri="{FF2B5EF4-FFF2-40B4-BE49-F238E27FC236}">
                <a16:creationId xmlns:a16="http://schemas.microsoft.com/office/drawing/2014/main" id="{CE7AE0D9-51C0-43DB-A564-E1BCD0C497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6"/>
          <a:stretch>
            <a:fillRect/>
          </a:stretch>
        </p:blipFill>
        <p:spPr bwMode="auto">
          <a:xfrm>
            <a:off x="0" y="0"/>
            <a:ext cx="1930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17">
            <a:extLst>
              <a:ext uri="{FF2B5EF4-FFF2-40B4-BE49-F238E27FC236}">
                <a16:creationId xmlns:a16="http://schemas.microsoft.com/office/drawing/2014/main" id="{FE397FAD-2119-42EF-95DE-7EEBB376EBC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9304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dirty="0">
              <a:latin typeface="Bell MT" panose="02020503060305020303" pitchFamily="18" charset="0"/>
            </a:endParaRPr>
          </a:p>
        </p:txBody>
      </p:sp>
      <p:sp>
        <p:nvSpPr>
          <p:cNvPr id="1031" name="Line 18">
            <a:extLst>
              <a:ext uri="{FF2B5EF4-FFF2-40B4-BE49-F238E27FC236}">
                <a16:creationId xmlns:a16="http://schemas.microsoft.com/office/drawing/2014/main" id="{9463F2D0-A197-4FF6-B329-5C2EB0F6220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638800"/>
            <a:ext cx="193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dirty="0">
              <a:latin typeface="Bell MT" panose="02020503060305020303" pitchFamily="18" charset="0"/>
            </a:endParaRPr>
          </a:p>
        </p:txBody>
      </p:sp>
      <p:sp>
        <p:nvSpPr>
          <p:cNvPr id="1032" name="Line 19">
            <a:extLst>
              <a:ext uri="{FF2B5EF4-FFF2-40B4-BE49-F238E27FC236}">
                <a16:creationId xmlns:a16="http://schemas.microsoft.com/office/drawing/2014/main" id="{44B9D5CD-6C5B-4528-B040-DAD0E831B39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219200"/>
            <a:ext cx="193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7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8E8CC4B1-37E5-45CE-BA4D-D4480911DAC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048000" y="76200"/>
            <a:ext cx="7543800" cy="838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 eaLnBrk="1" hangingPunct="1">
              <a:defRPr/>
            </a:pPr>
            <a:r>
              <a:rPr lang="en-US" sz="4000" b="1" u="sng" dirty="0">
                <a:solidFill>
                  <a:srgbClr val="D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1959 - Castro takes power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D32A62A9-33A8-4043-8C82-89BB0E8B08B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971800" y="1066800"/>
            <a:ext cx="7696200" cy="24384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January 1, 1959 leftist forces under Fidel Castro overthrow Fulgencio Batista in Cuba </a:t>
            </a:r>
          </a:p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Castro signs trade agreements with the Soviets</a:t>
            </a:r>
          </a:p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next year, Castro seizes U.S.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assets on the island.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138244" name="Picture 10">
            <a:extLst>
              <a:ext uri="{FF2B5EF4-FFF2-40B4-BE49-F238E27FC236}">
                <a16:creationId xmlns:a16="http://schemas.microsoft.com/office/drawing/2014/main" id="{16331936-D684-4BBA-88A0-36A211D03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6" y="3352800"/>
            <a:ext cx="25114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5" descr="Castro_Khrushchev">
            <a:extLst>
              <a:ext uri="{FF2B5EF4-FFF2-40B4-BE49-F238E27FC236}">
                <a16:creationId xmlns:a16="http://schemas.microsoft.com/office/drawing/2014/main" id="{8AD89E31-EF26-4098-9CB9-731EF2AB6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24201"/>
            <a:ext cx="4495800" cy="3679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E7AF0EB-38CE-4438-A9CE-8DD4F2FDD6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810000" y="274638"/>
            <a:ext cx="45720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 eaLnBrk="1" hangingPunct="1"/>
            <a:r>
              <a:rPr lang="en-US" altLang="en-US" sz="4000" b="1" u="sng" dirty="0">
                <a:solidFill>
                  <a:srgbClr val="333300"/>
                </a:solidFill>
                <a:latin typeface="Comic Sans MS" panose="030F0702030302020204" pitchFamily="66" charset="0"/>
              </a:rPr>
              <a:t>Afghanistan </a:t>
            </a:r>
            <a:r>
              <a:rPr lang="en-US" altLang="en-US" sz="2800" b="1" u="sng" dirty="0">
                <a:solidFill>
                  <a:srgbClr val="333300"/>
                </a:solidFill>
                <a:latin typeface="Comic Sans MS" panose="030F0702030302020204" pitchFamily="66" charset="0"/>
              </a:rPr>
              <a:t>(1979)</a:t>
            </a:r>
            <a:endParaRPr lang="en-US" altLang="en-US" sz="4000" b="1" u="sng" dirty="0">
              <a:solidFill>
                <a:srgbClr val="33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28E875FD-8EF1-4C2F-B919-6FDE58F5F7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0" y="1874838"/>
            <a:ext cx="7162800" cy="4525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Comic Sans MS" panose="030F0702030302020204" pitchFamily="66" charset="0"/>
              </a:rPr>
              <a:t>December 25, 100,000 Soviet troops invaded Afghanistan. </a:t>
            </a:r>
          </a:p>
          <a:p>
            <a:pPr eaLnBrk="1" hangingPunct="1"/>
            <a:endParaRPr lang="en-US" altLang="en-US" sz="28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 b="1" dirty="0">
                <a:latin typeface="Comic Sans MS" panose="030F0702030302020204" pitchFamily="66" charset="0"/>
              </a:rPr>
              <a:t>U.S.-backed Muslim guerrilla fighters waged a costly war against the Soviets for nearly a decade before Soviet troops withdraw in 1988. </a:t>
            </a:r>
          </a:p>
          <a:p>
            <a:pPr eaLnBrk="1" hangingPunct="1">
              <a:buFontTx/>
              <a:buNone/>
            </a:pPr>
            <a:endParaRPr lang="en-US" altLang="en-US" sz="28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 b="1" dirty="0">
                <a:latin typeface="Comic Sans MS" panose="030F0702030302020204" pitchFamily="66" charset="0"/>
              </a:rPr>
              <a:t>Afghanistan—the Soviet “Vietnam”</a:t>
            </a:r>
          </a:p>
        </p:txBody>
      </p:sp>
      <p:pic>
        <p:nvPicPr>
          <p:cNvPr id="153604" name="Picture 5">
            <a:extLst>
              <a:ext uri="{FF2B5EF4-FFF2-40B4-BE49-F238E27FC236}">
                <a16:creationId xmlns:a16="http://schemas.microsoft.com/office/drawing/2014/main" id="{91597CCB-F967-490B-8F92-765726B40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03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11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11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11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11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03">
                                            <p:txEl>
                                              <p:charRg st="11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11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11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11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118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22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22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22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22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03">
                                            <p:txEl>
                                              <p:charRg st="22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22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22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22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229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7AA3902-A2F3-49D1-8AE8-1E8728F817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086600" y="152400"/>
            <a:ext cx="3429000" cy="1143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/>
          <a:lstStyle/>
          <a:p>
            <a:pPr algn="r" eaLnBrk="1" hangingPunct="1"/>
            <a:r>
              <a:rPr lang="en-US" altLang="en-US" b="1" dirty="0">
                <a:solidFill>
                  <a:srgbClr val="3333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b="1" u="sng" dirty="0">
                <a:solidFill>
                  <a:srgbClr val="333300"/>
                </a:solidFill>
                <a:latin typeface="Comic Sans MS" panose="030F0702030302020204" pitchFamily="66" charset="0"/>
              </a:rPr>
              <a:t>Star Wars</a:t>
            </a:r>
            <a:r>
              <a:rPr lang="en-US" altLang="en-US" sz="2800" b="1" u="sng" dirty="0">
                <a:solidFill>
                  <a:srgbClr val="333300"/>
                </a:solidFill>
                <a:latin typeface="Comic Sans MS" panose="030F0702030302020204" pitchFamily="66" charset="0"/>
              </a:rPr>
              <a:t> (1983)</a:t>
            </a:r>
            <a:endParaRPr lang="en-US" altLang="en-US" b="1" u="sng" dirty="0">
              <a:solidFill>
                <a:srgbClr val="33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58F4E997-32E6-49FE-BC8E-E2A1ED4750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0" y="2179638"/>
            <a:ext cx="7543800" cy="4525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latin typeface="Comic Sans MS" panose="030F0702030302020204" pitchFamily="66" charset="0"/>
              </a:rPr>
              <a:t>March 23, Reagan outlined his Strategic Defense Initiative, or "Star Wars," a space-based defensive shield that would use lasers &amp; other advanced technology to destroy attacking missiles far above the Earth's surface.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latin typeface="Comic Sans MS" panose="030F0702030302020204" pitchFamily="66" charset="0"/>
              </a:rPr>
              <a:t>Soviets accuse the U.S of violating the 1972 Antiballistic Missile Treaty.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latin typeface="Comic Sans MS" panose="030F0702030302020204" pitchFamily="66" charset="0"/>
              </a:rPr>
              <a:t>Soviets forced to spend heavily to match the program causing near economic collapse.</a:t>
            </a:r>
          </a:p>
        </p:txBody>
      </p:sp>
      <p:pic>
        <p:nvPicPr>
          <p:cNvPr id="154628" name="Picture 5">
            <a:extLst>
              <a:ext uri="{FF2B5EF4-FFF2-40B4-BE49-F238E27FC236}">
                <a16:creationId xmlns:a16="http://schemas.microsoft.com/office/drawing/2014/main" id="{88B75991-89E3-4CCE-93BA-BCAAEA705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charRg st="0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627">
                                            <p:txEl>
                                              <p:charRg st="0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7">
                                            <p:txEl>
                                              <p:charRg st="0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627">
                                            <p:txEl>
                                              <p:charRg st="0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charRg st="222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627">
                                            <p:txEl>
                                              <p:charRg st="222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627">
                                            <p:txEl>
                                              <p:charRg st="222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4627">
                                            <p:txEl>
                                              <p:charRg st="222" end="2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charRg st="299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627">
                                            <p:txEl>
                                              <p:charRg st="299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4627">
                                            <p:txEl>
                                              <p:charRg st="299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4627">
                                            <p:txEl>
                                              <p:charRg st="299" end="3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053A4CA-5906-4D4B-AFFB-134D0C8806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00400" y="381000"/>
            <a:ext cx="5257800" cy="1143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/>
          <a:lstStyle/>
          <a:p>
            <a:pPr algn="l" eaLnBrk="1" hangingPunct="1"/>
            <a:r>
              <a:rPr lang="en-US" altLang="en-US" sz="3600" b="1" u="sng" dirty="0">
                <a:solidFill>
                  <a:srgbClr val="333300"/>
                </a:solidFill>
                <a:latin typeface="Comic Sans MS" panose="030F0702030302020204" pitchFamily="66" charset="0"/>
              </a:rPr>
              <a:t>Gorbachev comes to power</a:t>
            </a:r>
            <a:r>
              <a:rPr lang="en-US" altLang="en-US" sz="4000" b="1" u="sng" dirty="0">
                <a:solidFill>
                  <a:srgbClr val="3333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800" b="1" u="sng" dirty="0">
                <a:solidFill>
                  <a:srgbClr val="333300"/>
                </a:solidFill>
                <a:latin typeface="Comic Sans MS" panose="030F0702030302020204" pitchFamily="66" charset="0"/>
              </a:rPr>
              <a:t>(1985)</a:t>
            </a:r>
            <a:endParaRPr lang="en-US" altLang="en-US" sz="4000" b="1" u="sng" dirty="0">
              <a:solidFill>
                <a:srgbClr val="33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A2DFA919-2EF7-44A6-AB2C-88008BA864B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76600" y="3017838"/>
            <a:ext cx="7239000" cy="3611562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On March 11, Mikhail Gorbachev came to power in the Soviet Union.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Gorbachev ushered in an era of reform.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perestroika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Economic reform- </a:t>
            </a:r>
            <a:r>
              <a:rPr lang="en-US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restructuring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glasnost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means </a:t>
            </a:r>
            <a:r>
              <a:rPr 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openness,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allowed greater free expression and criticism of Soviet policies</a:t>
            </a:r>
            <a:endParaRPr lang="en-US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55652" name="Picture 5">
            <a:extLst>
              <a:ext uri="{FF2B5EF4-FFF2-40B4-BE49-F238E27FC236}">
                <a16:creationId xmlns:a16="http://schemas.microsoft.com/office/drawing/2014/main" id="{B1CD1D45-FA04-4E5C-A2C5-BF97D8A3C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181100"/>
            <a:ext cx="2209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4587446-8B06-48CD-AAC5-26822EF3C6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352800" y="152400"/>
            <a:ext cx="3657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 eaLnBrk="1" hangingPunct="1"/>
            <a:r>
              <a:rPr lang="en-US" altLang="en-US" b="1" dirty="0">
                <a:solidFill>
                  <a:srgbClr val="333300"/>
                </a:solidFill>
                <a:latin typeface="Comic Sans MS" panose="030F0702030302020204" pitchFamily="66" charset="0"/>
              </a:rPr>
              <a:t>1987 - INF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6842FCA6-98D8-4ABC-95A0-5B20F68116BA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978150" y="1600200"/>
            <a:ext cx="4032250" cy="50292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On December 8, 1987, Reagan and Gorbachev signed the </a:t>
            </a:r>
            <a:r>
              <a:rPr 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Range Nuclear Forces Treaty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It mandated the removal of more than 2,600 medium-range nuclear missiles from Europe, &amp; eliminated the entire class of Soviet SS-20 and U.S. Cruise and Pershing II missiles. </a:t>
            </a:r>
          </a:p>
        </p:txBody>
      </p:sp>
      <p:pic>
        <p:nvPicPr>
          <p:cNvPr id="156676" name="Picture 6">
            <a:extLst>
              <a:ext uri="{FF2B5EF4-FFF2-40B4-BE49-F238E27FC236}">
                <a16:creationId xmlns:a16="http://schemas.microsoft.com/office/drawing/2014/main" id="{703EEFD2-9600-48F7-9ED3-8076505BB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677" name="Picture 8">
            <a:extLst>
              <a:ext uri="{FF2B5EF4-FFF2-40B4-BE49-F238E27FC236}">
                <a16:creationId xmlns:a16="http://schemas.microsoft.com/office/drawing/2014/main" id="{67F2F4B4-9C2D-4F31-B9AB-8730F724D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788" y="2819400"/>
            <a:ext cx="317341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FC91DA42-CAB8-415F-B020-B05A88C7987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71800" y="76201"/>
            <a:ext cx="7696200" cy="792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Berlin Wall falls </a:t>
            </a:r>
            <a:r>
              <a:rPr lang="en-US" sz="28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(1989)</a:t>
            </a:r>
            <a:endParaRPr lang="en-US" b="1" u="sng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507D8E7F-88A1-4877-A4BE-281E5681B94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971800" y="960438"/>
            <a:ext cx="4876800" cy="45259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latin typeface="Comic Sans MS" panose="030F0702030302020204" pitchFamily="66" charset="0"/>
              </a:rPr>
              <a:t>In 1988, the Soviets were defeated in Afghanistan. They were in no shape economically or militarily to stop German unification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latin typeface="Comic Sans MS" panose="030F0702030302020204" pitchFamily="66" charset="0"/>
              </a:rPr>
              <a:t>Gorbachev renounced the Brezhnev Doctrine, which pledged to use Soviet force to protect its interests in Eastern Europe.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latin typeface="Comic Sans MS" panose="030F0702030302020204" pitchFamily="66" charset="0"/>
              </a:rPr>
              <a:t>On September 10, Hungary opened its border with Austria, allowing E. Germans to flee to the West.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latin typeface="Comic Sans MS" panose="030F0702030302020204" pitchFamily="66" charset="0"/>
              </a:rPr>
              <a:t>After massive public demonstrations in E. Germany and in E. Europe, the Berlin Wall fell on November 9. </a:t>
            </a:r>
          </a:p>
        </p:txBody>
      </p:sp>
      <p:pic>
        <p:nvPicPr>
          <p:cNvPr id="157700" name="Picture 4">
            <a:extLst>
              <a:ext uri="{FF2B5EF4-FFF2-40B4-BE49-F238E27FC236}">
                <a16:creationId xmlns:a16="http://schemas.microsoft.com/office/drawing/2014/main" id="{383ABAF5-7AC0-4F9D-BFA0-81C6EF767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066800"/>
            <a:ext cx="23622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701" name="Picture 5">
            <a:extLst>
              <a:ext uri="{FF2B5EF4-FFF2-40B4-BE49-F238E27FC236}">
                <a16:creationId xmlns:a16="http://schemas.microsoft.com/office/drawing/2014/main" id="{02828895-432E-4F55-834B-69F4F3210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95437"/>
            <a:ext cx="5257800" cy="39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charRg st="251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7699">
                                            <p:txEl>
                                              <p:charRg st="251" end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699">
                                            <p:txEl>
                                              <p:charRg st="251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7699">
                                            <p:txEl>
                                              <p:charRg st="251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charRg st="251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charRg st="353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7699">
                                            <p:txEl>
                                              <p:charRg st="353" end="4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7699">
                                            <p:txEl>
                                              <p:charRg st="353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57699">
                                            <p:txEl>
                                              <p:charRg st="353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charRg st="353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>
            <a:extLst>
              <a:ext uri="{FF2B5EF4-FFF2-40B4-BE49-F238E27FC236}">
                <a16:creationId xmlns:a16="http://schemas.microsoft.com/office/drawing/2014/main" id="{0FDF834C-AE66-48C4-8A92-72531BA694D4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5867400" y="152400"/>
            <a:ext cx="4648200" cy="1143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b="1" u="sng" dirty="0">
                <a:solidFill>
                  <a:srgbClr val="008000"/>
                </a:solidFill>
              </a:rPr>
              <a:t>The Berlin Wall Falls (1989)</a:t>
            </a:r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BB54B217-BFD8-4460-86A3-328B3CE87153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 bwMode="auto">
          <a:xfrm>
            <a:off x="6172200" y="1524000"/>
            <a:ext cx="4267200" cy="8382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  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Ronald Reagan said, “Mr. Gorbachev, tear down this wall!!”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5349" name="Picture 4">
            <a:extLst>
              <a:ext uri="{FF2B5EF4-FFF2-40B4-BE49-F238E27FC236}">
                <a16:creationId xmlns:a16="http://schemas.microsoft.com/office/drawing/2014/main" id="{C812B907-33A7-467A-8670-99B5E474A8C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44750"/>
            <a:ext cx="5257800" cy="426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352" name="Picture 8">
            <a:extLst>
              <a:ext uri="{FF2B5EF4-FFF2-40B4-BE49-F238E27FC236}">
                <a16:creationId xmlns:a16="http://schemas.microsoft.com/office/drawing/2014/main" id="{FA752C75-A3F1-4F7A-9604-9F569C61A866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7200"/>
            <a:ext cx="2795588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8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7CEF15DE-76A9-413F-ACE9-F6066A5BCB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71800" y="274638"/>
            <a:ext cx="5562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 eaLnBrk="1" hangingPunct="1"/>
            <a:r>
              <a:rPr lang="en-US" altLang="en-US" sz="3600" b="1" u="sng" dirty="0">
                <a:solidFill>
                  <a:srgbClr val="008000"/>
                </a:solidFill>
                <a:latin typeface="Comic Sans MS" panose="030F0702030302020204" pitchFamily="66" charset="0"/>
              </a:rPr>
              <a:t>German Unification</a:t>
            </a:r>
            <a:r>
              <a:rPr lang="en-US" altLang="en-US" sz="2400" b="1" u="sng" dirty="0">
                <a:solidFill>
                  <a:srgbClr val="008000"/>
                </a:solidFill>
                <a:latin typeface="Comic Sans MS" panose="030F0702030302020204" pitchFamily="66" charset="0"/>
              </a:rPr>
              <a:t>(1990)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F55C3723-6393-4F1A-8418-08138ABD31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76600" y="1951038"/>
            <a:ext cx="7162800" cy="4525962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At a September 12 meeting in Moscow, the United States, Soviet Union, Great Britain, France and the two Germanys agreed to end Allied occupation rights in Germany. </a:t>
            </a:r>
          </a:p>
          <a:p>
            <a:pPr eaLnBrk="1" hangingPunct="1"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On October 3, East &amp; West Germany united as the Federal Republic of Germany. </a:t>
            </a:r>
          </a:p>
          <a:p>
            <a:pPr eaLnBrk="1" hangingPunct="1">
              <a:buFontTx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1991 marked the collapse of the USSR and the End of the Cold War.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59748" name="Picture 5">
            <a:extLst>
              <a:ext uri="{FF2B5EF4-FFF2-40B4-BE49-F238E27FC236}">
                <a16:creationId xmlns:a16="http://schemas.microsoft.com/office/drawing/2014/main" id="{BFB8D277-5B82-4917-84FF-6CA9F4A96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76200"/>
            <a:ext cx="1981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charRg st="166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charRg st="166" end="24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charRg st="166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9747">
                                            <p:txEl>
                                              <p:charRg st="166" end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charRg st="247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9747">
                                            <p:txEl>
                                              <p:charRg st="247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9747">
                                            <p:txEl>
                                              <p:charRg st="247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9747">
                                            <p:txEl>
                                              <p:charRg st="247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extLst>
              <a:ext uri="{FF2B5EF4-FFF2-40B4-BE49-F238E27FC236}">
                <a16:creationId xmlns:a16="http://schemas.microsoft.com/office/drawing/2014/main" id="{F8D2362D-487E-4B14-ACCB-C0E7A593F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7620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u="sng" dirty="0">
                <a:solidFill>
                  <a:srgbClr val="D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anose="02020503060305020303" pitchFamily="18" charset="0"/>
              </a:rPr>
              <a:t>Bay of Pigs Debacle (1961)</a:t>
            </a:r>
          </a:p>
        </p:txBody>
      </p:sp>
      <p:pic>
        <p:nvPicPr>
          <p:cNvPr id="87044" name="Picture 4" descr="BayOfPigs-Castro">
            <a:extLst>
              <a:ext uri="{FF2B5EF4-FFF2-40B4-BE49-F238E27FC236}">
                <a16:creationId xmlns:a16="http://schemas.microsoft.com/office/drawing/2014/main" id="{6CAC69B0-50D1-4054-9960-293FA4D65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t="6316" r="3999" b="5263"/>
          <a:stretch>
            <a:fillRect/>
          </a:stretch>
        </p:blipFill>
        <p:spPr bwMode="auto">
          <a:xfrm>
            <a:off x="3200400" y="3352800"/>
            <a:ext cx="2503488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BayOfPigs-CubanTroopsAwaitingInvasion">
            <a:extLst>
              <a:ext uri="{FF2B5EF4-FFF2-40B4-BE49-F238E27FC236}">
                <a16:creationId xmlns:a16="http://schemas.microsoft.com/office/drawing/2014/main" id="{E0EA490C-8DFA-4645-8DE8-89E2CBB65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2" r="456"/>
          <a:stretch>
            <a:fillRect/>
          </a:stretch>
        </p:blipFill>
        <p:spPr bwMode="auto">
          <a:xfrm>
            <a:off x="5867400" y="3352801"/>
            <a:ext cx="4495800" cy="3097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6" name="Picture 6" descr="map-Bay of Pigs-1961">
            <a:extLst>
              <a:ext uri="{FF2B5EF4-FFF2-40B4-BE49-F238E27FC236}">
                <a16:creationId xmlns:a16="http://schemas.microsoft.com/office/drawing/2014/main" id="{27381A71-25D1-4D8C-9FF0-0913F1E7B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914400"/>
            <a:ext cx="2057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Rectangle 7">
            <a:extLst>
              <a:ext uri="{FF2B5EF4-FFF2-40B4-BE49-F238E27FC236}">
                <a16:creationId xmlns:a16="http://schemas.microsoft.com/office/drawing/2014/main" id="{A80ED942-4178-43CA-B8D3-C3345048F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914401"/>
            <a:ext cx="4953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iohazard Participant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iohazard Participant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iohazard Participant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iohazard Participant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iohazard Participant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iohazard Participant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iohazard Participant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iohazard Participant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iohazard Participants" pitchFamily="2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U.S.-organized invasion force of 1,400 Cuban exiles is launched from Guatemala in ships and planes. 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Mission is defeated by Castro's government forces on Cuba's south coast at the Bay of Pigs in 3-days (April 20).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3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26DBDC42-0127-4465-9DD4-D558B11871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00400" y="304800"/>
            <a:ext cx="7010400" cy="5334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D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Bay of Pigs</a:t>
            </a:r>
            <a:r>
              <a:rPr lang="en-US" sz="2800" b="1" u="sng" dirty="0">
                <a:solidFill>
                  <a:srgbClr val="D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(1961)</a:t>
            </a:r>
            <a:r>
              <a:rPr lang="en-US" dirty="0"/>
              <a:t>  </a:t>
            </a:r>
          </a:p>
        </p:txBody>
      </p:sp>
      <p:sp>
        <p:nvSpPr>
          <p:cNvPr id="141315" name="Rectangle 4">
            <a:extLst>
              <a:ext uri="{FF2B5EF4-FFF2-40B4-BE49-F238E27FC236}">
                <a16:creationId xmlns:a16="http://schemas.microsoft.com/office/drawing/2014/main" id="{18FAE021-1F22-40B7-A601-7CC7036B1EB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553200" y="3048000"/>
            <a:ext cx="4114800" cy="14478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Kennedy takes full responsibility for the disaster.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48132" name="Picture 10">
            <a:extLst>
              <a:ext uri="{FF2B5EF4-FFF2-40B4-BE49-F238E27FC236}">
                <a16:creationId xmlns:a16="http://schemas.microsoft.com/office/drawing/2014/main" id="{DAFC7A68-D651-4A3E-9916-F538AAA37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3528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8" name="Text Box 11">
            <a:extLst>
              <a:ext uri="{FF2B5EF4-FFF2-40B4-BE49-F238E27FC236}">
                <a16:creationId xmlns:a16="http://schemas.microsoft.com/office/drawing/2014/main" id="{BBF0BFA4-217D-4AAE-B790-D85256803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724400"/>
            <a:ext cx="266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Captured Cubans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85E3C1D9-6A34-4EAB-A3A1-2C28009DD3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971800" y="1219200"/>
            <a:ext cx="7696200" cy="9906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sz="2400" dirty="0"/>
              <a:t> *  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1962- After Bay of Pigs invasion, the Soviets secretly installed nuclear missiles in Cuba.</a:t>
            </a:r>
            <a:r>
              <a:rPr lang="en-US" sz="2400" dirty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sz="24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2000" dirty="0"/>
          </a:p>
        </p:txBody>
      </p:sp>
      <p:pic>
        <p:nvPicPr>
          <p:cNvPr id="168964" name="Picture 4" descr="home_collage3">
            <a:extLst>
              <a:ext uri="{FF2B5EF4-FFF2-40B4-BE49-F238E27FC236}">
                <a16:creationId xmlns:a16="http://schemas.microsoft.com/office/drawing/2014/main" id="{6954D206-4577-43BC-B042-637D7084A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28900"/>
            <a:ext cx="6858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8" name="Rectangle 8">
            <a:extLst>
              <a:ext uri="{FF2B5EF4-FFF2-40B4-BE49-F238E27FC236}">
                <a16:creationId xmlns:a16="http://schemas.microsoft.com/office/drawing/2014/main" id="{E450DDE9-BD94-423F-9B10-74ADD74AF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150" y="76201"/>
            <a:ext cx="5743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u="sng" dirty="0">
                <a:solidFill>
                  <a:srgbClr val="D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anose="02020503060305020303" pitchFamily="18" charset="0"/>
              </a:rPr>
              <a:t>Cuban Missile Crisis (1962)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5ACD0A34-CA7A-40BF-A271-BEEC430C9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2860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u="sng" dirty="0">
                <a:solidFill>
                  <a:srgbClr val="D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anose="02020503060305020303" pitchFamily="18" charset="0"/>
              </a:rPr>
              <a:t>Cuban Missile Crisis </a:t>
            </a:r>
            <a:r>
              <a:rPr lang="en-US" sz="2800" b="1" u="sng" dirty="0">
                <a:solidFill>
                  <a:srgbClr val="D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anose="02020503060305020303" pitchFamily="18" charset="0"/>
              </a:rPr>
              <a:t>(1962)</a:t>
            </a:r>
          </a:p>
        </p:txBody>
      </p:sp>
      <p:pic>
        <p:nvPicPr>
          <p:cNvPr id="88067" name="Picture 3" descr="cuban-missiles">
            <a:extLst>
              <a:ext uri="{FF2B5EF4-FFF2-40B4-BE49-F238E27FC236}">
                <a16:creationId xmlns:a16="http://schemas.microsoft.com/office/drawing/2014/main" id="{58846FC2-9582-43E6-9054-C60555666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4" y="990600"/>
            <a:ext cx="53419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8" name="Rectangle 4">
            <a:extLst>
              <a:ext uri="{FF2B5EF4-FFF2-40B4-BE49-F238E27FC236}">
                <a16:creationId xmlns:a16="http://schemas.microsoft.com/office/drawing/2014/main" id="{4D59D7E5-CFC8-435E-A52A-3341852EB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066801"/>
            <a:ext cx="2209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After U-2 flights Kennedy ordered a naval blockade of Cuba (Oct. 22) until the Soviet Union removed its missiles.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88069" name="Picture 5" descr="23oct62_wpost">
            <a:extLst>
              <a:ext uri="{FF2B5EF4-FFF2-40B4-BE49-F238E27FC236}">
                <a16:creationId xmlns:a16="http://schemas.microsoft.com/office/drawing/2014/main" id="{F1307805-42A4-455A-8854-7C6C01F37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6" y="3733800"/>
            <a:ext cx="21939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026">
            <a:extLst>
              <a:ext uri="{FF2B5EF4-FFF2-40B4-BE49-F238E27FC236}">
                <a16:creationId xmlns:a16="http://schemas.microsoft.com/office/drawing/2014/main" id="{4E53672F-2A6A-4F2F-A525-9DDAEBCAF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2065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u="sng" dirty="0">
                <a:solidFill>
                  <a:srgbClr val="D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anose="02020503060305020303" pitchFamily="18" charset="0"/>
              </a:rPr>
              <a:t>Cuban Missile Crisis </a:t>
            </a:r>
            <a:r>
              <a:rPr lang="en-US" sz="2800" b="1" u="sng" dirty="0">
                <a:solidFill>
                  <a:srgbClr val="D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anose="02020503060305020303" pitchFamily="18" charset="0"/>
              </a:rPr>
              <a:t>(1962)</a:t>
            </a:r>
          </a:p>
        </p:txBody>
      </p:sp>
      <p:pic>
        <p:nvPicPr>
          <p:cNvPr id="90115" name="Picture 1027" descr="map-Cuban Missile Crisis, 1962">
            <a:extLst>
              <a:ext uri="{FF2B5EF4-FFF2-40B4-BE49-F238E27FC236}">
                <a16:creationId xmlns:a16="http://schemas.microsoft.com/office/drawing/2014/main" id="{A0A4B791-A6C6-4A73-876D-87DCF98F4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4" y="1447800"/>
            <a:ext cx="4510087" cy="492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9" name="Rectangle 1031">
            <a:extLst>
              <a:ext uri="{FF2B5EF4-FFF2-40B4-BE49-F238E27FC236}">
                <a16:creationId xmlns:a16="http://schemas.microsoft.com/office/drawing/2014/main" id="{6D674023-FBDE-4E99-92BB-8D1BE64C1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295401"/>
            <a:ext cx="3048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October 28, the Soviets agreed to remove the missiles &amp; the USA agrees to remove their Jupiter missiles in Turkey &amp; not to invade Cuba, thus defusing one of the most dangerous confrontations of the Cold War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F476881-21A2-4DD8-AAE2-118D02F294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71801" y="76200"/>
            <a:ext cx="7669213" cy="76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 eaLnBrk="1" hangingPunct="1"/>
            <a:r>
              <a:rPr lang="en-US" altLang="en-US" b="1" dirty="0">
                <a:solidFill>
                  <a:srgbClr val="333300"/>
                </a:solidFill>
                <a:latin typeface="Comic Sans MS" panose="030F0702030302020204" pitchFamily="66" charset="0"/>
              </a:rPr>
              <a:t>     </a:t>
            </a:r>
            <a:r>
              <a:rPr lang="en-US" altLang="en-US" sz="3200" b="1" u="sng" dirty="0">
                <a:solidFill>
                  <a:srgbClr val="D40000"/>
                </a:solidFill>
                <a:latin typeface="Comic Sans MS" panose="030F0702030302020204" pitchFamily="66" charset="0"/>
              </a:rPr>
              <a:t>Cuban Missile Crisis </a:t>
            </a:r>
            <a:r>
              <a:rPr lang="en-US" altLang="en-US" sz="2800" b="1" u="sng" dirty="0">
                <a:solidFill>
                  <a:srgbClr val="D40000"/>
                </a:solidFill>
                <a:latin typeface="Comic Sans MS" panose="030F0702030302020204" pitchFamily="66" charset="0"/>
              </a:rPr>
              <a:t>(1962)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A2C44BD4-A4E9-4377-ABA2-50F6A1A249A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7924800" y="1295400"/>
            <a:ext cx="2743200" cy="4953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One of the most significant events of the Cold War.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Because we came so close to nuclear war, both nations decide to establish a better relationship.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Because of his handling of the crisis &amp; economic problems at home, Khrushchev is removed from power. (Oct., 1964)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44389" name="Picture 5" descr="cartoon-CubanMissilCrisis">
            <a:extLst>
              <a:ext uri="{FF2B5EF4-FFF2-40B4-BE49-F238E27FC236}">
                <a16:creationId xmlns:a16="http://schemas.microsoft.com/office/drawing/2014/main" id="{901B42A5-FC1D-462A-A9CB-D3BA1AB67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903" r="2000"/>
          <a:stretch>
            <a:fillRect/>
          </a:stretch>
        </p:blipFill>
        <p:spPr bwMode="auto">
          <a:xfrm>
            <a:off x="1524000" y="1219200"/>
            <a:ext cx="6477000" cy="442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90" name="Text Box 6">
            <a:extLst>
              <a:ext uri="{FF2B5EF4-FFF2-40B4-BE49-F238E27FC236}">
                <a16:creationId xmlns:a16="http://schemas.microsoft.com/office/drawing/2014/main" id="{685E72E6-6876-46E3-B691-EB5C483F8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638801"/>
            <a:ext cx="487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We went eyeball-to-eyeball with the Russians, and the other man blinked!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A0CE240-3F45-4697-A608-E7EDD85520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71800" y="274638"/>
            <a:ext cx="7620000" cy="868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b="1" u="sng" dirty="0">
                <a:solidFill>
                  <a:srgbClr val="333300"/>
                </a:solidFill>
                <a:latin typeface="Comic Sans MS" panose="030F0702030302020204" pitchFamily="66" charset="0"/>
              </a:rPr>
              <a:t>SALT </a:t>
            </a:r>
            <a:r>
              <a:rPr lang="en-US" altLang="en-US" sz="2800" b="1" u="sng" dirty="0">
                <a:solidFill>
                  <a:srgbClr val="333300"/>
                </a:solidFill>
                <a:latin typeface="Comic Sans MS" panose="030F0702030302020204" pitchFamily="66" charset="0"/>
              </a:rPr>
              <a:t>(1969)</a:t>
            </a:r>
            <a:endParaRPr lang="en-US" altLang="en-US" b="1" u="sng" dirty="0">
              <a:solidFill>
                <a:srgbClr val="33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92DD1177-9131-466E-9338-7947230D2DE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048000" y="1447800"/>
            <a:ext cx="3581400" cy="51816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On November 17, the 1st phase of </a:t>
            </a:r>
            <a:r>
              <a:rPr 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Strategic Arms Limitation Talks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began in Helsinki, Finland.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finished agreement, signed in Moscow on May 26, 1972, placed limits on both submarine-launched and intercontinental nuclear missiles. </a:t>
            </a:r>
          </a:p>
        </p:txBody>
      </p:sp>
      <p:pic>
        <p:nvPicPr>
          <p:cNvPr id="149508" name="Picture 8">
            <a:extLst>
              <a:ext uri="{FF2B5EF4-FFF2-40B4-BE49-F238E27FC236}">
                <a16:creationId xmlns:a16="http://schemas.microsoft.com/office/drawing/2014/main" id="{07F8A5AC-0E92-4896-98F2-FA8550294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590801"/>
            <a:ext cx="38862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86A78C3-7CBF-4419-89A0-28F76AA4A4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00400" y="228600"/>
            <a:ext cx="35052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 eaLnBrk="1" hangingPunct="1"/>
            <a:r>
              <a:rPr lang="en-US" altLang="en-US" sz="3600" b="1" u="sng" dirty="0">
                <a:solidFill>
                  <a:srgbClr val="D40000"/>
                </a:solidFill>
                <a:latin typeface="Comic Sans MS" panose="030F0702030302020204" pitchFamily="66" charset="0"/>
              </a:rPr>
              <a:t>Nixon visits China</a:t>
            </a:r>
            <a:r>
              <a:rPr lang="en-US" altLang="en-US" sz="4000" b="1" u="sng" dirty="0">
                <a:solidFill>
                  <a:srgbClr val="D4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800" b="1" u="sng" dirty="0">
                <a:solidFill>
                  <a:srgbClr val="D40000"/>
                </a:solidFill>
                <a:latin typeface="Comic Sans MS" panose="030F0702030302020204" pitchFamily="66" charset="0"/>
              </a:rPr>
              <a:t>(1972)</a:t>
            </a:r>
            <a:endParaRPr lang="en-US" altLang="en-US" sz="4000" b="1" u="sng" dirty="0">
              <a:solidFill>
                <a:srgbClr val="D4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786936-6C62-491D-A284-3F8BC1C359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0" y="2286000"/>
            <a:ext cx="7543800" cy="4343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latin typeface="Comic Sans MS" panose="030F0702030302020204" pitchFamily="66" charset="0"/>
              </a:rPr>
              <a:t>Nixon becomes the first U.S. president to visit China, meeting with Mao Zedong on February 21.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latin typeface="Comic Sans MS" panose="030F0702030302020204" pitchFamily="66" charset="0"/>
              </a:rPr>
              <a:t>The two countries issue a communiqué recognizing their "essential differences" while making it clear that "normalization of relations" was in all nations' best interests.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latin typeface="Comic Sans MS" panose="030F0702030302020204" pitchFamily="66" charset="0"/>
              </a:rPr>
              <a:t>The rapprochement changes the balance of power with the Soviets. </a:t>
            </a:r>
          </a:p>
        </p:txBody>
      </p:sp>
      <p:pic>
        <p:nvPicPr>
          <p:cNvPr id="150532" name="Picture 5">
            <a:extLst>
              <a:ext uri="{FF2B5EF4-FFF2-40B4-BE49-F238E27FC236}">
                <a16:creationId xmlns:a16="http://schemas.microsoft.com/office/drawing/2014/main" id="{917467E3-3FF6-425B-A212-157B96D8F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788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Bell MT</vt:lpstr>
      <vt:lpstr>Comic Sans MS</vt:lpstr>
      <vt:lpstr>Default Design</vt:lpstr>
      <vt:lpstr>1959 - Castro takes power</vt:lpstr>
      <vt:lpstr>PowerPoint Presentation</vt:lpstr>
      <vt:lpstr>Bay of Pigs (1961)  </vt:lpstr>
      <vt:lpstr>PowerPoint Presentation</vt:lpstr>
      <vt:lpstr>PowerPoint Presentation</vt:lpstr>
      <vt:lpstr>PowerPoint Presentation</vt:lpstr>
      <vt:lpstr>     Cuban Missile Crisis (1962)</vt:lpstr>
      <vt:lpstr>SALT (1969)</vt:lpstr>
      <vt:lpstr>Nixon visits China (1972)</vt:lpstr>
      <vt:lpstr>Afghanistan (1979)</vt:lpstr>
      <vt:lpstr> Star Wars (1983)</vt:lpstr>
      <vt:lpstr>Gorbachev comes to power (1985)</vt:lpstr>
      <vt:lpstr>1987 - INF</vt:lpstr>
      <vt:lpstr>Berlin Wall falls (1989)</vt:lpstr>
      <vt:lpstr>The Berlin Wall Falls (1989)</vt:lpstr>
      <vt:lpstr>German Unification(1990)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1959 - Castro takes power</dc:title>
  <dc:creator>Matthew Liedberg</dc:creator>
  <cp:lastModifiedBy>Matthew Liedberg</cp:lastModifiedBy>
  <cp:revision>1</cp:revision>
  <dcterms:created xsi:type="dcterms:W3CDTF">2020-05-13T15:57:47Z</dcterms:created>
  <dcterms:modified xsi:type="dcterms:W3CDTF">2020-05-13T15:57:57Z</dcterms:modified>
</cp:coreProperties>
</file>