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9" r:id="rId2"/>
    <p:sldId id="389" r:id="rId3"/>
    <p:sldId id="360" r:id="rId4"/>
    <p:sldId id="406" r:id="rId5"/>
    <p:sldId id="407" r:id="rId6"/>
    <p:sldId id="408" r:id="rId7"/>
    <p:sldId id="334" r:id="rId8"/>
    <p:sldId id="390" r:id="rId9"/>
    <p:sldId id="319" r:id="rId10"/>
    <p:sldId id="392" r:id="rId11"/>
    <p:sldId id="402" r:id="rId12"/>
    <p:sldId id="320" r:id="rId13"/>
    <p:sldId id="384" r:id="rId14"/>
    <p:sldId id="365" r:id="rId15"/>
    <p:sldId id="321" r:id="rId16"/>
    <p:sldId id="3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976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20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77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599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84472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7772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961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81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65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38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854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493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330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94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502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15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b_mur7">
            <a:extLst>
              <a:ext uri="{FF2B5EF4-FFF2-40B4-BE49-F238E27FC236}">
                <a16:creationId xmlns:a16="http://schemas.microsoft.com/office/drawing/2014/main" id="{1A9C9601-2E6A-4980-84A3-DB73F3723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lum bright="5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0"/>
            <a:ext cx="1026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 descr="thumb_bomb">
            <a:extLst>
              <a:ext uri="{FF2B5EF4-FFF2-40B4-BE49-F238E27FC236}">
                <a16:creationId xmlns:a16="http://schemas.microsoft.com/office/drawing/2014/main" id="{FC09B89B-524F-4964-B260-1DB0559B76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8000" b="11765"/>
          <a:stretch>
            <a:fillRect/>
          </a:stretch>
        </p:blipFill>
        <p:spPr bwMode="auto">
          <a:xfrm>
            <a:off x="0" y="1219200"/>
            <a:ext cx="1930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20050705205500_che-guevara-soviet-union-flag-posterflag-4001883">
            <a:extLst>
              <a:ext uri="{FF2B5EF4-FFF2-40B4-BE49-F238E27FC236}">
                <a16:creationId xmlns:a16="http://schemas.microsoft.com/office/drawing/2014/main" id="{1782A103-67BC-4F4B-B158-A2221673E3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930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6" descr="superpoly-flag">
            <a:extLst>
              <a:ext uri="{FF2B5EF4-FFF2-40B4-BE49-F238E27FC236}">
                <a16:creationId xmlns:a16="http://schemas.microsoft.com/office/drawing/2014/main" id="{CE7AE0D9-51C0-43DB-A564-E1BCD0C497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/>
          <a:stretch>
            <a:fillRect/>
          </a:stretch>
        </p:blipFill>
        <p:spPr bwMode="auto">
          <a:xfrm>
            <a:off x="0" y="0"/>
            <a:ext cx="1930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17">
            <a:extLst>
              <a:ext uri="{FF2B5EF4-FFF2-40B4-BE49-F238E27FC236}">
                <a16:creationId xmlns:a16="http://schemas.microsoft.com/office/drawing/2014/main" id="{FE397FAD-2119-42EF-95DE-7EEBB376EBC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930400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dirty="0">
              <a:latin typeface="Bell MT" panose="02020503060305020303" pitchFamily="18" charset="0"/>
            </a:endParaRPr>
          </a:p>
        </p:txBody>
      </p:sp>
      <p:sp>
        <p:nvSpPr>
          <p:cNvPr id="1031" name="Line 18">
            <a:extLst>
              <a:ext uri="{FF2B5EF4-FFF2-40B4-BE49-F238E27FC236}">
                <a16:creationId xmlns:a16="http://schemas.microsoft.com/office/drawing/2014/main" id="{9463F2D0-A197-4FF6-B329-5C2EB0F6220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638800"/>
            <a:ext cx="193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dirty="0">
              <a:latin typeface="Bell MT" panose="02020503060305020303" pitchFamily="18" charset="0"/>
            </a:endParaRPr>
          </a:p>
        </p:txBody>
      </p:sp>
      <p:sp>
        <p:nvSpPr>
          <p:cNvPr id="1032" name="Line 19">
            <a:extLst>
              <a:ext uri="{FF2B5EF4-FFF2-40B4-BE49-F238E27FC236}">
                <a16:creationId xmlns:a16="http://schemas.microsoft.com/office/drawing/2014/main" id="{44B9D5CD-6C5B-4528-B040-DAD0E831B39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219200"/>
            <a:ext cx="193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6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OHS_1\DATA\USERS\FACULTY\MJOHNSON0630\Videos\John_F__Kennedy_at_the_Berlin_Wall__June_26__1963_.asf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zus.ask.com/r?t=p&amp;d=us&amp;s=a&amp;c=p&amp;l=dir&amp;o=0&amp;sv=0a30052c&amp;ip=cf3f7160&amp;id=83CCA380F29F25FD4FFDD1F059ADB3A2&amp;q=Mccarthy+Hearings&amp;p=1&amp;qs=6&amp;ac=24&amp;g=64a3WIiKgoUkNB&amp;en=js&amp;io=5&amp;ep=&amp;eo=&amp;b=img&amp;bc=&amp;br=&amp;tp=d&amp;ec=7&amp;pt=JS%20thumbnail&amp;ex=&amp;url=http%253A%252F%252Fwww.npr.org%252Fdisplay_pages%252Ffeatures%252Ffeature_1254348.html&amp;u=http://images.ask.com/fr?q=Mccarthy+Hearings&amp;desturi=http%3A%2F%2Fwww.npr.org%2Fdisplay_pages%2Ffeatures%2Ffeature_1254348.html&amp;fm=i&amp;ac=24&amp;ftURI=http%3A%2F%2Fimages.ask.com%2Ffr%3Fq%3DMccarthy%2BHearings%26desturi%3Dhttp%253A%252F%252Fwww.npr.org%252Fdisplay_pages%252Ffeatures%252Ffeature_1254348.html%26imagesrc%3Dhttp%253A%252F%252Fwww.npr.org%252Fprograms%252Fatc%252Ffeatures%252F2003%252Fmay%252Fmccarthy%252Fmccarthy.jpg%26thumbsrc%3Dhttp%253A%252F%252F65.214.37.88%252Fts%253Ft%253D8906326415337487800%26thumbuselocalisedstatic%3Dfalse%26fn%3Dmccarthy.jpg%26f%3D2%26fm%3Di%26ftbURI%3Dhttp%253A%252F%252Fimages.ask.com%252Fpictures%253Fq%253DMccarthy%252BHearings%2526page%253D1&amp;qt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eb/art?id=28909&amp;type=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http://wzus.ask.com/r?t=p&amp;d=us&amp;s=a&amp;c=p&amp;l=dir&amp;o=0&amp;sv=0a30051a&amp;ip=cf3f7160&amp;id=ED309F4670993672844D6C74CCD0969A&amp;q=sputnik&amp;p=1&amp;qs=32&amp;ac=5&amp;g=73e6l%1BsdheyV&amp;en=js&amp;io=14&amp;ep=&amp;eo=&amp;b=img&amp;bc=&amp;br=&amp;tp=d&amp;ec=16&amp;pt=JS%20thumbnail&amp;ex=&amp;url=http%253A%252F%252Fwww.uwgb.edu%252Fdutchs%252FCosmosNotes%252Fearlyrkt.htm&amp;u=http://images.ask.com/fr?q=sputnik&amp;desturi=http%3A%2F%2Fwww.uwgb.edu%2Fdutchs%2FCosmosNotes%2Fearlyrkt.htm&amp;fm=i&amp;ac=5&amp;ftURI=http%3A%2F%2Fimages.ask.com%2Ffr%3Fq%3Dsputnik%26desturi%3Dhttp%253A%252F%252Fwww.uwgb.edu%252Fdutchs%252FCosmosNotes%252Fearlyrkt.htm%26imagesrc%3Dhttp%253A%252F%252Fwww.uwgb.edu%252Fdutchs%252FGRAPHIC0%252FSpacecraft%252Fsputnik1.gif%26thumbsrc%3Dhttp%253A%252F%252F65.214.37.88%252Fts%253Ft%253D10444694371050094612%26thumbuselocalisedstatic%3Dfalse%26fn%3Dsputnik1.gif%26f%3D2%26fm%3Di%26ftbURI%3Dhttp%253A%252F%252Fimages.ask.com%252Fpictures%253Fq%253Dsputnik%2526page%253D1&amp;qt=0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zus.ask.com/r?t=p&amp;d=us&amp;s=a&amp;c=p&amp;l=dir&amp;o=0&amp;sv=0a30051a&amp;ip=cf3f7160&amp;id=ED309F4670993672844D6C74CCD0969A&amp;q=sputnik&amp;p=1&amp;qs=32&amp;ac=5&amp;g=73e6l%1BsdheyV&amp;en=js&amp;io=14&amp;ep=&amp;eo=&amp;b=img&amp;bc=&amp;br=&amp;tp=d&amp;ec=16&amp;pt=JS%20thumbnail&amp;ex=&amp;url=http%253A%252F%252Fwww.uwgb.edu%252Fdutchs%252FCosmosNotes%252Fearlyrkt.htm&amp;u=http://images.ask.com/fr?q=sputnik&amp;desturi=http%3A%2F%2Fwww.uwgb.edu%2Fdutchs%2FCosmosNotes%2Fearlyrkt.htm&amp;fm=i&amp;ac=5&amp;ftURI=http%3A%2F%2Fimages.ask.com%2Ffr%3Fq%3Dsputnik%26desturi%3Dhttp%253A%252F%252Fwww.uwgb.edu%252Fdutchs%252FCosmosNotes%252Fearlyrkt.htm%26imagesrc%3Dhttp%253A%252F%252Fwww.uwgb.edu%252Fdutchs%252FGRAPHIC0%252FSpacecraft%252Fsputnik1.gif%26thumbsrc%3Dhttp%253A%252F%252F65.214.37.88%252Fts%253Ft%253D10444694371050094612%26thumbuselocalisedstatic%3Dfalse%26fn%3Dsputnik1.gif%26f%3D2%26fm%3Di%26ftbURI%3Dhttp%253A%252F%252Fimages.ask.com%252Fpictures%253Fq%253Dsputnik%2526page%253D1&amp;qt=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C1E06CB8-B304-44C3-A9C9-C6660E6DA9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124200" y="76200"/>
            <a:ext cx="73152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Massive Retaliation</a:t>
            </a:r>
          </a:p>
        </p:txBody>
      </p:sp>
      <p:sp>
        <p:nvSpPr>
          <p:cNvPr id="136195" name="Rectangle 4">
            <a:extLst>
              <a:ext uri="{FF2B5EF4-FFF2-40B4-BE49-F238E27FC236}">
                <a16:creationId xmlns:a16="http://schemas.microsoft.com/office/drawing/2014/main" id="{473FBA85-45CB-4506-9CB5-655ED20C409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867400" y="1447801"/>
            <a:ext cx="4724400" cy="4678363"/>
          </a:xfrm>
          <a:prstGeom prst="rect">
            <a:avLst/>
          </a:prstGeom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 January 12, 1955 U.S. Secretary of State John Foster Dulles first announces the doctrine of Massive Retaliation.</a:t>
            </a:r>
          </a:p>
          <a:p>
            <a:pPr eaLnBrk="1" hangingPunct="1">
              <a:buFontTx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It threatens full-scale nuclear attack on the Soviet Union in response to communist aggression anywhere in the world.</a:t>
            </a:r>
            <a:r>
              <a:rPr lang="en-US" sz="2400" dirty="0"/>
              <a:t> </a:t>
            </a:r>
          </a:p>
        </p:txBody>
      </p:sp>
      <p:pic>
        <p:nvPicPr>
          <p:cNvPr id="136196" name="Picture 7">
            <a:extLst>
              <a:ext uri="{FF2B5EF4-FFF2-40B4-BE49-F238E27FC236}">
                <a16:creationId xmlns:a16="http://schemas.microsoft.com/office/drawing/2014/main" id="{CC35B117-2C1B-4635-94E0-62050D7B03F8}"/>
              </a:ext>
            </a:extLst>
          </p:cNvPr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Picture 9">
            <a:extLst>
              <a:ext uri="{FF2B5EF4-FFF2-40B4-BE49-F238E27FC236}">
                <a16:creationId xmlns:a16="http://schemas.microsoft.com/office/drawing/2014/main" id="{5C18585E-F2B3-4834-BEFD-BE0044F9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4201"/>
            <a:ext cx="255428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8" name="Text Box 10">
            <a:extLst>
              <a:ext uri="{FF2B5EF4-FFF2-40B4-BE49-F238E27FC236}">
                <a16:creationId xmlns:a16="http://schemas.microsoft.com/office/drawing/2014/main" id="{FE5DC773-EE49-41EA-A589-34DB6D950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248401"/>
            <a:ext cx="57150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John Foster Dulles and MacArthur in Korea, 1950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>
            <a:extLst>
              <a:ext uri="{FF2B5EF4-FFF2-40B4-BE49-F238E27FC236}">
                <a16:creationId xmlns:a16="http://schemas.microsoft.com/office/drawing/2014/main" id="{DCB33435-7D54-4B5C-BE99-3DF07B8BC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95600" y="2362200"/>
            <a:ext cx="7772400" cy="2590800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Suffering major embarrassment, Eisenhower was forced to admit the truth behind the mission &amp; the U-2 program.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Eisenhower agreed to stop these flights for the remainder of his presidency but did not apologize for this incident. The Paris Summit collapsed when Khrushchev stormed out of negotiations.</a:t>
            </a:r>
          </a:p>
        </p:txBody>
      </p:sp>
      <p:sp>
        <p:nvSpPr>
          <p:cNvPr id="169992" name="Rectangle 8">
            <a:extLst>
              <a:ext uri="{FF2B5EF4-FFF2-40B4-BE49-F238E27FC236}">
                <a16:creationId xmlns:a16="http://schemas.microsoft.com/office/drawing/2014/main" id="{5F7FD9D9-741D-4828-A76C-736AA44D0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20651"/>
            <a:ext cx="731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U-2 Spy Incident </a:t>
            </a:r>
            <a:r>
              <a:rPr lang="en-US" sz="2800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(1960)</a:t>
            </a:r>
          </a:p>
        </p:txBody>
      </p:sp>
      <p:sp>
        <p:nvSpPr>
          <p:cNvPr id="169996" name="Text Box 12">
            <a:extLst>
              <a:ext uri="{FF2B5EF4-FFF2-40B4-BE49-F238E27FC236}">
                <a16:creationId xmlns:a16="http://schemas.microsoft.com/office/drawing/2014/main" id="{49544316-4769-4EFA-A8BE-65982B5A0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222375"/>
            <a:ext cx="7086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Pres. Eisenhower denied that it was a spy mission until the Soviets informed the USA that they had captured the pilot &amp; recovered the wreckage of the plane.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autoUpdateAnimBg="0"/>
      <p:bldP spid="1699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0EF62CDA-E2F7-4834-A25E-A69755F80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152400"/>
            <a:ext cx="7467600" cy="762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U-2 Spy Incident (1960)</a:t>
            </a:r>
            <a:br>
              <a:rPr lang="en-US" sz="4000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</a:br>
            <a:endParaRPr lang="en-US" sz="4000" b="1" u="sng" dirty="0">
              <a:solidFill>
                <a:srgbClr val="D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183300" name="Picture 4" descr="Francis-Gary-Powers_trial_cia">
            <a:extLst>
              <a:ext uri="{FF2B5EF4-FFF2-40B4-BE49-F238E27FC236}">
                <a16:creationId xmlns:a16="http://schemas.microsoft.com/office/drawing/2014/main" id="{99F99806-28F4-43B3-A52B-50D5CE1ADCE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55926"/>
            <a:ext cx="5054600" cy="382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1" name="Rectangle 5">
            <a:extLst>
              <a:ext uri="{FF2B5EF4-FFF2-40B4-BE49-F238E27FC236}">
                <a16:creationId xmlns:a16="http://schemas.microsoft.com/office/drawing/2014/main" id="{9918FE6D-F1EA-49A4-9EB3-F79FC2B1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914401"/>
            <a:ext cx="74676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Powers was sentenced to 10-years in prison, following an infamous show-trial. 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Powers serves 2 yrs. until the USA traded Soviet spy Rudolf Abel for him. (Berlin’s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Glienicke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Bridge)</a:t>
            </a:r>
          </a:p>
        </p:txBody>
      </p:sp>
      <p:pic>
        <p:nvPicPr>
          <p:cNvPr id="183302" name="Picture 6" descr="20060211-U2news">
            <a:extLst>
              <a:ext uri="{FF2B5EF4-FFF2-40B4-BE49-F238E27FC236}">
                <a16:creationId xmlns:a16="http://schemas.microsoft.com/office/drawing/2014/main" id="{2A9C3A0F-47ED-4158-A019-8653AC35B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25914"/>
            <a:ext cx="373380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026">
            <a:extLst>
              <a:ext uri="{FF2B5EF4-FFF2-40B4-BE49-F238E27FC236}">
                <a16:creationId xmlns:a16="http://schemas.microsoft.com/office/drawing/2014/main" id="{78A6CA58-4FB2-4154-95EF-EBC22F22C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24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Paris, 1961</a:t>
            </a:r>
          </a:p>
        </p:txBody>
      </p:sp>
      <p:pic>
        <p:nvPicPr>
          <p:cNvPr id="40963" name="Picture 1027" descr="Khrushchev&amp;JFK">
            <a:extLst>
              <a:ext uri="{FF2B5EF4-FFF2-40B4-BE49-F238E27FC236}">
                <a16:creationId xmlns:a16="http://schemas.microsoft.com/office/drawing/2014/main" id="{EE14B977-4134-414B-A624-8FEA61F43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914401"/>
            <a:ext cx="5778500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1028">
            <a:extLst>
              <a:ext uri="{FF2B5EF4-FFF2-40B4-BE49-F238E27FC236}">
                <a16:creationId xmlns:a16="http://schemas.microsoft.com/office/drawing/2014/main" id="{1C9CCAD9-09CE-4F3D-84B0-82782441E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410201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Khrushchev &amp; JFK meet to discuss Berlin and nuclear proliferation.  Khrushchev thinks that JFK is young, inexperienced, and can be rolled.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DBB9DCF-D992-49CA-BC52-28BCB1C39C88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3048000" y="76200"/>
            <a:ext cx="7543800" cy="1219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u="sng" dirty="0">
                <a:solidFill>
                  <a:srgbClr val="008000"/>
                </a:solidFill>
                <a:latin typeface="Bell MT" panose="02020503060305020303" pitchFamily="18" charset="0"/>
              </a:rPr>
              <a:t>The Berlin Wall &amp; the Division of Germany</a:t>
            </a:r>
          </a:p>
        </p:txBody>
      </p:sp>
      <p:sp>
        <p:nvSpPr>
          <p:cNvPr id="161796" name="Rectangle 4">
            <a:extLst>
              <a:ext uri="{FF2B5EF4-FFF2-40B4-BE49-F238E27FC236}">
                <a16:creationId xmlns:a16="http://schemas.microsoft.com/office/drawing/2014/main" id="{2CC5B534-DBFB-45FB-9AF7-22DF3BDE084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3048000" y="2133600"/>
            <a:ext cx="7391400" cy="3505200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Soviets want the Fr., GB and USA to pull out of W. Berlin.</a:t>
            </a:r>
          </a:p>
          <a:p>
            <a:pPr eaLnBrk="1" hangingPunct="1">
              <a:buFontTx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When they do not, the Soviets shock the world by constructing the Berlin Wall (Aug. 15, 1961)</a:t>
            </a:r>
          </a:p>
          <a:p>
            <a:pPr eaLnBrk="1" hangingPunct="1"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1F14E06C-ECCE-4B25-B6A2-F61B224DA0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0" y="76200"/>
            <a:ext cx="76200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1961 - Berlin Wall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92AF3326-50EB-40FE-B060-AE1663283D5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2971800" y="2209800"/>
            <a:ext cx="4191000" cy="838200"/>
          </a:xfrm>
          <a:prstGeom prst="rect">
            <a:avLst/>
          </a:prstGeom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Prevents E. Germans from fleeing to W. Berlin.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142340" name="Picture 7">
            <a:extLst>
              <a:ext uri="{FF2B5EF4-FFF2-40B4-BE49-F238E27FC236}">
                <a16:creationId xmlns:a16="http://schemas.microsoft.com/office/drawing/2014/main" id="{FE843A26-9BC6-4E70-9A06-ED35EA526260}"/>
              </a:ext>
            </a:extLst>
          </p:cNvPr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1"/>
            <a:ext cx="3276600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Picture 9">
            <a:extLst>
              <a:ext uri="{FF2B5EF4-FFF2-40B4-BE49-F238E27FC236}">
                <a16:creationId xmlns:a16="http://schemas.microsoft.com/office/drawing/2014/main" id="{A0CBC381-B3A5-4529-8E98-B280F8DB8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27526"/>
            <a:ext cx="29718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2" name="Picture 6">
            <a:extLst>
              <a:ext uri="{FF2B5EF4-FFF2-40B4-BE49-F238E27FC236}">
                <a16:creationId xmlns:a16="http://schemas.microsoft.com/office/drawing/2014/main" id="{291FF41A-9972-44C6-8F75-E53C33F82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56026"/>
            <a:ext cx="55626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extLst>
              <a:ext uri="{FF2B5EF4-FFF2-40B4-BE49-F238E27FC236}">
                <a16:creationId xmlns:a16="http://schemas.microsoft.com/office/drawing/2014/main" id="{BCBAC9B2-B416-4419-ACBF-3A4E15B33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28601"/>
            <a:ext cx="7239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5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The Berlin Wall Goes Up (1961)</a:t>
            </a:r>
          </a:p>
        </p:txBody>
      </p:sp>
      <p:pic>
        <p:nvPicPr>
          <p:cNvPr id="44035" name="Picture 3" descr="clearpixel">
            <a:extLst>
              <a:ext uri="{FF2B5EF4-FFF2-40B4-BE49-F238E27FC236}">
                <a16:creationId xmlns:a16="http://schemas.microsoft.com/office/drawing/2014/main" id="{EEAEF186-CC53-4822-B084-62104FA9D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-187325"/>
            <a:ext cx="952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clearpixel">
            <a:extLst>
              <a:ext uri="{FF2B5EF4-FFF2-40B4-BE49-F238E27FC236}">
                <a16:creationId xmlns:a16="http://schemas.microsoft.com/office/drawing/2014/main" id="{3EB9C5F0-D0FA-4D23-8404-85D7D531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4" y="-461963"/>
            <a:ext cx="56197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clearpixel">
            <a:extLst>
              <a:ext uri="{FF2B5EF4-FFF2-40B4-BE49-F238E27FC236}">
                <a16:creationId xmlns:a16="http://schemas.microsoft.com/office/drawing/2014/main" id="{0341E183-4E56-460B-8439-7A968014C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6" y="-187325"/>
            <a:ext cx="25717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clearpixel">
            <a:extLst>
              <a:ext uri="{FF2B5EF4-FFF2-40B4-BE49-F238E27FC236}">
                <a16:creationId xmlns:a16="http://schemas.microsoft.com/office/drawing/2014/main" id="{1164AA6D-955A-4D4D-B642-B5AA2F9C0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1" y="-187325"/>
            <a:ext cx="1619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clearpixel">
            <a:extLst>
              <a:ext uri="{FF2B5EF4-FFF2-40B4-BE49-F238E27FC236}">
                <a16:creationId xmlns:a16="http://schemas.microsoft.com/office/drawing/2014/main" id="{098489E4-FC86-439C-9DEA-7A8DDC5F1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-461963"/>
            <a:ext cx="13525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clearpixel">
            <a:extLst>
              <a:ext uri="{FF2B5EF4-FFF2-40B4-BE49-F238E27FC236}">
                <a16:creationId xmlns:a16="http://schemas.microsoft.com/office/drawing/2014/main" id="{B8ED32D6-D5F5-49E8-90EA-0D77ED68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6" y="-187325"/>
            <a:ext cx="29527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9" descr="Berlin_Wall-1">
            <a:extLst>
              <a:ext uri="{FF2B5EF4-FFF2-40B4-BE49-F238E27FC236}">
                <a16:creationId xmlns:a16="http://schemas.microsoft.com/office/drawing/2014/main" id="{0B009B0F-7796-4BB5-AB24-6C023151A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90601"/>
            <a:ext cx="4343400" cy="293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8" name="Text Box 10">
            <a:extLst>
              <a:ext uri="{FF2B5EF4-FFF2-40B4-BE49-F238E27FC236}">
                <a16:creationId xmlns:a16="http://schemas.microsoft.com/office/drawing/2014/main" id="{B291E5B6-09E3-4159-90F6-EEE82FC71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334001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Checkpoint</a:t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Charlie</a:t>
            </a:r>
          </a:p>
        </p:txBody>
      </p:sp>
      <p:pic>
        <p:nvPicPr>
          <p:cNvPr id="83979" name="Picture 11" descr="Checkpoint Charlie">
            <a:extLst>
              <a:ext uri="{FF2B5EF4-FFF2-40B4-BE49-F238E27FC236}">
                <a16:creationId xmlns:a16="http://schemas.microsoft.com/office/drawing/2014/main" id="{81F382B3-8CB8-4B66-B0B8-4F3EAD9C3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r="11005"/>
          <a:stretch>
            <a:fillRect/>
          </a:stretch>
        </p:blipFill>
        <p:spPr bwMode="auto">
          <a:xfrm>
            <a:off x="5943600" y="3962400"/>
            <a:ext cx="45720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80" name="Rectangle 12">
            <a:extLst>
              <a:ext uri="{FF2B5EF4-FFF2-40B4-BE49-F238E27FC236}">
                <a16:creationId xmlns:a16="http://schemas.microsoft.com/office/drawing/2014/main" id="{F2699A4D-E4A0-4B7F-B802-06D3D16D1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1447801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Berlin Wall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became major symbol of the Cold War</a:t>
            </a:r>
          </a:p>
        </p:txBody>
      </p:sp>
      <p:pic>
        <p:nvPicPr>
          <p:cNvPr id="83981" name="Picture 13">
            <a:extLst>
              <a:ext uri="{FF2B5EF4-FFF2-40B4-BE49-F238E27FC236}">
                <a16:creationId xmlns:a16="http://schemas.microsoft.com/office/drawing/2014/main" id="{F5F92728-D98F-40BF-B2FC-CC82FC24B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94200"/>
            <a:ext cx="25908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 autoUpdateAnimBg="0"/>
      <p:bldP spid="839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392E5636-C3B8-4E68-A90D-ABFC3F4C63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15000" y="76200"/>
            <a:ext cx="48768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 eaLnBrk="1" hangingPunct="1">
              <a:defRPr/>
            </a:pPr>
            <a:r>
              <a:rPr lang="en-US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JFK in Berlin </a:t>
            </a:r>
            <a:r>
              <a:rPr lang="en-US" sz="28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(1963)</a:t>
            </a:r>
          </a:p>
        </p:txBody>
      </p:sp>
      <p:pic>
        <p:nvPicPr>
          <p:cNvPr id="143370" name="John_F__Kennedy_at_the_Berlin_Wall__June_26__1963_.asf">
            <a:hlinkClick r:id="" action="ppaction://media"/>
            <a:extLst>
              <a:ext uri="{FF2B5EF4-FFF2-40B4-BE49-F238E27FC236}">
                <a16:creationId xmlns:a16="http://schemas.microsoft.com/office/drawing/2014/main" id="{069A4E19-A7F8-49EE-AB8F-E30AB43358D0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2395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1" name="Picture 11" descr="JFK in Berlin-1963-1">
            <a:extLst>
              <a:ext uri="{FF2B5EF4-FFF2-40B4-BE49-F238E27FC236}">
                <a16:creationId xmlns:a16="http://schemas.microsoft.com/office/drawing/2014/main" id="{5F885FC1-2123-4498-BD7D-5DACFE128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1447800"/>
            <a:ext cx="3992562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2" name="Picture 12" descr="Ich Bin Ein Berliner">
            <a:extLst>
              <a:ext uri="{FF2B5EF4-FFF2-40B4-BE49-F238E27FC236}">
                <a16:creationId xmlns:a16="http://schemas.microsoft.com/office/drawing/2014/main" id="{38A66E33-DA06-48AF-8114-7EF542BE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1"/>
            <a:ext cx="2743200" cy="2506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3" name="Text Box 13">
            <a:extLst>
              <a:ext uri="{FF2B5EF4-FFF2-40B4-BE49-F238E27FC236}">
                <a16:creationId xmlns:a16="http://schemas.microsoft.com/office/drawing/2014/main" id="{22EE4652-FF6F-453F-8E35-4FD25D538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038600"/>
            <a:ext cx="320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President Kennedy tells Berliners that the West is with them!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3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433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70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70"/>
                </p:tgtEl>
              </p:cMediaNode>
            </p:video>
          </p:childTnLst>
        </p:cTn>
      </p:par>
    </p:tnLst>
    <p:bldLst>
      <p:bldP spid="1433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058E485D-DBB6-4978-AC09-E6F61CE49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52400"/>
            <a:ext cx="4876800" cy="1066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Red Scare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C8548692-0288-450D-8CA9-71C614F3D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81200"/>
            <a:ext cx="9144000" cy="4876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r>
              <a:rPr lang="en-US" altLang="en-US" sz="2000" b="1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Red Scare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was a fear of the spread of communism in the U.S.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Congress set up committees to investigate suspected communists. (Labor leaders, writers, &amp; entertainers)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Senate Committee was headed by Joseph McCarthy of Wisconsin, who felt that there was a huge Communist movement in the State Department &amp; around the country.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 called numerous witnesses to defend themselves but was never able to prove a single case.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climate in the country was one of accusation (not based on any evidence). 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66916" name="Picture 4" descr="ts?t=8906326415337487800">
            <a:hlinkClick r:id="rId2"/>
            <a:extLst>
              <a:ext uri="{FF2B5EF4-FFF2-40B4-BE49-F238E27FC236}">
                <a16:creationId xmlns:a16="http://schemas.microsoft.com/office/drawing/2014/main" id="{3001E0B9-AE7B-4751-8295-CD68E31B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8256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7" name="Picture 5">
            <a:extLst>
              <a:ext uri="{FF2B5EF4-FFF2-40B4-BE49-F238E27FC236}">
                <a16:creationId xmlns:a16="http://schemas.microsoft.com/office/drawing/2014/main" id="{F53C227E-38F7-450A-A0EF-7BD34EAC7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0"/>
            <a:ext cx="2190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62ECAEE9-985C-4DD9-BBCD-2DCA4622BC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0" y="274638"/>
            <a:ext cx="71628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b="1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1956 - Khrushchev's </a:t>
            </a:r>
            <a:r>
              <a:rPr lang="en-US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'secret speech'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A4C42387-3DDC-4A8F-8C3D-4D7EB01B760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048000" y="2057401"/>
            <a:ext cx="5029200" cy="4106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Soviet leader Nikita Khrushchev denounces the policies of Stalin. </a:t>
            </a:r>
          </a:p>
          <a:p>
            <a:pPr eaLnBrk="1" hangingPunct="1">
              <a:buFontTx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 rejects the Leninist idea of the inevitability of war &amp; calls for a doctrine of "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peaceful coexistence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" between capitalist &amp; communist systems. </a:t>
            </a:r>
          </a:p>
        </p:txBody>
      </p:sp>
      <p:pic>
        <p:nvPicPr>
          <p:cNvPr id="137220" name="Picture 6">
            <a:extLst>
              <a:ext uri="{FF2B5EF4-FFF2-40B4-BE49-F238E27FC236}">
                <a16:creationId xmlns:a16="http://schemas.microsoft.com/office/drawing/2014/main" id="{9202EEEA-A2BD-4042-8CBE-F82910071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9718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thumb">
            <a:extLst>
              <a:ext uri="{FF2B5EF4-FFF2-40B4-BE49-F238E27FC236}">
                <a16:creationId xmlns:a16="http://schemas.microsoft.com/office/drawing/2014/main" id="{1F84892B-1511-4D57-956D-E072A9E21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18013"/>
            <a:ext cx="1828800" cy="2341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814D8F5-0090-42DC-AD84-BC49AF394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0"/>
            <a:ext cx="7467600" cy="838200"/>
          </a:xfrm>
          <a:prstGeom prst="rect">
            <a:avLst/>
          </a:prstGeom>
          <a:noFill/>
          <a:ln/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altLang="en-US" b="1" kern="0" dirty="0">
                <a:solidFill>
                  <a:srgbClr val="009900"/>
                </a:solidFill>
                <a:latin typeface="Arial Black"/>
              </a:rPr>
              <a:t>Background </a:t>
            </a:r>
            <a:br>
              <a:rPr lang="en-US" altLang="en-US" b="1" kern="0" dirty="0">
                <a:solidFill>
                  <a:srgbClr val="009900"/>
                </a:solidFill>
                <a:latin typeface="Arial Black"/>
              </a:rPr>
            </a:br>
            <a:r>
              <a:rPr lang="en-US" altLang="en-US" b="1" u="sng" kern="0" dirty="0">
                <a:solidFill>
                  <a:srgbClr val="009900"/>
                </a:solidFill>
                <a:latin typeface="Arial Black"/>
              </a:rPr>
              <a:t>of the Vietnam War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55FDA-4B35-4309-AD70-6100555D037F}"/>
              </a:ext>
            </a:extLst>
          </p:cNvPr>
          <p:cNvSpPr txBox="1"/>
          <p:nvPr/>
        </p:nvSpPr>
        <p:spPr>
          <a:xfrm>
            <a:off x="2819400" y="1447801"/>
            <a:ext cx="7848600" cy="300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BE0E3"/>
              </a:buClr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* Under Japanese control during !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BE0E3"/>
              </a:buClr>
              <a:buFont typeface="Arial" charset="0"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* With U.S. aid, France attempted recolonization after WWII.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BE0E3"/>
              </a:buClr>
              <a:buFont typeface="Arial" charset="0"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* Democratic Elections set up to reunify Vietnam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BE0E3"/>
              </a:buClr>
              <a:buFont typeface="Arial" charset="0"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* Ho Chi Minh controls the North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BE0E3"/>
              </a:buClr>
              <a:buFont typeface="Arial" charset="0"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* Ngo </a:t>
            </a: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Dinh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Diem controls the South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BE0E3"/>
              </a:buClr>
              <a:buFont typeface="Arial" charset="0"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* Diem backs out of the elections setting up a military conflict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BE0E3"/>
              </a:buClr>
              <a:buFont typeface="Arial" charset="0"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between the North and the South </a:t>
            </a:r>
          </a:p>
        </p:txBody>
      </p:sp>
      <p:pic>
        <p:nvPicPr>
          <p:cNvPr id="6" name="Picture 8" descr="thumb?id=19394">
            <a:hlinkClick r:id="rId3"/>
            <a:extLst>
              <a:ext uri="{FF2B5EF4-FFF2-40B4-BE49-F238E27FC236}">
                <a16:creationId xmlns:a16="http://schemas.microsoft.com/office/drawing/2014/main" id="{2A8AE2CA-9608-43C5-A334-665AA64E3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1"/>
            <a:ext cx="1885950" cy="2416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amMap2">
            <a:extLst>
              <a:ext uri="{FF2B5EF4-FFF2-40B4-BE49-F238E27FC236}">
                <a16:creationId xmlns:a16="http://schemas.microsoft.com/office/drawing/2014/main" id="{AA9C2CF6-2EAF-4E09-BAE0-3B288526D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67056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BFA965-DBE9-4F8D-BBA8-E65446E93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0"/>
            <a:ext cx="7467600" cy="838200"/>
          </a:xfrm>
          <a:prstGeom prst="rect">
            <a:avLst/>
          </a:prstGeom>
          <a:noFill/>
          <a:ln/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altLang="en-US" b="1" u="sng" kern="0" dirty="0">
                <a:solidFill>
                  <a:srgbClr val="009900"/>
                </a:solidFill>
                <a:latin typeface="Arial Black"/>
              </a:rPr>
              <a:t>Vietnam War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BFCB72-CDEA-4D7F-97AF-4C7B93555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838200"/>
            <a:ext cx="7543800" cy="68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4675" indent="-574675">
              <a:lnSpc>
                <a:spcPct val="90000"/>
              </a:lnSpc>
              <a:buClr>
                <a:srgbClr val="BBE0E3"/>
              </a:buClr>
              <a:buFont typeface="Transport MT" pitchFamily="2" charset="2"/>
              <a:buChar char="z"/>
              <a:defRPr/>
            </a:pPr>
            <a:r>
              <a:rPr lang="en-US" alt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China supports the North</a:t>
            </a:r>
          </a:p>
          <a:p>
            <a:pPr marL="574675" indent="-574675">
              <a:lnSpc>
                <a:spcPct val="90000"/>
              </a:lnSpc>
              <a:buClr>
                <a:srgbClr val="BBE0E3"/>
              </a:buClr>
              <a:buFont typeface="Transport MT" pitchFamily="2" charset="2"/>
              <a:buChar char="z"/>
              <a:defRPr/>
            </a:pPr>
            <a:r>
              <a:rPr lang="en-US" alt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Vietcong and the Ho Chi Minh Trail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E51F78-1853-4B79-8510-7B18C0863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76200"/>
            <a:ext cx="7467600" cy="838200"/>
          </a:xfrm>
          <a:prstGeom prst="rect">
            <a:avLst/>
          </a:prstGeom>
          <a:noFill/>
          <a:ln/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altLang="en-US" b="1" u="sng" kern="0" dirty="0">
                <a:solidFill>
                  <a:srgbClr val="009900"/>
                </a:solidFill>
                <a:latin typeface="Arial Black"/>
              </a:rPr>
              <a:t>Vietnam War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370BD5-ACEF-4117-899C-EC0848D83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914400"/>
            <a:ext cx="7696200" cy="99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5938" indent="-515938">
              <a:lnSpc>
                <a:spcPct val="90000"/>
              </a:lnSpc>
              <a:buClr>
                <a:srgbClr val="BBE0E3"/>
              </a:buClr>
              <a:buFont typeface="Transport MT" pitchFamily="2" charset="2"/>
              <a:buChar char="z"/>
              <a:defRPr/>
            </a:pPr>
            <a:r>
              <a:rPr lang="en-US" alt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1973 – Cease fire, American Troops withdraw</a:t>
            </a:r>
          </a:p>
          <a:p>
            <a:pPr marL="515938" indent="-515938">
              <a:lnSpc>
                <a:spcPct val="90000"/>
              </a:lnSpc>
              <a:buClr>
                <a:srgbClr val="BBE0E3"/>
              </a:buClr>
              <a:buFont typeface="Transport MT" pitchFamily="2" charset="2"/>
              <a:buChar char="z"/>
              <a:defRPr/>
            </a:pPr>
            <a:r>
              <a:rPr lang="en-US" alt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1975 – North Vietnam defeats South Vietnam and unites country under communist rule.</a:t>
            </a:r>
          </a:p>
          <a:p>
            <a:pPr marL="515938" indent="-515938">
              <a:lnSpc>
                <a:spcPct val="90000"/>
              </a:lnSpc>
              <a:buClr>
                <a:srgbClr val="BBE0E3"/>
              </a:buClr>
              <a:buFont typeface="Transport MT" pitchFamily="2" charset="2"/>
              <a:buChar char="z"/>
              <a:defRPr/>
            </a:pPr>
            <a:endParaRPr lang="en-US" altLang="en-US" sz="2000" b="1" kern="0" dirty="0">
              <a:solidFill>
                <a:srgbClr val="EC2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E4E2FF1C-BECA-4F4E-9378-CA5F914C4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905000"/>
            <a:ext cx="71993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979EC8DC-4EF6-4498-81F5-247AFA48E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5045075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EC2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Formerly Saigon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34224089-9080-4B99-A8DB-D103B6632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532438"/>
            <a:ext cx="990600" cy="457200"/>
          </a:xfrm>
          <a:prstGeom prst="line">
            <a:avLst/>
          </a:prstGeom>
          <a:noFill/>
          <a:ln w="57150">
            <a:solidFill>
              <a:srgbClr val="EC2D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en-US" sz="3600" b="1" kern="0">
              <a:solidFill>
                <a:srgbClr val="FF330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026">
            <a:extLst>
              <a:ext uri="{FF2B5EF4-FFF2-40B4-BE49-F238E27FC236}">
                <a16:creationId xmlns:a16="http://schemas.microsoft.com/office/drawing/2014/main" id="{5B14ED0E-7A44-4496-8635-47795C762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685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Sputnik I </a:t>
            </a:r>
            <a:r>
              <a:rPr lang="en-US" sz="2800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(1957)</a:t>
            </a:r>
          </a:p>
        </p:txBody>
      </p:sp>
      <p:pic>
        <p:nvPicPr>
          <p:cNvPr id="35843" name="Picture 1029" descr="SputnikHeadline">
            <a:extLst>
              <a:ext uri="{FF2B5EF4-FFF2-40B4-BE49-F238E27FC236}">
                <a16:creationId xmlns:a16="http://schemas.microsoft.com/office/drawing/2014/main" id="{D9ED2481-D26E-40B2-AC42-1F60F246B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914400"/>
            <a:ext cx="4670425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1030" descr="Sputnik I">
            <a:extLst>
              <a:ext uri="{FF2B5EF4-FFF2-40B4-BE49-F238E27FC236}">
                <a16:creationId xmlns:a16="http://schemas.microsoft.com/office/drawing/2014/main" id="{00C22340-10E6-4618-A002-DBFA35D52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17976"/>
            <a:ext cx="2514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8" name="Picture 12">
            <a:extLst>
              <a:ext uri="{FF2B5EF4-FFF2-40B4-BE49-F238E27FC236}">
                <a16:creationId xmlns:a16="http://schemas.microsoft.com/office/drawing/2014/main" id="{386AF71B-FED8-4DBE-BE33-91DDFE2F0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9" name="Rectangle 4">
            <a:extLst>
              <a:ext uri="{FF2B5EF4-FFF2-40B4-BE49-F238E27FC236}">
                <a16:creationId xmlns:a16="http://schemas.microsoft.com/office/drawing/2014/main" id="{146E757C-9D1B-456B-94BF-E70DC5563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09800"/>
            <a:ext cx="7772400" cy="1828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 October 4, the USSR launches Sputnik, the first man-made satellite to orbit the Earth. 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1958, the U.S. creates the National Aeronautics and Space Administration, and the space race is in full gear.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35847" name="Picture 1034" descr="ts?t=10444694371050094612">
            <a:hlinkClick r:id="rId5"/>
            <a:extLst>
              <a:ext uri="{FF2B5EF4-FFF2-40B4-BE49-F238E27FC236}">
                <a16:creationId xmlns:a16="http://schemas.microsoft.com/office/drawing/2014/main" id="{67E4BA29-428A-4E80-BA6D-4515DE08E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0"/>
            <a:ext cx="1422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098 -0.60026 C -0.54995 -0.59896 -0.52892 -0.59787 -0.50789 -0.59614 C -0.46746 -0.59288 -0.38646 -0.58572 -0.38646 -0.58572 C -0.34883 -0.57574 -0.31252 -0.56272 -0.27604 -0.54818 C -0.17072 -0.55425 -0.06605 -0.56424 0.03944 -0.56901 C 0.06836 -0.56771 0.09727 -0.56771 0.12619 -0.56489 C 0.15675 -0.56207 0.18321 -0.53516 0.21295 -0.52734 C 0.23891 -0.5204 0.26553 -0.52018 0.29182 -0.51693 C 0.29609 -0.51562 0.30036 -0.51476 0.30447 -0.5128 C 0.31449 -0.5076 0.31696 -0.49783 0.32813 -0.49197 C 0.33388 -0.48047 0.34423 -0.4707 0.35179 -0.46072 C 0.35393 -0.45356 0.35984 -0.4477 0.35968 -0.4401 C 0.35886 -0.41189 0.3674 -0.35612 0.34391 -0.33594 C 0.33963 -0.32726 0.3347 -0.32075 0.32813 -0.3151 C 0.32254 -0.3036 0.32813 -0.31228 0.31712 -0.30447 C 0.31269 -0.30165 0.30447 -0.29405 0.30447 -0.29405 C 0.29872 -0.28255 0.29001 -0.27799 0.28081 -0.27322 C 0.27982 -0.27127 0.2795 -0.26779 0.27769 -0.26693 C 0.26766 -0.26172 0.25649 -0.26063 0.24614 -0.25673 C 0.17664 -0.2589 0.10993 -0.26845 0.04108 -0.27127 C -0.34111 -0.28559 -0.05948 -0.27105 -0.2555 -0.28168 C -0.30282 -0.28841 -0.35015 -0.29253 -0.39747 -0.29818 C -0.4116 -0.29687 -0.42606 -0.29731 -0.44002 -0.29405 C -0.45366 -0.29123 -0.46401 -0.27973 -0.47634 -0.27322 C -0.48225 -0.26172 -0.47782 -0.26845 -0.49211 -0.25673 C -0.49836 -0.2513 -0.50789 -0.23589 -0.50789 -0.23589 C -0.51183 -0.22244 -0.51594 -0.21463 -0.52366 -0.20443 C -0.52727 -0.19206 -0.53138 -0.18164 -0.53467 -0.16905 C -0.53713 -0.15994 -0.54256 -0.14214 -0.54256 -0.14214 C -0.54584 -0.10959 -0.55307 -0.07422 -0.53943 -0.04405 C -0.53845 -0.03711 -0.53828 -0.02973 -0.53631 -0.02322 C -0.5345 -0.01736 -0.53122 -0.01194 -0.52842 -0.00673 C -0.51265 0.02474 -0.4931 0.04254 -0.46533 0.04948 C -0.45383 0.06467 -0.46681 0.04991 -0.4369 0.06011 C -0.43395 0.0612 -0.43197 0.0651 -0.42902 0.06641 C -0.42392 0.06858 -0.4185 0.06901 -0.41324 0.07031 C -0.38399 0.09375 -0.28491 0.07747 -0.26815 0.07682 C -0.2072 0.06966 -0.14673 0.05708 -0.08676 0.04145 C -0.07377 0.03082 -0.05734 0.02517 -0.04256 0.02062 C -0.03631 0.00781 -0.04305 0.01845 -0.02678 0.0102 C -0.02399 0.00846 -0.02185 0.00499 -0.01889 0.00391 C -0.01281 0.00152 -4.13079E-6 -0.00022 -4.13079E-6 -0.00022 " pathEditMode="relative" ptsTypes="fffffffffffffffffffffffffffffffffffffffffA">
                                      <p:cBhvr>
                                        <p:cTn id="6" dur="5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7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CE26003-FC34-4F4B-8C76-E8E0CB67E661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2971800" y="152400"/>
            <a:ext cx="6248400" cy="990600"/>
          </a:xfrm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u="sng" dirty="0">
                <a:solidFill>
                  <a:srgbClr val="D40000"/>
                </a:solidFill>
              </a:rPr>
              <a:t>Sputnik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06256933-A9D8-4AA7-8DE9-184D2E44F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971800" y="2514600"/>
            <a:ext cx="7696200" cy="4343400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Sputnik begins the Space Race.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Spy satellites, satellite laser weapons and defenses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Soviets were also the 1</a:t>
            </a:r>
            <a:r>
              <a:rPr lang="en-US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send a man to space and built the MIR Space Station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USA was the 1</a:t>
            </a:r>
            <a:r>
              <a:rPr lang="en-US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put a man on the moon.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3200" dirty="0"/>
          </a:p>
        </p:txBody>
      </p:sp>
      <p:pic>
        <p:nvPicPr>
          <p:cNvPr id="36868" name="Picture 4" descr="ts?t=10444694371050094612">
            <a:hlinkClick r:id="rId2"/>
            <a:extLst>
              <a:ext uri="{FF2B5EF4-FFF2-40B4-BE49-F238E27FC236}">
                <a16:creationId xmlns:a16="http://schemas.microsoft.com/office/drawing/2014/main" id="{6CDE98BE-97E3-430B-85BB-6DEB72A607F4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0"/>
            <a:ext cx="1422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Text Box 5">
            <a:extLst>
              <a:ext uri="{FF2B5EF4-FFF2-40B4-BE49-F238E27FC236}">
                <a16:creationId xmlns:a16="http://schemas.microsoft.com/office/drawing/2014/main" id="{F04D3FD5-C32F-46FF-8C7C-A6C3253F6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600200"/>
            <a:ext cx="76200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36" rIns="91436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Russians have beaten America in space—they have the technological edge!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F779E3C2-DF59-45F7-8795-629666B43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219201"/>
            <a:ext cx="6248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iohazard Participant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/>
      <p:bldP spid="1679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>
            <a:extLst>
              <a:ext uri="{FF2B5EF4-FFF2-40B4-BE49-F238E27FC236}">
                <a16:creationId xmlns:a16="http://schemas.microsoft.com/office/drawing/2014/main" id="{E5251E05-EB64-4119-A258-F17640F6E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762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U-2 Spy Incident </a:t>
            </a:r>
            <a:r>
              <a:rPr lang="en-US" sz="2800" b="1" u="sng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</a:rPr>
              <a:t>(1960)</a:t>
            </a:r>
          </a:p>
        </p:txBody>
      </p:sp>
      <p:pic>
        <p:nvPicPr>
          <p:cNvPr id="81924" name="Picture 4" descr="Francis Gary Power">
            <a:extLst>
              <a:ext uri="{FF2B5EF4-FFF2-40B4-BE49-F238E27FC236}">
                <a16:creationId xmlns:a16="http://schemas.microsoft.com/office/drawing/2014/main" id="{8D414230-B8BE-403E-90CE-ABCD5B37A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8000"/>
          <a:stretch>
            <a:fillRect/>
          </a:stretch>
        </p:blipFill>
        <p:spPr bwMode="auto">
          <a:xfrm>
            <a:off x="3700463" y="3124200"/>
            <a:ext cx="1751012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5" descr="U2 Spy Plane">
            <a:extLst>
              <a:ext uri="{FF2B5EF4-FFF2-40B4-BE49-F238E27FC236}">
                <a16:creationId xmlns:a16="http://schemas.microsoft.com/office/drawing/2014/main" id="{8BDAD1BF-7805-45B0-BEC6-1F9F3EAEA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5" b="5167"/>
          <a:stretch>
            <a:fillRect/>
          </a:stretch>
        </p:blipFill>
        <p:spPr bwMode="auto">
          <a:xfrm>
            <a:off x="7010400" y="1066801"/>
            <a:ext cx="3581400" cy="1909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Text Box 6">
            <a:extLst>
              <a:ext uri="{FF2B5EF4-FFF2-40B4-BE49-F238E27FC236}">
                <a16:creationId xmlns:a16="http://schemas.microsoft.com/office/drawing/2014/main" id="{E82FBD2F-A62A-4C03-9DA4-361BA5AAC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95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F50E85C3-AB6F-46A7-88F7-5EF37FB12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822326"/>
            <a:ext cx="4038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 May 1, 1960, Francis Gary Powers &amp; his U-2 spy plane were shot down 1200 miles inside of the USSR.  The U-2 flew at 75,000 ft. and was supposedly untouchable.</a:t>
            </a:r>
          </a:p>
        </p:txBody>
      </p:sp>
      <p:pic>
        <p:nvPicPr>
          <p:cNvPr id="81928" name="Picture 10" descr="Flight route of Gary Powers over the Soviet Union">
            <a:extLst>
              <a:ext uri="{FF2B5EF4-FFF2-40B4-BE49-F238E27FC236}">
                <a16:creationId xmlns:a16="http://schemas.microsoft.com/office/drawing/2014/main" id="{7850BFBD-67F3-4CE1-8509-A3A094E38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02039"/>
            <a:ext cx="4419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Widescreen</PresentationFormat>
  <Paragraphs>69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Bell MT</vt:lpstr>
      <vt:lpstr>Britannic Bold</vt:lpstr>
      <vt:lpstr>Comic Sans MS</vt:lpstr>
      <vt:lpstr>Times New Roman</vt:lpstr>
      <vt:lpstr>Transport MT</vt:lpstr>
      <vt:lpstr>Default Design</vt:lpstr>
      <vt:lpstr>Massive Retaliation</vt:lpstr>
      <vt:lpstr>Red Scare</vt:lpstr>
      <vt:lpstr>1956 - Khrushchev's 'secret speech'</vt:lpstr>
      <vt:lpstr>PowerPoint Presentation</vt:lpstr>
      <vt:lpstr>PowerPoint Presentation</vt:lpstr>
      <vt:lpstr>PowerPoint Presentation</vt:lpstr>
      <vt:lpstr>PowerPoint Presentation</vt:lpstr>
      <vt:lpstr>Sputnik</vt:lpstr>
      <vt:lpstr>PowerPoint Presentation</vt:lpstr>
      <vt:lpstr>PowerPoint Presentation</vt:lpstr>
      <vt:lpstr>U-2 Spy Incident (1960) </vt:lpstr>
      <vt:lpstr>PowerPoint Presentation</vt:lpstr>
      <vt:lpstr>The Berlin Wall &amp; the Division of Germany</vt:lpstr>
      <vt:lpstr>1961 - Berlin Wall</vt:lpstr>
      <vt:lpstr>PowerPoint Presentation</vt:lpstr>
      <vt:lpstr>JFK in Berlin (1963)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Massive Retaliation</dc:title>
  <dc:creator>Matthew Liedberg</dc:creator>
  <cp:lastModifiedBy>Matthew Liedberg</cp:lastModifiedBy>
  <cp:revision>1</cp:revision>
  <dcterms:created xsi:type="dcterms:W3CDTF">2020-05-13T15:56:33Z</dcterms:created>
  <dcterms:modified xsi:type="dcterms:W3CDTF">2020-05-13T15:56:43Z</dcterms:modified>
</cp:coreProperties>
</file>