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86" r:id="rId3"/>
    <p:sldId id="261" r:id="rId4"/>
    <p:sldId id="301" r:id="rId5"/>
    <p:sldId id="350" r:id="rId6"/>
    <p:sldId id="317" r:id="rId7"/>
    <p:sldId id="318" r:id="rId8"/>
    <p:sldId id="330" r:id="rId9"/>
    <p:sldId id="393" r:id="rId10"/>
    <p:sldId id="356" r:id="rId11"/>
    <p:sldId id="331" r:id="rId12"/>
    <p:sldId id="394" r:id="rId13"/>
    <p:sldId id="352" r:id="rId14"/>
    <p:sldId id="353" r:id="rId15"/>
    <p:sldId id="3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04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56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549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89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9126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58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954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49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196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61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57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98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635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61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27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3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_mur7">
            <a:extLst>
              <a:ext uri="{FF2B5EF4-FFF2-40B4-BE49-F238E27FC236}">
                <a16:creationId xmlns:a16="http://schemas.microsoft.com/office/drawing/2014/main" id="{1A9C9601-2E6A-4980-84A3-DB73F3723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lum bright="5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1026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thumb_bomb">
            <a:extLst>
              <a:ext uri="{FF2B5EF4-FFF2-40B4-BE49-F238E27FC236}">
                <a16:creationId xmlns:a16="http://schemas.microsoft.com/office/drawing/2014/main" id="{FC09B89B-524F-4964-B260-1DB0559B76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8000" b="11765"/>
          <a:stretch>
            <a:fillRect/>
          </a:stretch>
        </p:blipFill>
        <p:spPr bwMode="auto">
          <a:xfrm>
            <a:off x="0" y="1219200"/>
            <a:ext cx="193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20050705205500_che-guevara-soviet-union-flag-posterflag-4001883">
            <a:extLst>
              <a:ext uri="{FF2B5EF4-FFF2-40B4-BE49-F238E27FC236}">
                <a16:creationId xmlns:a16="http://schemas.microsoft.com/office/drawing/2014/main" id="{1782A103-67BC-4F4B-B158-A2221673E3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93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6" descr="superpoly-flag">
            <a:extLst>
              <a:ext uri="{FF2B5EF4-FFF2-40B4-BE49-F238E27FC236}">
                <a16:creationId xmlns:a16="http://schemas.microsoft.com/office/drawing/2014/main" id="{CE7AE0D9-51C0-43DB-A564-E1BCD0C497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/>
          <a:stretch>
            <a:fillRect/>
          </a:stretch>
        </p:blipFill>
        <p:spPr bwMode="auto">
          <a:xfrm>
            <a:off x="0" y="0"/>
            <a:ext cx="193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7">
            <a:extLst>
              <a:ext uri="{FF2B5EF4-FFF2-40B4-BE49-F238E27FC236}">
                <a16:creationId xmlns:a16="http://schemas.microsoft.com/office/drawing/2014/main" id="{FE397FAD-2119-42EF-95DE-7EEBB376EBC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9304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dirty="0">
              <a:latin typeface="Bell MT" panose="02020503060305020303" pitchFamily="18" charset="0"/>
            </a:endParaRPr>
          </a:p>
        </p:txBody>
      </p:sp>
      <p:sp>
        <p:nvSpPr>
          <p:cNvPr id="1031" name="Line 18">
            <a:extLst>
              <a:ext uri="{FF2B5EF4-FFF2-40B4-BE49-F238E27FC236}">
                <a16:creationId xmlns:a16="http://schemas.microsoft.com/office/drawing/2014/main" id="{9463F2D0-A197-4FF6-B329-5C2EB0F6220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638800"/>
            <a:ext cx="193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dirty="0">
              <a:latin typeface="Bell MT" panose="02020503060305020303" pitchFamily="18" charset="0"/>
            </a:endParaRPr>
          </a:p>
        </p:txBody>
      </p:sp>
      <p:sp>
        <p:nvSpPr>
          <p:cNvPr id="1032" name="Line 19">
            <a:extLst>
              <a:ext uri="{FF2B5EF4-FFF2-40B4-BE49-F238E27FC236}">
                <a16:creationId xmlns:a16="http://schemas.microsoft.com/office/drawing/2014/main" id="{44B9D5CD-6C5B-4528-B040-DAD0E831B39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219200"/>
            <a:ext cx="193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imgurl=http://www.umich.edu/~iinet/oip/Images/photo-albums/china/china-flag.gif&amp;imgrefurl=http://www.umich.edu/~iinet/oip/Programs/Flyers/china_beijing.html&amp;h=380&amp;w=564&amp;sz=3&amp;hl=en&amp;start=27&amp;um=1&amp;tbnid=OdJVm4UKRV2vHM:&amp;tbnh=90&amp;tbnw=134&amp;prev=/images%3Fq%3DFall%2Bof%2BChina%2B1949%26start%3D20%26ndsp%3D20%26svnum%3D10%26um%3D1%26hl%3Den%26sa%3D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3A184B38-C7F1-40E1-90B0-E17E25A1F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5113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The Arms Race:</a:t>
            </a:r>
          </a:p>
        </p:txBody>
      </p:sp>
      <p:pic>
        <p:nvPicPr>
          <p:cNvPr id="10243" name="Picture 3" descr="Peacekeeper missile">
            <a:extLst>
              <a:ext uri="{FF2B5EF4-FFF2-40B4-BE49-F238E27FC236}">
                <a16:creationId xmlns:a16="http://schemas.microsoft.com/office/drawing/2014/main" id="{049B1BA1-51F0-48D0-A527-F5827E57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2110" r="14510" b="2902"/>
          <a:stretch>
            <a:fillRect/>
          </a:stretch>
        </p:blipFill>
        <p:spPr bwMode="auto">
          <a:xfrm>
            <a:off x="3074988" y="1524000"/>
            <a:ext cx="3097212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18306B07-0E1C-4070-8EEA-4FF798059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49413"/>
            <a:ext cx="4343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40000"/>
              </a:buClr>
              <a:buFont typeface="Times New Roman" pitchFamily="18" charset="0"/>
              <a:buChar char="}"/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altLang="en-US" sz="24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USSR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exploded its first A-bomb in 1949.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40000"/>
              </a:buClr>
              <a:buFont typeface="Times New Roman" pitchFamily="18" charset="0"/>
              <a:buChar char="}"/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Now there were two nuclear superpowers!</a:t>
            </a:r>
          </a:p>
        </p:txBody>
      </p:sp>
      <p:pic>
        <p:nvPicPr>
          <p:cNvPr id="10245" name="Picture 5" descr="fallout_shelter_sign">
            <a:extLst>
              <a:ext uri="{FF2B5EF4-FFF2-40B4-BE49-F238E27FC236}">
                <a16:creationId xmlns:a16="http://schemas.microsoft.com/office/drawing/2014/main" id="{D0DFB25F-E254-4100-8C7C-CE61C9AAA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4419600"/>
            <a:ext cx="1555750" cy="213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A6D05FB6-38E4-4EA7-B02C-D0E304845B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0" y="0"/>
            <a:ext cx="56388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1949 – Fall of China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A159D9A1-B251-43A2-8EEC-DF833C36351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048000" y="1295400"/>
            <a:ext cx="7620000" cy="175260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Oct 1, Mao proclaims People’s Republic of China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Two months later, Mao travels to Moscow,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negotiates the Sino-Soviet Treaty of Friendship, Alliance and Mutual Assistance. </a:t>
            </a:r>
          </a:p>
        </p:txBody>
      </p:sp>
      <p:pic>
        <p:nvPicPr>
          <p:cNvPr id="133124" name="Picture 6">
            <a:extLst>
              <a:ext uri="{FF2B5EF4-FFF2-40B4-BE49-F238E27FC236}">
                <a16:creationId xmlns:a16="http://schemas.microsoft.com/office/drawing/2014/main" id="{C165AFE4-3D99-4B20-A72D-BD936D94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8">
            <a:extLst>
              <a:ext uri="{FF2B5EF4-FFF2-40B4-BE49-F238E27FC236}">
                <a16:creationId xmlns:a16="http://schemas.microsoft.com/office/drawing/2014/main" id="{D800D3E4-4788-4766-921A-EAF6534F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029201"/>
            <a:ext cx="20574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10">
            <a:hlinkClick r:id="rId4"/>
            <a:extLst>
              <a:ext uri="{FF2B5EF4-FFF2-40B4-BE49-F238E27FC236}">
                <a16:creationId xmlns:a16="http://schemas.microsoft.com/office/drawing/2014/main" id="{82DC9569-015E-4D54-88A7-1C9DCE3D8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"/>
            <a:ext cx="1905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7" name="Rectangle 7">
            <a:extLst>
              <a:ext uri="{FF2B5EF4-FFF2-40B4-BE49-F238E27FC236}">
                <a16:creationId xmlns:a16="http://schemas.microsoft.com/office/drawing/2014/main" id="{3E4C335B-FA6C-471C-BE47-FA4570E39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971801"/>
            <a:ext cx="7467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Zedong establishes a totalitarian govt. &amp; tries to move China from a mostly agricultural nation into an industrial one.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Great Leap Forward-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 million may have died as a result of starvation.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Mao Zedong was possibly one of the most brutal dictators of our time, killing an estimated 35 million     people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538C4491-CB29-4DB7-8A9E-8678E06E8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The Korean War: (1950-1953)</a:t>
            </a:r>
          </a:p>
        </p:txBody>
      </p:sp>
      <p:pic>
        <p:nvPicPr>
          <p:cNvPr id="24579" name="Picture 3" descr="bd05889_">
            <a:extLst>
              <a:ext uri="{FF2B5EF4-FFF2-40B4-BE49-F238E27FC236}">
                <a16:creationId xmlns:a16="http://schemas.microsoft.com/office/drawing/2014/main" id="{37941DE5-E274-4C0F-B9C2-570BEBF9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8"/>
          <a:stretch>
            <a:fillRect/>
          </a:stretch>
        </p:blipFill>
        <p:spPr bwMode="auto">
          <a:xfrm>
            <a:off x="5703888" y="1600200"/>
            <a:ext cx="2297112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Freeform 4">
            <a:extLst>
              <a:ext uri="{FF2B5EF4-FFF2-40B4-BE49-F238E27FC236}">
                <a16:creationId xmlns:a16="http://schemas.microsoft.com/office/drawing/2014/main" id="{2B34F781-DDFD-4F8B-8FD8-03F50E964C6F}"/>
              </a:ext>
            </a:extLst>
          </p:cNvPr>
          <p:cNvSpPr>
            <a:spLocks/>
          </p:cNvSpPr>
          <p:nvPr/>
        </p:nvSpPr>
        <p:spPr bwMode="auto">
          <a:xfrm>
            <a:off x="6553200" y="3441700"/>
            <a:ext cx="393700" cy="520700"/>
          </a:xfrm>
          <a:custGeom>
            <a:avLst/>
            <a:gdLst>
              <a:gd name="T0" fmla="*/ 0 w 248"/>
              <a:gd name="T1" fmla="*/ 721086410 h 376"/>
              <a:gd name="T2" fmla="*/ 88206263 w 248"/>
              <a:gd name="T3" fmla="*/ 675059853 h 376"/>
              <a:gd name="T4" fmla="*/ 236894688 w 248"/>
              <a:gd name="T5" fmla="*/ 337529927 h 376"/>
              <a:gd name="T6" fmla="*/ 325100950 w 248"/>
              <a:gd name="T7" fmla="*/ 314516648 h 376"/>
              <a:gd name="T8" fmla="*/ 413305625 w 248"/>
              <a:gd name="T9" fmla="*/ 270408096 h 376"/>
              <a:gd name="T10" fmla="*/ 592237513 w 248"/>
              <a:gd name="T11" fmla="*/ 134245046 h 376"/>
              <a:gd name="T12" fmla="*/ 622479388 w 248"/>
              <a:gd name="T13" fmla="*/ 0 h 3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"/>
              <a:gd name="T22" fmla="*/ 0 h 376"/>
              <a:gd name="T23" fmla="*/ 248 w 248"/>
              <a:gd name="T24" fmla="*/ 376 h 3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" h="376">
                <a:moveTo>
                  <a:pt x="0" y="376"/>
                </a:moveTo>
                <a:cubicBezTo>
                  <a:pt x="12" y="368"/>
                  <a:pt x="27" y="364"/>
                  <a:pt x="35" y="352"/>
                </a:cubicBezTo>
                <a:cubicBezTo>
                  <a:pt x="64" y="306"/>
                  <a:pt x="76" y="228"/>
                  <a:pt x="94" y="176"/>
                </a:cubicBezTo>
                <a:cubicBezTo>
                  <a:pt x="98" y="164"/>
                  <a:pt x="118" y="170"/>
                  <a:pt x="129" y="164"/>
                </a:cubicBezTo>
                <a:cubicBezTo>
                  <a:pt x="141" y="158"/>
                  <a:pt x="154" y="150"/>
                  <a:pt x="164" y="141"/>
                </a:cubicBezTo>
                <a:cubicBezTo>
                  <a:pt x="189" y="119"/>
                  <a:pt x="235" y="70"/>
                  <a:pt x="235" y="70"/>
                </a:cubicBezTo>
                <a:cubicBezTo>
                  <a:pt x="248" y="8"/>
                  <a:pt x="247" y="32"/>
                  <a:pt x="247" y="0"/>
                </a:cubicBezTo>
              </a:path>
            </a:pathLst>
          </a:custGeom>
          <a:noFill/>
          <a:ln w="7620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Bell MT" panose="02020503060305020303" pitchFamily="18" charset="0"/>
            </a:endParaRPr>
          </a:p>
        </p:txBody>
      </p:sp>
      <p:pic>
        <p:nvPicPr>
          <p:cNvPr id="24581" name="Picture 5" descr="syng280">
            <a:extLst>
              <a:ext uri="{FF2B5EF4-FFF2-40B4-BE49-F238E27FC236}">
                <a16:creationId xmlns:a16="http://schemas.microsoft.com/office/drawing/2014/main" id="{3643E973-57D5-4499-9721-33D20050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10811"/>
          <a:stretch>
            <a:fillRect/>
          </a:stretch>
        </p:blipFill>
        <p:spPr bwMode="auto">
          <a:xfrm>
            <a:off x="8220076" y="3505201"/>
            <a:ext cx="1914525" cy="1958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Text Box 6">
            <a:extLst>
              <a:ext uri="{FF2B5EF4-FFF2-40B4-BE49-F238E27FC236}">
                <a16:creationId xmlns:a16="http://schemas.microsoft.com/office/drawing/2014/main" id="{B118ADF9-109A-4427-9F65-60C4D9FE2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486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Syngman Rhee</a:t>
            </a:r>
          </a:p>
        </p:txBody>
      </p:sp>
      <p:pic>
        <p:nvPicPr>
          <p:cNvPr id="24583" name="Picture 7" descr="Kim">
            <a:extLst>
              <a:ext uri="{FF2B5EF4-FFF2-40B4-BE49-F238E27FC236}">
                <a16:creationId xmlns:a16="http://schemas.microsoft.com/office/drawing/2014/main" id="{C28F315B-510A-42BA-BBBD-2C71F98C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1828800"/>
            <a:ext cx="1782762" cy="2438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6" name="Text Box 8">
            <a:extLst>
              <a:ext uri="{FF2B5EF4-FFF2-40B4-BE49-F238E27FC236}">
                <a16:creationId xmlns:a16="http://schemas.microsoft.com/office/drawing/2014/main" id="{5A0AF066-E56F-441C-B811-57B8B13D3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343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Kim Il-Sung</a:t>
            </a:r>
          </a:p>
        </p:txBody>
      </p:sp>
    </p:spTree>
  </p:cSld>
  <p:clrMapOvr>
    <a:masterClrMapping/>
  </p:clrMapOvr>
  <p:transition spd="slow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FFEA529F-1E1B-4D68-BB84-F61399E2E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81600" y="76200"/>
            <a:ext cx="5486400" cy="762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The Korean War</a:t>
            </a:r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C1C841B7-8DB1-4665-B79E-7A5BDD3907B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876800" y="914400"/>
            <a:ext cx="5791200" cy="594360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Korea was ruled by Japan 1910-’45</a:t>
            </a:r>
          </a:p>
          <a:p>
            <a:pPr eaLnBrk="1" hangingPunct="1"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Allies agreed to occupy Korea until govt. elections could be held. IN 1945, the Soviets occupied the northern part of Korea &amp; the USA occupied the southern part. (38</a:t>
            </a:r>
            <a:r>
              <a:rPr lang="en-US" altLang="en-US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parallel)</a:t>
            </a:r>
          </a:p>
          <a:p>
            <a:pPr eaLnBrk="1" hangingPunct="1"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USSR &amp; USA could not agree on how to hold elections so by 1948 two separate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govt.s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claimed to be the ruler of Korea. </a:t>
            </a:r>
          </a:p>
          <a:p>
            <a:pPr eaLnBrk="1" hangingPunct="1"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N. Korea kept ties with the USSR &amp; China while S. Korea kept ties with the USA.</a:t>
            </a:r>
          </a:p>
          <a:p>
            <a:pPr eaLnBrk="1" hangingPunct="1"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USSR withdrew their troops in 1948 and the USA did the same in 1949.</a:t>
            </a:r>
          </a:p>
        </p:txBody>
      </p:sp>
      <p:pic>
        <p:nvPicPr>
          <p:cNvPr id="172038" name="Picture 6">
            <a:extLst>
              <a:ext uri="{FF2B5EF4-FFF2-40B4-BE49-F238E27FC236}">
                <a16:creationId xmlns:a16="http://schemas.microsoft.com/office/drawing/2014/main" id="{14DEDEE1-285D-4957-A66E-683E2DCB6B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35814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2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2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2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2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>
            <a:extLst>
              <a:ext uri="{FF2B5EF4-FFF2-40B4-BE49-F238E27FC236}">
                <a16:creationId xmlns:a16="http://schemas.microsoft.com/office/drawing/2014/main" id="{45F3629C-CBE1-424F-B929-3238FAF46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447800"/>
            <a:ext cx="5562600" cy="396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June 25, 1950- N. Korea attacked S. Korea in hopes of unifying under their communist govt.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 June 27, Truman orders U.S. forces to assist the South Koreans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U.N. voted to condemn the action &amp; organized an army to oppose it.  The USSR could not veto the action because they were absent. (Protested the UN’s refusal to recognize China’s communist govt.)</a:t>
            </a:r>
          </a:p>
        </p:txBody>
      </p:sp>
      <p:pic>
        <p:nvPicPr>
          <p:cNvPr id="129029" name="Picture 7">
            <a:extLst>
              <a:ext uri="{FF2B5EF4-FFF2-40B4-BE49-F238E27FC236}">
                <a16:creationId xmlns:a16="http://schemas.microsoft.com/office/drawing/2014/main" id="{4E78F1D4-1EC3-4554-BBC1-488FBF1B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43001"/>
            <a:ext cx="3579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>
            <a:extLst>
              <a:ext uri="{FF2B5EF4-FFF2-40B4-BE49-F238E27FC236}">
                <a16:creationId xmlns:a16="http://schemas.microsoft.com/office/drawing/2014/main" id="{405000D8-DA49-4BE2-A9FE-68D5E5D99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Shifting Map of Korea</a:t>
            </a:r>
            <a:r>
              <a:rPr lang="en-US" altLang="en-US" sz="36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20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(1950-1953)</a:t>
            </a:r>
          </a:p>
        </p:txBody>
      </p:sp>
      <p:pic>
        <p:nvPicPr>
          <p:cNvPr id="27651" name="Picture 5" descr="map-shifting front in Korea">
            <a:extLst>
              <a:ext uri="{FF2B5EF4-FFF2-40B4-BE49-F238E27FC236}">
                <a16:creationId xmlns:a16="http://schemas.microsoft.com/office/drawing/2014/main" id="{62C7F49C-FCF5-4294-BC44-70E23B0E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1"/>
            <a:ext cx="9144000" cy="4271963"/>
          </a:xfrm>
          <a:prstGeom prst="rect">
            <a:avLst/>
          </a:prstGeom>
          <a:noFill/>
          <a:ln w="9525">
            <a:solidFill>
              <a:srgbClr val="FFC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6">
            <a:extLst>
              <a:ext uri="{FF2B5EF4-FFF2-40B4-BE49-F238E27FC236}">
                <a16:creationId xmlns:a16="http://schemas.microsoft.com/office/drawing/2014/main" id="{46F6A302-EF6F-4B04-B9F4-42DD1FCC3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68900"/>
            <a:ext cx="7620000" cy="15542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Within 6 mo., the UN had pushed  N. Korea out of S. Korea and back to the Chinese border.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Chinese came to the North’s aid &amp; pushed the UN troops back to the 38th parallel where a stalemate developed.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258F2829-D8A3-46CA-971B-0C1F7CBF0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67600" y="152400"/>
            <a:ext cx="3048000" cy="1447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Korean War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A25BB735-3955-469E-A17E-FC4387CD4B7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971800" y="4343400"/>
            <a:ext cx="7696200" cy="251460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Talks lasted for 2 years.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38</a:t>
            </a:r>
            <a:r>
              <a:rPr lang="en-US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parallel was again the line that divided the two Koreas.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North Korea and South Korea today????</a:t>
            </a:r>
          </a:p>
        </p:txBody>
      </p:sp>
      <p:pic>
        <p:nvPicPr>
          <p:cNvPr id="173061" name="Picture 5">
            <a:extLst>
              <a:ext uri="{FF2B5EF4-FFF2-40B4-BE49-F238E27FC236}">
                <a16:creationId xmlns:a16="http://schemas.microsoft.com/office/drawing/2014/main" id="{C55EBE60-48AC-4170-9904-39ED5678AC5B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Rectangle 5">
            <a:extLst>
              <a:ext uri="{FF2B5EF4-FFF2-40B4-BE49-F238E27FC236}">
                <a16:creationId xmlns:a16="http://schemas.microsoft.com/office/drawing/2014/main" id="{A7A5EB3C-3D14-450C-9DC2-772650B4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209801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Cease fire eventually brings war to close by 1953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3CF5A203-46EA-4347-946F-7DDC3F676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0"/>
            <a:ext cx="7696200" cy="1066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NATO and the Warsaw Pact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5ED7F656-7DE1-48AC-B078-393576EC13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0" y="1219200"/>
            <a:ext cx="4038600" cy="4419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NATO is a military alliance (1949).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response, the Soviet Union &amp; its E. European allies sign a military alliance WARSAW PACT (1955).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Soviets use the PACT to not only defend Eastern Europe but to also strengthen its</a:t>
            </a:r>
            <a:r>
              <a:rPr lang="en-US" sz="1800" dirty="0"/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hold on them.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E7CD51D2-9F7F-4C1C-9330-8AC6CFED84C5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51054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3AE330B5-07E1-46FC-A34B-53EE60AA8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1"/>
            <a:ext cx="731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N</a:t>
            </a:r>
            <a:r>
              <a:rPr 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orth </a:t>
            </a:r>
            <a:r>
              <a:rPr lang="en-US" sz="36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A</a:t>
            </a:r>
            <a:r>
              <a:rPr 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tlantic </a:t>
            </a:r>
            <a:r>
              <a:rPr lang="en-US" sz="36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T</a:t>
            </a:r>
            <a:r>
              <a:rPr 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reaty</a:t>
            </a:r>
            <a:r>
              <a:rPr lang="en-US" sz="36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n-US" sz="36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Organization (1949)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1153A2A8-9C8D-4383-A1C0-AE54A4F0F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25864"/>
            <a:ext cx="31242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United States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Belgium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Britain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Canada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Denmark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France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Iceland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Italy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C2B4A81-0395-4970-BA1D-57F370AA8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733800"/>
            <a:ext cx="2895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Luxemburg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Netherlands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Norway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Portugal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1952: Greece &amp; </a:t>
            </a:r>
            <a:b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Turkey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1955: West Germany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05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1983: Spain</a:t>
            </a:r>
          </a:p>
        </p:txBody>
      </p:sp>
      <p:pic>
        <p:nvPicPr>
          <p:cNvPr id="16389" name="Picture 6" descr="Map_of_NATO_countries2">
            <a:extLst>
              <a:ext uri="{FF2B5EF4-FFF2-40B4-BE49-F238E27FC236}">
                <a16:creationId xmlns:a16="http://schemas.microsoft.com/office/drawing/2014/main" id="{196E8862-9E34-4CDA-83FF-9C90FE76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"/>
          <a:stretch>
            <a:fillRect/>
          </a:stretch>
        </p:blipFill>
        <p:spPr bwMode="auto">
          <a:xfrm>
            <a:off x="3657600" y="1333501"/>
            <a:ext cx="6248400" cy="23336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7" descr="NATO Flag">
            <a:extLst>
              <a:ext uri="{FF2B5EF4-FFF2-40B4-BE49-F238E27FC236}">
                <a16:creationId xmlns:a16="http://schemas.microsoft.com/office/drawing/2014/main" id="{EF70E39F-F5D4-4C69-9F75-2437A24E4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495801"/>
            <a:ext cx="15621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C9E5599D-8FAF-4EE4-9C2F-47FF48064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7305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Warsaw Pact (1955)</a:t>
            </a:r>
          </a:p>
        </p:txBody>
      </p:sp>
      <p:pic>
        <p:nvPicPr>
          <p:cNvPr id="17411" name="Picture 4" descr="Map_of_Warsaw_Pact_countries">
            <a:extLst>
              <a:ext uri="{FF2B5EF4-FFF2-40B4-BE49-F238E27FC236}">
                <a16:creationId xmlns:a16="http://schemas.microsoft.com/office/drawing/2014/main" id="{AC278858-8644-41BB-901A-5C9DFA89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35163"/>
            <a:ext cx="7086600" cy="2603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5" descr="Warsaw_Pact_seal">
            <a:extLst>
              <a:ext uri="{FF2B5EF4-FFF2-40B4-BE49-F238E27FC236}">
                <a16:creationId xmlns:a16="http://schemas.microsoft.com/office/drawing/2014/main" id="{72693432-41EF-47E6-8CE4-C21158082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1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7">
            <a:extLst>
              <a:ext uri="{FF2B5EF4-FFF2-40B4-BE49-F238E27FC236}">
                <a16:creationId xmlns:a16="http://schemas.microsoft.com/office/drawing/2014/main" id="{93E46B08-9D30-4739-A330-37E580D6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643438"/>
            <a:ext cx="23622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D40000"/>
              </a:buClr>
              <a:buFont typeface="Times New Roman" pitchFamily="18" charset="0"/>
              <a:buChar char="}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U. S. S. R.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D40000"/>
              </a:buClr>
              <a:buFont typeface="Times New Roman" pitchFamily="18" charset="0"/>
              <a:buChar char="}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Albania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D40000"/>
              </a:buClr>
              <a:buFont typeface="Times New Roman" pitchFamily="18" charset="0"/>
              <a:buChar char="}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Bulgaria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D40000"/>
              </a:buClr>
              <a:buFont typeface="Times New Roman" pitchFamily="18" charset="0"/>
              <a:buChar char="}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Czechoslovakia</a:t>
            </a:r>
          </a:p>
        </p:txBody>
      </p:sp>
      <p:sp>
        <p:nvSpPr>
          <p:cNvPr id="49160" name="Text Box 8">
            <a:extLst>
              <a:ext uri="{FF2B5EF4-FFF2-40B4-BE49-F238E27FC236}">
                <a16:creationId xmlns:a16="http://schemas.microsoft.com/office/drawing/2014/main" id="{30D4B75F-B9ED-48D0-918F-778BB974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643438"/>
            <a:ext cx="23622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D40000"/>
              </a:buClr>
              <a:buFont typeface="Times New Roman" pitchFamily="18" charset="0"/>
              <a:buChar char="}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East Germany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D40000"/>
              </a:buClr>
              <a:buFont typeface="Times New Roman" pitchFamily="18" charset="0"/>
              <a:buChar char="}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Hungary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D40000"/>
              </a:buClr>
              <a:buFont typeface="Times New Roman" pitchFamily="18" charset="0"/>
              <a:buChar char="}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Poland</a:t>
            </a:r>
          </a:p>
          <a:p>
            <a:pPr marL="398463" indent="-398463" fontAlgn="base">
              <a:spcBef>
                <a:spcPct val="50000"/>
              </a:spcBef>
              <a:spcAft>
                <a:spcPct val="0"/>
              </a:spcAft>
              <a:buClr>
                <a:srgbClr val="D40000"/>
              </a:buClr>
              <a:buFont typeface="Times New Roman" pitchFamily="18" charset="0"/>
              <a:buChar char="}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Rumania</a:t>
            </a:r>
          </a:p>
        </p:txBody>
      </p:sp>
    </p:spTree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6">
            <a:extLst>
              <a:ext uri="{FF2B5EF4-FFF2-40B4-BE49-F238E27FC236}">
                <a16:creationId xmlns:a16="http://schemas.microsoft.com/office/drawing/2014/main" id="{71AC3758-2940-42BC-8003-60C2EE8A2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2065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srgbClr val="FFC7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Bipolarization of Europe</a:t>
            </a:r>
          </a:p>
        </p:txBody>
      </p:sp>
      <p:pic>
        <p:nvPicPr>
          <p:cNvPr id="125955" name="Picture 9" descr="map-ColdWarAllianceSystems-1">
            <a:extLst>
              <a:ext uri="{FF2B5EF4-FFF2-40B4-BE49-F238E27FC236}">
                <a16:creationId xmlns:a16="http://schemas.microsoft.com/office/drawing/2014/main" id="{A724334F-DAFF-4783-880A-9524FA150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4" y="920750"/>
            <a:ext cx="7005637" cy="5708650"/>
          </a:xfrm>
          <a:prstGeom prst="rect">
            <a:avLst/>
          </a:prstGeom>
          <a:noFill/>
          <a:ln w="9525">
            <a:solidFill>
              <a:srgbClr val="FFC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0C58BD94-6E4D-4D85-91F1-D5E945272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2888"/>
            <a:ext cx="7086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8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Premier Nikita Khrushchev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658F5F0-5CC8-42FF-B79A-52CE0FE38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219201"/>
            <a:ext cx="7162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About the capitalist </a:t>
            </a:r>
            <a:b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states, it doesn't </a:t>
            </a:r>
            <a:b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depend on you </a:t>
            </a:r>
            <a:b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whether we </a:t>
            </a:r>
            <a:b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(Soviet Union) exist.</a:t>
            </a:r>
            <a:b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If you don't like us, </a:t>
            </a:r>
            <a:b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don't accept our </a:t>
            </a:r>
            <a:b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invitations, and don't</a:t>
            </a:r>
            <a:b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invite us to come </a:t>
            </a:r>
            <a:b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see you. Whether </a:t>
            </a:r>
            <a:b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 like it our not, history is on our side.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We will bury you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  -- 1956</a:t>
            </a:r>
          </a:p>
        </p:txBody>
      </p:sp>
      <p:pic>
        <p:nvPicPr>
          <p:cNvPr id="19460" name="Picture 4" descr="khrushchev">
            <a:extLst>
              <a:ext uri="{FF2B5EF4-FFF2-40B4-BE49-F238E27FC236}">
                <a16:creationId xmlns:a16="http://schemas.microsoft.com/office/drawing/2014/main" id="{E10EA4FC-0E72-42E4-B328-AF95E8B8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" b="25894"/>
          <a:stretch>
            <a:fillRect/>
          </a:stretch>
        </p:blipFill>
        <p:spPr bwMode="auto">
          <a:xfrm>
            <a:off x="7280275" y="1406526"/>
            <a:ext cx="3130550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D6848D7E-4B3A-4019-9784-70AC9208E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6689"/>
            <a:ext cx="7620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An Historic Irony:  Sergei </a:t>
            </a:r>
            <a:r>
              <a:rPr lang="en-US" sz="35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Khrushchev, American Citizen</a:t>
            </a:r>
          </a:p>
        </p:txBody>
      </p:sp>
      <p:pic>
        <p:nvPicPr>
          <p:cNvPr id="20483" name="Picture 3" descr="Caroline Kennedy with Sergei Khrushchev">
            <a:extLst>
              <a:ext uri="{FF2B5EF4-FFF2-40B4-BE49-F238E27FC236}">
                <a16:creationId xmlns:a16="http://schemas.microsoft.com/office/drawing/2014/main" id="{5B0D0AD4-D828-482B-A155-69247AA8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1"/>
            <a:ext cx="6019800" cy="432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>
            <a:extLst>
              <a:ext uri="{FF2B5EF4-FFF2-40B4-BE49-F238E27FC236}">
                <a16:creationId xmlns:a16="http://schemas.microsoft.com/office/drawing/2014/main" id="{032ADC29-5447-4624-97E3-7DAF5D46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034088"/>
            <a:ext cx="441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Who buried who?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2CCB3BF9-D59F-4A07-9A63-893E5AA3B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4925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Mao’s Revolution: 1949</a:t>
            </a:r>
          </a:p>
        </p:txBody>
      </p:sp>
      <p:pic>
        <p:nvPicPr>
          <p:cNvPr id="21507" name="Picture 3" descr="paint01">
            <a:extLst>
              <a:ext uri="{FF2B5EF4-FFF2-40B4-BE49-F238E27FC236}">
                <a16:creationId xmlns:a16="http://schemas.microsoft.com/office/drawing/2014/main" id="{1F771E7D-744C-4408-B216-22B4A6F72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/>
          <a:stretch>
            <a:fillRect/>
          </a:stretch>
        </p:blipFill>
        <p:spPr bwMode="auto">
          <a:xfrm>
            <a:off x="3895726" y="1219200"/>
            <a:ext cx="5934075" cy="4495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Text Box 4">
            <a:extLst>
              <a:ext uri="{FF2B5EF4-FFF2-40B4-BE49-F238E27FC236}">
                <a16:creationId xmlns:a16="http://schemas.microsoft.com/office/drawing/2014/main" id="{E2780169-26E7-49A6-B908-905D358A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019801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2</a:t>
            </a:r>
            <a:r>
              <a:rPr lang="en-US" sz="2800" b="1" baseline="30000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nd</a:t>
            </a:r>
            <a:r>
              <a:rPr lang="en-US" sz="28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Communist </a:t>
            </a:r>
            <a:r>
              <a:rPr lang="en-US" sz="28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Power!</a:t>
            </a:r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807F1F9-EA4A-47BF-8241-B0499B612FB0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971800" y="76200"/>
            <a:ext cx="7696200" cy="685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u="sng" dirty="0">
                <a:solidFill>
                  <a:srgbClr val="D40000"/>
                </a:solidFill>
                <a:latin typeface="Bell MT" panose="02020503060305020303" pitchFamily="18" charset="0"/>
              </a:rPr>
              <a:t>The Communist Revolution in China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A12F6909-D8F3-4FC3-B9F7-A95C64CA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143000"/>
            <a:ext cx="7620000" cy="350520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After WWII, the Nationalists (Chiang Kai-shek) &amp; the Communists (Mao Zedong) fought a civil war.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1949- The Communists won &amp; established the People’s Republic of China.  The Nationalists fled to Taiwan.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Communists won over the peasants with a promise of land &amp; an end to oppression. Many Chinese were also tired of Western influence &amp; the corruption of Chiang Kai-shek’s govt.</a:t>
            </a:r>
          </a:p>
        </p:txBody>
      </p:sp>
      <p:pic>
        <p:nvPicPr>
          <p:cNvPr id="171012" name="Picture 4">
            <a:extLst>
              <a:ext uri="{FF2B5EF4-FFF2-40B4-BE49-F238E27FC236}">
                <a16:creationId xmlns:a16="http://schemas.microsoft.com/office/drawing/2014/main" id="{69FDCBDD-05A0-4149-A670-C63113C3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75188"/>
            <a:ext cx="22860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Picture 5">
            <a:extLst>
              <a:ext uri="{FF2B5EF4-FFF2-40B4-BE49-F238E27FC236}">
                <a16:creationId xmlns:a16="http://schemas.microsoft.com/office/drawing/2014/main" id="{C1AD0AAD-9A1C-4F6E-A587-5F28E9AA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81538"/>
            <a:ext cx="36576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Bell MT</vt:lpstr>
      <vt:lpstr>Comic Sans MS</vt:lpstr>
      <vt:lpstr>Times New Roman</vt:lpstr>
      <vt:lpstr>Wingdings</vt:lpstr>
      <vt:lpstr>Default Design</vt:lpstr>
      <vt:lpstr>PowerPoint Presentation</vt:lpstr>
      <vt:lpstr>NATO and the Warsaw 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Communist Revolution in China</vt:lpstr>
      <vt:lpstr>1949 – Fall of China</vt:lpstr>
      <vt:lpstr>PowerPoint Presentation</vt:lpstr>
      <vt:lpstr>The Korean War</vt:lpstr>
      <vt:lpstr>PowerPoint Presentation</vt:lpstr>
      <vt:lpstr>PowerPoint Presentation</vt:lpstr>
      <vt:lpstr>The Korean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Liedberg</dc:creator>
  <cp:lastModifiedBy>Matthew Liedberg</cp:lastModifiedBy>
  <cp:revision>1</cp:revision>
  <dcterms:created xsi:type="dcterms:W3CDTF">2020-05-13T15:50:11Z</dcterms:created>
  <dcterms:modified xsi:type="dcterms:W3CDTF">2020-05-13T15:50:53Z</dcterms:modified>
</cp:coreProperties>
</file>