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404" r:id="rId3"/>
    <p:sldId id="383" r:id="rId4"/>
    <p:sldId id="405" r:id="rId5"/>
    <p:sldId id="302" r:id="rId6"/>
    <p:sldId id="406" r:id="rId7"/>
    <p:sldId id="400" r:id="rId8"/>
    <p:sldId id="299" r:id="rId9"/>
    <p:sldId id="401" r:id="rId10"/>
    <p:sldId id="260" r:id="rId11"/>
    <p:sldId id="300" r:id="rId12"/>
    <p:sldId id="35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68627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852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8100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185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a:prstGeom prst="rect">
            <a:avLst/>
          </a:prstGeom>
        </p:spPr>
        <p:txBody>
          <a:bodyPr/>
          <a:lstStyle/>
          <a:p>
            <a:pPr lvl="0"/>
            <a:endParaRPr lang="en-US" noProof="0"/>
          </a:p>
        </p:txBody>
      </p:sp>
    </p:spTree>
    <p:extLst>
      <p:ext uri="{BB962C8B-B14F-4D97-AF65-F5344CB8AC3E}">
        <p14:creationId xmlns:p14="http://schemas.microsoft.com/office/powerpoint/2010/main" val="1558381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2538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lipArt Placeholder 2"/>
          <p:cNvSpPr>
            <a:spLocks noGrp="1"/>
          </p:cNvSpPr>
          <p:nvPr>
            <p:ph type="clipArt" sz="half" idx="1"/>
          </p:nvPr>
        </p:nvSpPr>
        <p:spPr>
          <a:xfrm>
            <a:off x="609600" y="1600201"/>
            <a:ext cx="5384800" cy="4525963"/>
          </a:xfrm>
          <a:prstGeom prst="rect">
            <a:avLst/>
          </a:prstGeom>
        </p:spPr>
        <p:txBody>
          <a:bodyPr/>
          <a:lstStyle/>
          <a:p>
            <a:pPr lvl="0"/>
            <a:endParaRPr lang="en-US" noProof="0"/>
          </a:p>
        </p:txBody>
      </p:sp>
      <p:sp>
        <p:nvSpPr>
          <p:cNvPr id="4" name="Text Placeholder 3"/>
          <p:cNvSpPr>
            <a:spLocks noGrp="1"/>
          </p:cNvSpPr>
          <p:nvPr>
            <p:ph type="body" sz="half" idx="2"/>
          </p:nvPr>
        </p:nvSpPr>
        <p:spPr>
          <a:xfrm>
            <a:off x="6197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085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197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020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7907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5556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5043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561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7939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90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748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84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b_mur7">
            <a:extLst>
              <a:ext uri="{FF2B5EF4-FFF2-40B4-BE49-F238E27FC236}">
                <a16:creationId xmlns:a16="http://schemas.microsoft.com/office/drawing/2014/main" id="{1A9C9601-2E6A-4980-84A3-DB73F3723347}"/>
              </a:ext>
            </a:extLst>
          </p:cNvPr>
          <p:cNvPicPr>
            <a:picLocks noChangeAspect="1" noChangeArrowheads="1"/>
          </p:cNvPicPr>
          <p:nvPr userDrawn="1"/>
        </p:nvPicPr>
        <p:blipFill>
          <a:blip r:embed="rId18">
            <a:lum bright="52000" contrast="-70000"/>
            <a:extLst>
              <a:ext uri="{28A0092B-C50C-407E-A947-70E740481C1C}">
                <a14:useLocalDpi xmlns:a14="http://schemas.microsoft.com/office/drawing/2010/main" val="0"/>
              </a:ext>
            </a:extLst>
          </a:blip>
          <a:srcRect/>
          <a:stretch>
            <a:fillRect/>
          </a:stretch>
        </p:blipFill>
        <p:spPr bwMode="auto">
          <a:xfrm>
            <a:off x="1930400" y="0"/>
            <a:ext cx="1026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thumb_bomb">
            <a:extLst>
              <a:ext uri="{FF2B5EF4-FFF2-40B4-BE49-F238E27FC236}">
                <a16:creationId xmlns:a16="http://schemas.microsoft.com/office/drawing/2014/main" id="{FC09B89B-524F-4964-B260-1DB0559B76CF}"/>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l="16000" r="8000" b="11765"/>
          <a:stretch>
            <a:fillRect/>
          </a:stretch>
        </p:blipFill>
        <p:spPr bwMode="auto">
          <a:xfrm>
            <a:off x="0" y="1219200"/>
            <a:ext cx="1930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4" descr="20050705205500_che-guevara-soviet-union-flag-posterflag-4001883">
            <a:extLst>
              <a:ext uri="{FF2B5EF4-FFF2-40B4-BE49-F238E27FC236}">
                <a16:creationId xmlns:a16="http://schemas.microsoft.com/office/drawing/2014/main" id="{1782A103-67BC-4F4B-B158-A2221673E3D9}"/>
              </a:ext>
            </a:extLst>
          </p:cNvPr>
          <p:cNvPicPr>
            <a:picLocks noChangeAspect="1" noChangeArrowheads="1"/>
          </p:cNvPicPr>
          <p:nvPr userDrawn="1"/>
        </p:nvPicPr>
        <p:blipFill>
          <a:blip r:embed="rId20">
            <a:lum bright="-6000"/>
            <a:extLst>
              <a:ext uri="{28A0092B-C50C-407E-A947-70E740481C1C}">
                <a14:useLocalDpi xmlns:a14="http://schemas.microsoft.com/office/drawing/2010/main" val="0"/>
              </a:ext>
            </a:extLst>
          </a:blip>
          <a:srcRect/>
          <a:stretch>
            <a:fillRect/>
          </a:stretch>
        </p:blipFill>
        <p:spPr bwMode="auto">
          <a:xfrm>
            <a:off x="0" y="5638800"/>
            <a:ext cx="1930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6" descr="superpoly-flag">
            <a:extLst>
              <a:ext uri="{FF2B5EF4-FFF2-40B4-BE49-F238E27FC236}">
                <a16:creationId xmlns:a16="http://schemas.microsoft.com/office/drawing/2014/main" id="{CE7AE0D9-51C0-43DB-A564-E1BCD0C4970E}"/>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r="1456"/>
          <a:stretch>
            <a:fillRect/>
          </a:stretch>
        </p:blipFill>
        <p:spPr bwMode="auto">
          <a:xfrm>
            <a:off x="0" y="0"/>
            <a:ext cx="1930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7">
            <a:extLst>
              <a:ext uri="{FF2B5EF4-FFF2-40B4-BE49-F238E27FC236}">
                <a16:creationId xmlns:a16="http://schemas.microsoft.com/office/drawing/2014/main" id="{FE397FAD-2119-42EF-95DE-7EEBB376EBCD}"/>
              </a:ext>
            </a:extLst>
          </p:cNvPr>
          <p:cNvSpPr>
            <a:spLocks noChangeShapeType="1"/>
          </p:cNvSpPr>
          <p:nvPr userDrawn="1"/>
        </p:nvSpPr>
        <p:spPr bwMode="auto">
          <a:xfrm>
            <a:off x="1930400" y="0"/>
            <a:ext cx="0" cy="6858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dirty="0">
              <a:latin typeface="Bell MT" panose="02020503060305020303" pitchFamily="18" charset="0"/>
            </a:endParaRPr>
          </a:p>
        </p:txBody>
      </p:sp>
      <p:sp>
        <p:nvSpPr>
          <p:cNvPr id="1031" name="Line 18">
            <a:extLst>
              <a:ext uri="{FF2B5EF4-FFF2-40B4-BE49-F238E27FC236}">
                <a16:creationId xmlns:a16="http://schemas.microsoft.com/office/drawing/2014/main" id="{9463F2D0-A197-4FF6-B329-5C2EB0F62209}"/>
              </a:ext>
            </a:extLst>
          </p:cNvPr>
          <p:cNvSpPr>
            <a:spLocks noChangeShapeType="1"/>
          </p:cNvSpPr>
          <p:nvPr userDrawn="1"/>
        </p:nvSpPr>
        <p:spPr bwMode="auto">
          <a:xfrm>
            <a:off x="0" y="5638800"/>
            <a:ext cx="1930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dirty="0">
              <a:latin typeface="Bell MT" panose="02020503060305020303" pitchFamily="18" charset="0"/>
            </a:endParaRPr>
          </a:p>
        </p:txBody>
      </p:sp>
      <p:sp>
        <p:nvSpPr>
          <p:cNvPr id="1032" name="Line 19">
            <a:extLst>
              <a:ext uri="{FF2B5EF4-FFF2-40B4-BE49-F238E27FC236}">
                <a16:creationId xmlns:a16="http://schemas.microsoft.com/office/drawing/2014/main" id="{44B9D5CD-6C5B-4528-B040-DAD0E831B392}"/>
              </a:ext>
            </a:extLst>
          </p:cNvPr>
          <p:cNvSpPr>
            <a:spLocks noChangeShapeType="1"/>
          </p:cNvSpPr>
          <p:nvPr userDrawn="1"/>
        </p:nvSpPr>
        <p:spPr bwMode="auto">
          <a:xfrm>
            <a:off x="0" y="1219200"/>
            <a:ext cx="1930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dirty="0">
              <a:latin typeface="Bell MT" panose="02020503060305020303" pitchFamily="18" charset="0"/>
            </a:endParaRPr>
          </a:p>
        </p:txBody>
      </p:sp>
    </p:spTree>
    <p:extLst>
      <p:ext uri="{BB962C8B-B14F-4D97-AF65-F5344CB8AC3E}">
        <p14:creationId xmlns:p14="http://schemas.microsoft.com/office/powerpoint/2010/main" val="4222615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zus.ask.com/r?t=p&amp;d=us&amp;s=a&amp;c=p&amp;l=dir&amp;o=0&amp;sv=0a300512&amp;ip=cf3f7160&amp;id=33369D5840AFD04539A8D5783DB46C7A&amp;q=truman&amp;p=2&amp;qs=19&amp;ac=11&amp;g=48fa4K3fwg5ROD&amp;en=js&amp;io=3&amp;ep=&amp;eo=&amp;b=img&amp;bc=&amp;br=&amp;tp=d&amp;ec=16&amp;pt=JS%20thumbnail&amp;ex=&amp;url=http%253A%252F%252Fwww.samliquidation.com%252Fowr_4.htm&amp;u=http://images.ask.com/fr?q=truman&amp;desturi=http%3A%2F%2Fwww.samliquidation.com%2Fowr_4.htm&amp;fm=i&amp;ac=11&amp;ftURI=http%3A%2F%2Fimages.ask.com%2Ffr%3Fq%3Dtruman%26desturi%3Dhttp%253A%252F%252Fwww.samliquidation.com%252Fowr_4.htm%26imagesrc%3Dhttp%253A%252F%252Fwww.samliquidation.com%252Ftruman.jpg%26thumbsrc%3Dhttp%253A%252F%252F65.214.37.88%252Fts%253Ft%253D4827911695549261341%26thumbuselocalisedstatic%3Dfalse%26fn%3Dtruman.jpg%26f%3D2%26fm%3Di%26ftbURI%3Dhttp%253A%252F%252Fimages.ask.com%252Fpictures%253Fq%253Dtruman%2526page%253D2&amp;qt=0" TargetMode="Externa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a:extLst>
              <a:ext uri="{FF2B5EF4-FFF2-40B4-BE49-F238E27FC236}">
                <a16:creationId xmlns:a16="http://schemas.microsoft.com/office/drawing/2014/main" id="{6C2666F5-1C9D-4A7A-84E9-9577A8CD90DB}"/>
              </a:ext>
            </a:extLst>
          </p:cNvPr>
          <p:cNvSpPr txBox="1">
            <a:spLocks noChangeArrowheads="1"/>
          </p:cNvSpPr>
          <p:nvPr/>
        </p:nvSpPr>
        <p:spPr bwMode="auto">
          <a:xfrm>
            <a:off x="3124200" y="974726"/>
            <a:ext cx="7543800" cy="37496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algn="ctr" eaLnBrk="1" fontAlgn="base" hangingPunct="1">
              <a:spcBef>
                <a:spcPct val="50000"/>
              </a:spcBef>
              <a:spcAft>
                <a:spcPct val="0"/>
              </a:spcAft>
            </a:pPr>
            <a:r>
              <a:rPr lang="en-US" altLang="en-US" sz="8000" b="1" dirty="0">
                <a:solidFill>
                  <a:srgbClr val="D40000"/>
                </a:solidFill>
                <a:latin typeface="Bell MT" panose="02020503060305020303" pitchFamily="18" charset="0"/>
              </a:rPr>
              <a:t>The </a:t>
            </a:r>
            <a:br>
              <a:rPr lang="en-US" altLang="en-US" sz="8000" b="1" dirty="0">
                <a:solidFill>
                  <a:srgbClr val="D40000"/>
                </a:solidFill>
                <a:latin typeface="Bell MT" panose="02020503060305020303" pitchFamily="18" charset="0"/>
              </a:rPr>
            </a:br>
            <a:r>
              <a:rPr lang="en-US" altLang="en-US" sz="8000" b="1" dirty="0">
                <a:solidFill>
                  <a:srgbClr val="D40000"/>
                </a:solidFill>
                <a:latin typeface="Bell MT" panose="02020503060305020303" pitchFamily="18" charset="0"/>
              </a:rPr>
              <a:t>Cold War:</a:t>
            </a:r>
            <a:br>
              <a:rPr lang="en-US" altLang="en-US" sz="8000" b="1" dirty="0">
                <a:solidFill>
                  <a:srgbClr val="D40000"/>
                </a:solidFill>
                <a:latin typeface="Bell MT" panose="02020503060305020303" pitchFamily="18" charset="0"/>
              </a:rPr>
            </a:br>
            <a:r>
              <a:rPr lang="en-US" altLang="en-US" sz="8000" b="1" dirty="0">
                <a:solidFill>
                  <a:srgbClr val="D40000"/>
                </a:solidFill>
                <a:latin typeface="Bell MT" panose="02020503060305020303" pitchFamily="18" charset="0"/>
              </a:rPr>
              <a:t>1945-1991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93959DB-F442-46C6-BAC5-E05118915689}"/>
              </a:ext>
            </a:extLst>
          </p:cNvPr>
          <p:cNvSpPr txBox="1">
            <a:spLocks noChangeArrowheads="1"/>
          </p:cNvSpPr>
          <p:nvPr/>
        </p:nvSpPr>
        <p:spPr bwMode="auto">
          <a:xfrm>
            <a:off x="3276600" y="152400"/>
            <a:ext cx="7086600" cy="641350"/>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3600" b="1" u="sng" dirty="0">
                <a:solidFill>
                  <a:srgbClr val="008000"/>
                </a:solidFill>
                <a:effectLst>
                  <a:outerShdw blurRad="38100" dist="38100" dir="2700000" algn="tl">
                    <a:srgbClr val="C0C0C0"/>
                  </a:outerShdw>
                </a:effectLst>
                <a:latin typeface="Bell MT" panose="02020503060305020303" pitchFamily="18" charset="0"/>
              </a:rPr>
              <a:t>Post-War Germany</a:t>
            </a:r>
          </a:p>
        </p:txBody>
      </p:sp>
      <p:pic>
        <p:nvPicPr>
          <p:cNvPr id="6149" name="Picture 5" descr="map-Divided Germany and the Berlin Airlift, 1946-1949">
            <a:extLst>
              <a:ext uri="{FF2B5EF4-FFF2-40B4-BE49-F238E27FC236}">
                <a16:creationId xmlns:a16="http://schemas.microsoft.com/office/drawing/2014/main" id="{E6BE58AE-0ACB-4C54-9BF2-30C2C12D88D3}"/>
              </a:ext>
            </a:extLst>
          </p:cNvPr>
          <p:cNvPicPr>
            <a:picLocks noChangeAspect="1" noChangeArrowheads="1"/>
          </p:cNvPicPr>
          <p:nvPr/>
        </p:nvPicPr>
        <p:blipFill>
          <a:blip r:embed="rId2">
            <a:lum bright="-12000" contrast="12000"/>
            <a:extLst>
              <a:ext uri="{28A0092B-C50C-407E-A947-70E740481C1C}">
                <a14:useLocalDpi xmlns:a14="http://schemas.microsoft.com/office/drawing/2010/main" val="0"/>
              </a:ext>
            </a:extLst>
          </a:blip>
          <a:srcRect/>
          <a:stretch>
            <a:fillRect/>
          </a:stretch>
        </p:blipFill>
        <p:spPr bwMode="auto">
          <a:xfrm>
            <a:off x="3905251" y="914400"/>
            <a:ext cx="5591175" cy="58674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barn(outHorizontal)">
                                      <p:cBhvr>
                                        <p:cTn id="7" dur="2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3486C455-7DEF-4F65-9192-0ADF44FF65B4}"/>
              </a:ext>
            </a:extLst>
          </p:cNvPr>
          <p:cNvSpPr txBox="1">
            <a:spLocks noChangeArrowheads="1"/>
          </p:cNvSpPr>
          <p:nvPr/>
        </p:nvSpPr>
        <p:spPr bwMode="auto">
          <a:xfrm>
            <a:off x="3048000" y="76200"/>
            <a:ext cx="7391400" cy="641350"/>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3200" b="1" u="sng" dirty="0">
                <a:solidFill>
                  <a:srgbClr val="008000"/>
                </a:solidFill>
                <a:effectLst>
                  <a:outerShdw blurRad="38100" dist="38100" dir="2700000" algn="tl">
                    <a:srgbClr val="C0C0C0"/>
                  </a:outerShdw>
                </a:effectLst>
                <a:latin typeface="Bell MT" panose="02020503060305020303" pitchFamily="18" charset="0"/>
              </a:rPr>
              <a:t>Berlin Blockade &amp; Airlift</a:t>
            </a:r>
            <a:r>
              <a:rPr lang="en-US" sz="3600" b="1" u="sng" dirty="0">
                <a:solidFill>
                  <a:srgbClr val="008000"/>
                </a:solidFill>
                <a:effectLst>
                  <a:outerShdw blurRad="38100" dist="38100" dir="2700000" algn="tl">
                    <a:srgbClr val="C0C0C0"/>
                  </a:outerShdw>
                </a:effectLst>
                <a:latin typeface="Bell MT" panose="02020503060305020303" pitchFamily="18" charset="0"/>
              </a:rPr>
              <a:t> </a:t>
            </a:r>
            <a:r>
              <a:rPr lang="en-US" sz="2800" b="1" u="sng" dirty="0">
                <a:solidFill>
                  <a:srgbClr val="008000"/>
                </a:solidFill>
                <a:effectLst>
                  <a:outerShdw blurRad="38100" dist="38100" dir="2700000" algn="tl">
                    <a:srgbClr val="C0C0C0"/>
                  </a:outerShdw>
                </a:effectLst>
                <a:latin typeface="Bell MT" panose="02020503060305020303" pitchFamily="18" charset="0"/>
              </a:rPr>
              <a:t>(1948-49)</a:t>
            </a:r>
          </a:p>
        </p:txBody>
      </p:sp>
      <p:pic>
        <p:nvPicPr>
          <p:cNvPr id="47107" name="Picture 3" descr="Berlin Airlift-1948-A">
            <a:extLst>
              <a:ext uri="{FF2B5EF4-FFF2-40B4-BE49-F238E27FC236}">
                <a16:creationId xmlns:a16="http://schemas.microsoft.com/office/drawing/2014/main" id="{14E86991-FC9C-4EDB-8196-3F830AC2AD71}"/>
              </a:ext>
            </a:extLst>
          </p:cNvPr>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l="21370" r="4550" b="13889"/>
          <a:stretch>
            <a:fillRect/>
          </a:stretch>
        </p:blipFill>
        <p:spPr bwMode="auto">
          <a:xfrm>
            <a:off x="1524000" y="1066800"/>
            <a:ext cx="3505200" cy="4572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7109" name="Rectangle 5">
            <a:extLst>
              <a:ext uri="{FF2B5EF4-FFF2-40B4-BE49-F238E27FC236}">
                <a16:creationId xmlns:a16="http://schemas.microsoft.com/office/drawing/2014/main" id="{588D6063-7677-40D3-8BE1-0748E4ACBABA}"/>
              </a:ext>
            </a:extLst>
          </p:cNvPr>
          <p:cNvSpPr>
            <a:spLocks noChangeArrowheads="1"/>
          </p:cNvSpPr>
          <p:nvPr/>
        </p:nvSpPr>
        <p:spPr bwMode="auto">
          <a:xfrm>
            <a:off x="5029200" y="1066800"/>
            <a:ext cx="5486400" cy="5257800"/>
          </a:xfrm>
          <a:prstGeom prst="rect">
            <a:avLst/>
          </a:prstGeom>
          <a:noFill/>
          <a:ln w="9525">
            <a:noFill/>
            <a:miter lim="800000"/>
            <a:headEnd/>
            <a:tailEnd/>
          </a:ln>
          <a:effectLst/>
        </p:spPr>
        <p:txBody>
          <a:bodyPr/>
          <a:lstStyle>
            <a:lvl1pPr marL="342900" indent="-342900"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eaLnBrk="1" fontAlgn="base" hangingPunct="1">
              <a:lnSpc>
                <a:spcPct val="90000"/>
              </a:lnSpc>
              <a:spcBef>
                <a:spcPct val="20000"/>
              </a:spcBef>
              <a:spcAft>
                <a:spcPct val="0"/>
              </a:spcAft>
              <a:buFontTx/>
              <a:buChar char="•"/>
              <a:defRPr/>
            </a:pPr>
            <a:r>
              <a:rPr lang="en-US" altLang="en-US" sz="2000" b="1" dirty="0">
                <a:solidFill>
                  <a:srgbClr val="000000"/>
                </a:solidFill>
                <a:effectLst>
                  <a:outerShdw blurRad="38100" dist="38100" dir="2700000" algn="tl">
                    <a:srgbClr val="C0C0C0"/>
                  </a:outerShdw>
                </a:effectLst>
                <a:latin typeface="Comic Sans MS" pitchFamily="66" charset="0"/>
              </a:rPr>
              <a:t>Soviets stripped their zone of all of its resources. Fr., GB, and USA give economic aid to their zones eventually uniting them into West Berlin. </a:t>
            </a:r>
          </a:p>
          <a:p>
            <a:pPr eaLnBrk="1" fontAlgn="base" hangingPunct="1">
              <a:lnSpc>
                <a:spcPct val="90000"/>
              </a:lnSpc>
              <a:spcBef>
                <a:spcPct val="20000"/>
              </a:spcBef>
              <a:spcAft>
                <a:spcPct val="0"/>
              </a:spcAft>
              <a:defRPr/>
            </a:pPr>
            <a:endParaRPr lang="en-US" altLang="en-US" sz="2000" b="1" dirty="0">
              <a:solidFill>
                <a:srgbClr val="000000"/>
              </a:solidFill>
              <a:effectLst>
                <a:outerShdw blurRad="38100" dist="38100" dir="2700000" algn="tl">
                  <a:srgbClr val="C0C0C0"/>
                </a:outerShdw>
              </a:effectLst>
              <a:latin typeface="Comic Sans MS" pitchFamily="66" charset="0"/>
            </a:endParaRPr>
          </a:p>
          <a:p>
            <a:pPr eaLnBrk="1" fontAlgn="base" hangingPunct="1">
              <a:lnSpc>
                <a:spcPct val="90000"/>
              </a:lnSpc>
              <a:spcBef>
                <a:spcPct val="20000"/>
              </a:spcBef>
              <a:spcAft>
                <a:spcPct val="0"/>
              </a:spcAft>
              <a:buFontTx/>
              <a:buChar char="•"/>
              <a:defRPr/>
            </a:pPr>
            <a:r>
              <a:rPr lang="en-US" altLang="en-US" sz="2000" b="1" dirty="0">
                <a:solidFill>
                  <a:srgbClr val="000000"/>
                </a:solidFill>
                <a:effectLst>
                  <a:outerShdw blurRad="38100" dist="38100" dir="2700000" algn="tl">
                    <a:srgbClr val="C0C0C0"/>
                  </a:outerShdw>
                </a:effectLst>
                <a:latin typeface="Comic Sans MS" pitchFamily="66" charset="0"/>
              </a:rPr>
              <a:t>Stalin wants these nations to pull out of W. Berlin which they do not.</a:t>
            </a:r>
          </a:p>
          <a:p>
            <a:pPr eaLnBrk="1" fontAlgn="base" hangingPunct="1">
              <a:lnSpc>
                <a:spcPct val="90000"/>
              </a:lnSpc>
              <a:spcBef>
                <a:spcPct val="20000"/>
              </a:spcBef>
              <a:spcAft>
                <a:spcPct val="0"/>
              </a:spcAft>
              <a:defRPr/>
            </a:pPr>
            <a:endParaRPr lang="en-US" altLang="en-US" sz="2000" b="1" dirty="0">
              <a:solidFill>
                <a:srgbClr val="000000"/>
              </a:solidFill>
              <a:effectLst>
                <a:outerShdw blurRad="38100" dist="38100" dir="2700000" algn="tl">
                  <a:srgbClr val="C0C0C0"/>
                </a:outerShdw>
              </a:effectLst>
              <a:latin typeface="Comic Sans MS" pitchFamily="66" charset="0"/>
            </a:endParaRPr>
          </a:p>
          <a:p>
            <a:pPr eaLnBrk="1" fontAlgn="base" hangingPunct="1">
              <a:lnSpc>
                <a:spcPct val="90000"/>
              </a:lnSpc>
              <a:spcBef>
                <a:spcPct val="20000"/>
              </a:spcBef>
              <a:spcAft>
                <a:spcPct val="0"/>
              </a:spcAft>
              <a:buFontTx/>
              <a:buChar char="•"/>
              <a:defRPr/>
            </a:pPr>
            <a:r>
              <a:rPr lang="en-US" altLang="en-US" sz="2000" b="1" dirty="0">
                <a:solidFill>
                  <a:srgbClr val="000000"/>
                </a:solidFill>
                <a:effectLst>
                  <a:outerShdw blurRad="38100" dist="38100" dir="2700000" algn="tl">
                    <a:srgbClr val="C0C0C0"/>
                  </a:outerShdw>
                </a:effectLst>
                <a:latin typeface="Comic Sans MS" pitchFamily="66" charset="0"/>
              </a:rPr>
              <a:t>The Berlin Blockade (1948-49)-</a:t>
            </a:r>
          </a:p>
          <a:p>
            <a:pPr eaLnBrk="1" fontAlgn="base" hangingPunct="1">
              <a:lnSpc>
                <a:spcPct val="90000"/>
              </a:lnSpc>
              <a:spcBef>
                <a:spcPct val="20000"/>
              </a:spcBef>
              <a:spcAft>
                <a:spcPct val="0"/>
              </a:spcAft>
              <a:defRPr/>
            </a:pPr>
            <a:endParaRPr lang="en-US" altLang="en-US" sz="2000" b="1" dirty="0">
              <a:solidFill>
                <a:srgbClr val="000000"/>
              </a:solidFill>
              <a:effectLst>
                <a:outerShdw blurRad="38100" dist="38100" dir="2700000" algn="tl">
                  <a:srgbClr val="C0C0C0"/>
                </a:outerShdw>
              </a:effectLst>
              <a:latin typeface="Comic Sans MS" pitchFamily="66" charset="0"/>
            </a:endParaRPr>
          </a:p>
          <a:p>
            <a:pPr eaLnBrk="1" fontAlgn="base" hangingPunct="1">
              <a:lnSpc>
                <a:spcPct val="90000"/>
              </a:lnSpc>
              <a:spcBef>
                <a:spcPct val="20000"/>
              </a:spcBef>
              <a:spcAft>
                <a:spcPct val="0"/>
              </a:spcAft>
              <a:buFontTx/>
              <a:buChar char="•"/>
              <a:defRPr/>
            </a:pPr>
            <a:r>
              <a:rPr lang="en-US" altLang="en-US" sz="2000" b="1" dirty="0">
                <a:solidFill>
                  <a:srgbClr val="000000"/>
                </a:solidFill>
                <a:effectLst>
                  <a:outerShdw blurRad="38100" dist="38100" dir="2700000" algn="tl">
                    <a:srgbClr val="C0C0C0"/>
                  </a:outerShdw>
                </a:effectLst>
                <a:latin typeface="Comic Sans MS" pitchFamily="66" charset="0"/>
              </a:rPr>
              <a:t>The Berlin Airlift-</a:t>
            </a:r>
          </a:p>
          <a:p>
            <a:pPr eaLnBrk="1" fontAlgn="base" hangingPunct="1">
              <a:lnSpc>
                <a:spcPct val="90000"/>
              </a:lnSpc>
              <a:spcBef>
                <a:spcPct val="20000"/>
              </a:spcBef>
              <a:spcAft>
                <a:spcPct val="0"/>
              </a:spcAft>
              <a:defRPr/>
            </a:pPr>
            <a:endParaRPr lang="en-US" altLang="en-US" sz="2000" b="1" dirty="0">
              <a:solidFill>
                <a:srgbClr val="000000"/>
              </a:solidFill>
              <a:effectLst>
                <a:outerShdw blurRad="38100" dist="38100" dir="2700000" algn="tl">
                  <a:srgbClr val="C0C0C0"/>
                </a:outerShdw>
              </a:effectLst>
              <a:latin typeface="Comic Sans MS" pitchFamily="66" charset="0"/>
            </a:endParaRPr>
          </a:p>
          <a:p>
            <a:pPr eaLnBrk="1" fontAlgn="base" hangingPunct="1">
              <a:lnSpc>
                <a:spcPct val="90000"/>
              </a:lnSpc>
              <a:spcBef>
                <a:spcPct val="20000"/>
              </a:spcBef>
              <a:spcAft>
                <a:spcPct val="0"/>
              </a:spcAft>
              <a:buFontTx/>
              <a:buChar char="•"/>
              <a:defRPr/>
            </a:pPr>
            <a:r>
              <a:rPr lang="en-US" altLang="en-US" sz="2000" b="1" dirty="0">
                <a:solidFill>
                  <a:srgbClr val="000000"/>
                </a:solidFill>
                <a:effectLst>
                  <a:outerShdw blurRad="38100" dist="38100" dir="2700000" algn="tl">
                    <a:srgbClr val="C0C0C0"/>
                  </a:outerShdw>
                </a:effectLst>
                <a:latin typeface="Comic Sans MS" pitchFamily="66" charset="0"/>
              </a:rPr>
              <a:t>In response, the </a:t>
            </a:r>
            <a:r>
              <a:rPr lang="en-US" altLang="en-US" sz="2000" b="1" dirty="0">
                <a:solidFill>
                  <a:srgbClr val="D40000"/>
                </a:solidFill>
                <a:effectLst>
                  <a:outerShdw blurRad="38100" dist="38100" dir="2700000" algn="tl">
                    <a:srgbClr val="C0C0C0"/>
                  </a:outerShdw>
                </a:effectLst>
                <a:latin typeface="Comic Sans MS" pitchFamily="66" charset="0"/>
              </a:rPr>
              <a:t>Soviets</a:t>
            </a:r>
            <a:r>
              <a:rPr lang="en-US" altLang="en-US" sz="2000" b="1" dirty="0">
                <a:solidFill>
                  <a:srgbClr val="000000"/>
                </a:solidFill>
                <a:effectLst>
                  <a:outerShdw blurRad="38100" dist="38100" dir="2700000" algn="tl">
                    <a:srgbClr val="C0C0C0"/>
                  </a:outerShdw>
                </a:effectLst>
                <a:latin typeface="Comic Sans MS" pitchFamily="66" charset="0"/>
              </a:rPr>
              <a:t> established East Germany</a:t>
            </a:r>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2000"/>
                                        <p:tgtEl>
                                          <p:spTgt spid="47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0" end="0"/>
                                            </p:txEl>
                                          </p:spTgt>
                                        </p:tgtEl>
                                        <p:attrNameLst>
                                          <p:attrName>style.visibility</p:attrName>
                                        </p:attrNameLst>
                                      </p:cBhvr>
                                      <p:to>
                                        <p:strVal val="visible"/>
                                      </p:to>
                                    </p:set>
                                    <p:animEffect transition="in" filter="wipe(left)">
                                      <p:cBhvr>
                                        <p:cTn id="12" dur="500"/>
                                        <p:tgtEl>
                                          <p:spTgt spid="4710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9">
                                            <p:txEl>
                                              <p:pRg st="2" end="2"/>
                                            </p:txEl>
                                          </p:spTgt>
                                        </p:tgtEl>
                                        <p:attrNameLst>
                                          <p:attrName>style.visibility</p:attrName>
                                        </p:attrNameLst>
                                      </p:cBhvr>
                                      <p:to>
                                        <p:strVal val="visible"/>
                                      </p:to>
                                    </p:set>
                                    <p:animEffect transition="in" filter="wipe(left)">
                                      <p:cBhvr>
                                        <p:cTn id="17" dur="500"/>
                                        <p:tgtEl>
                                          <p:spTgt spid="471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9">
                                            <p:txEl>
                                              <p:pRg st="4" end="4"/>
                                            </p:txEl>
                                          </p:spTgt>
                                        </p:tgtEl>
                                        <p:attrNameLst>
                                          <p:attrName>style.visibility</p:attrName>
                                        </p:attrNameLst>
                                      </p:cBhvr>
                                      <p:to>
                                        <p:strVal val="visible"/>
                                      </p:to>
                                    </p:set>
                                    <p:animEffect transition="in" filter="wipe(left)">
                                      <p:cBhvr>
                                        <p:cTn id="22" dur="500"/>
                                        <p:tgtEl>
                                          <p:spTgt spid="4710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7109">
                                            <p:txEl>
                                              <p:pRg st="6" end="6"/>
                                            </p:txEl>
                                          </p:spTgt>
                                        </p:tgtEl>
                                        <p:attrNameLst>
                                          <p:attrName>style.visibility</p:attrName>
                                        </p:attrNameLst>
                                      </p:cBhvr>
                                      <p:to>
                                        <p:strVal val="visible"/>
                                      </p:to>
                                    </p:set>
                                    <p:animEffect transition="in" filter="wipe(left)">
                                      <p:cBhvr>
                                        <p:cTn id="27" dur="500"/>
                                        <p:tgtEl>
                                          <p:spTgt spid="4710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7109">
                                            <p:txEl>
                                              <p:pRg st="8" end="8"/>
                                            </p:txEl>
                                          </p:spTgt>
                                        </p:tgtEl>
                                        <p:attrNameLst>
                                          <p:attrName>style.visibility</p:attrName>
                                        </p:attrNameLst>
                                      </p:cBhvr>
                                      <p:to>
                                        <p:strVal val="visible"/>
                                      </p:to>
                                    </p:set>
                                    <p:animEffect transition="in" filter="wipe(left)">
                                      <p:cBhvr>
                                        <p:cTn id="32" dur="500"/>
                                        <p:tgtEl>
                                          <p:spTgt spid="4710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2F9BCC0D-CA41-4E36-86E6-E1EC2BB67831}"/>
              </a:ext>
            </a:extLst>
          </p:cNvPr>
          <p:cNvSpPr>
            <a:spLocks noGrp="1" noChangeArrowheads="1"/>
          </p:cNvSpPr>
          <p:nvPr>
            <p:ph type="title" idx="4294967295"/>
          </p:nvPr>
        </p:nvSpPr>
        <p:spPr bwMode="auto">
          <a:xfrm>
            <a:off x="4724400" y="274638"/>
            <a:ext cx="3429000" cy="1143000"/>
          </a:xfrm>
          <a:prstGeom prst="rect">
            <a:avLst/>
          </a:prstGeom>
          <a:solidFill>
            <a:srgbClr val="FFFFFF"/>
          </a:solidFill>
          <a:ln>
            <a:solidFill>
              <a:srgbClr val="000000"/>
            </a:solidFill>
            <a:miter lim="800000"/>
            <a:headEnd/>
            <a:tailEnd/>
          </a:ln>
        </p:spPr>
        <p:txBody>
          <a:bodyPr lIns="92075" tIns="46038" rIns="92075" bIns="46038" anchor="ctr"/>
          <a:lstStyle/>
          <a:p>
            <a:pPr eaLnBrk="1" hangingPunct="1">
              <a:defRPr/>
            </a:pPr>
            <a:r>
              <a:rPr lang="en-US" b="1" u="sng" dirty="0">
                <a:solidFill>
                  <a:srgbClr val="008000"/>
                </a:solidFill>
                <a:effectLst>
                  <a:outerShdw blurRad="38100" dist="38100" dir="2700000" algn="tl">
                    <a:srgbClr val="C0C0C0"/>
                  </a:outerShdw>
                </a:effectLst>
              </a:rPr>
              <a:t>Berlin Airlift</a:t>
            </a:r>
          </a:p>
        </p:txBody>
      </p:sp>
      <p:sp>
        <p:nvSpPr>
          <p:cNvPr id="131075" name="Rectangle 3">
            <a:extLst>
              <a:ext uri="{FF2B5EF4-FFF2-40B4-BE49-F238E27FC236}">
                <a16:creationId xmlns:a16="http://schemas.microsoft.com/office/drawing/2014/main" id="{9A35EF84-1023-4DC3-9A69-A040AC1BC1FA}"/>
              </a:ext>
            </a:extLst>
          </p:cNvPr>
          <p:cNvSpPr>
            <a:spLocks noGrp="1" noChangeArrowheads="1"/>
          </p:cNvSpPr>
          <p:nvPr>
            <p:ph type="body" sz="half" idx="4294967295"/>
          </p:nvPr>
        </p:nvSpPr>
        <p:spPr bwMode="auto">
          <a:xfrm>
            <a:off x="6019800" y="2362200"/>
            <a:ext cx="4648200" cy="3733800"/>
          </a:xfrm>
          <a:prstGeom prst="rect">
            <a:avLst/>
          </a:prstGeom>
          <a:ln>
            <a:solidFill>
              <a:srgbClr val="000000"/>
            </a:solidFill>
            <a:miter lim="800000"/>
            <a:headEnd/>
            <a:tailEnd/>
          </a:ln>
        </p:spPr>
        <p:txBody>
          <a:bodyPr/>
          <a:lstStyle/>
          <a:p>
            <a:pPr eaLnBrk="1" hangingPunct="1">
              <a:defRPr/>
            </a:pPr>
            <a:r>
              <a:rPr lang="en-US" altLang="en-US" sz="2000" b="1" dirty="0">
                <a:effectLst>
                  <a:outerShdw blurRad="38100" dist="38100" dir="2700000" algn="tl">
                    <a:srgbClr val="C0C0C0"/>
                  </a:outerShdw>
                </a:effectLst>
                <a:latin typeface="Comic Sans MS" pitchFamily="66" charset="0"/>
              </a:rPr>
              <a:t>Blockade began on June 24, ’48</a:t>
            </a:r>
          </a:p>
          <a:p>
            <a:pPr eaLnBrk="1" hangingPunct="1">
              <a:buFontTx/>
              <a:buNone/>
              <a:defRPr/>
            </a:pPr>
            <a:endParaRPr lang="en-US" altLang="en-US" sz="2000" b="1" dirty="0">
              <a:effectLst>
                <a:outerShdw blurRad="38100" dist="38100" dir="2700000" algn="tl">
                  <a:srgbClr val="C0C0C0"/>
                </a:outerShdw>
              </a:effectLst>
              <a:latin typeface="Comic Sans MS" pitchFamily="66" charset="0"/>
            </a:endParaRPr>
          </a:p>
          <a:p>
            <a:pPr eaLnBrk="1" hangingPunct="1">
              <a:defRPr/>
            </a:pPr>
            <a:r>
              <a:rPr lang="en-US" altLang="en-US" sz="2000" b="1" dirty="0">
                <a:effectLst>
                  <a:outerShdw blurRad="38100" dist="38100" dir="2700000" algn="tl">
                    <a:srgbClr val="C0C0C0"/>
                  </a:outerShdw>
                </a:effectLst>
                <a:latin typeface="Comic Sans MS" pitchFamily="66" charset="0"/>
              </a:rPr>
              <a:t>June 1948 - May 1949, U.S. &amp; British planes airlift 1.5 million tons of supplies to the residents of West Berlin. </a:t>
            </a:r>
          </a:p>
          <a:p>
            <a:pPr eaLnBrk="1" hangingPunct="1">
              <a:buFontTx/>
              <a:buNone/>
              <a:defRPr/>
            </a:pPr>
            <a:endParaRPr lang="en-US" altLang="en-US" sz="2000" b="1" dirty="0">
              <a:effectLst>
                <a:outerShdw blurRad="38100" dist="38100" dir="2700000" algn="tl">
                  <a:srgbClr val="C0C0C0"/>
                </a:outerShdw>
              </a:effectLst>
              <a:latin typeface="Comic Sans MS" pitchFamily="66" charset="0"/>
            </a:endParaRPr>
          </a:p>
          <a:p>
            <a:pPr eaLnBrk="1" hangingPunct="1">
              <a:defRPr/>
            </a:pPr>
            <a:r>
              <a:rPr lang="en-US" altLang="en-US" sz="2000" b="1" dirty="0">
                <a:effectLst>
                  <a:outerShdw blurRad="38100" dist="38100" dir="2700000" algn="tl">
                    <a:srgbClr val="C0C0C0"/>
                  </a:outerShdw>
                </a:effectLst>
                <a:latin typeface="Comic Sans MS" pitchFamily="66" charset="0"/>
              </a:rPr>
              <a:t>After 200,000 flights, the USSR lifts the blockade</a:t>
            </a:r>
            <a:r>
              <a:rPr lang="en-US" altLang="en-US" sz="2800" b="1" dirty="0">
                <a:effectLst>
                  <a:outerShdw blurRad="38100" dist="38100" dir="2700000" algn="tl">
                    <a:srgbClr val="C0C0C0"/>
                  </a:outerShdw>
                </a:effectLst>
                <a:latin typeface="Comic Sans MS" pitchFamily="66" charset="0"/>
              </a:rPr>
              <a:t>. </a:t>
            </a:r>
          </a:p>
        </p:txBody>
      </p:sp>
      <p:pic>
        <p:nvPicPr>
          <p:cNvPr id="131076" name="Picture 6">
            <a:extLst>
              <a:ext uri="{FF2B5EF4-FFF2-40B4-BE49-F238E27FC236}">
                <a16:creationId xmlns:a16="http://schemas.microsoft.com/office/drawing/2014/main" id="{5B114B78-5229-422E-AEC6-CFB28DF5F0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
            <a:ext cx="31242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7" name="Picture 8">
            <a:extLst>
              <a:ext uri="{FF2B5EF4-FFF2-40B4-BE49-F238E27FC236}">
                <a16:creationId xmlns:a16="http://schemas.microsoft.com/office/drawing/2014/main" id="{E0A1F891-D525-457C-BA64-1FF97507B8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
            <a:ext cx="2514600"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80" name="Picture 8" descr="Berlin Airlift-1948">
            <a:extLst>
              <a:ext uri="{FF2B5EF4-FFF2-40B4-BE49-F238E27FC236}">
                <a16:creationId xmlns:a16="http://schemas.microsoft.com/office/drawing/2014/main" id="{B1DAD246-E9FD-4EC5-8E38-FCA76EC03E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038600"/>
            <a:ext cx="3733800" cy="27686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131081" name="Picture 9">
            <a:extLst>
              <a:ext uri="{FF2B5EF4-FFF2-40B4-BE49-F238E27FC236}">
                <a16:creationId xmlns:a16="http://schemas.microsoft.com/office/drawing/2014/main" id="{1F62FB1A-E9C8-437C-B7B9-4777D1AC67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381126"/>
            <a:ext cx="4419600"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fade">
                                      <p:cBhvr>
                                        <p:cTn id="7" dur="1000"/>
                                        <p:tgtEl>
                                          <p:spTgt spid="131075">
                                            <p:txEl>
                                              <p:pRg st="0" end="0"/>
                                            </p:txEl>
                                          </p:spTgt>
                                        </p:tgtEl>
                                      </p:cBhvr>
                                    </p:animEffect>
                                    <p:anim calcmode="lin" valueType="num">
                                      <p:cBhvr>
                                        <p:cTn id="8" dur="10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1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1075">
                                            <p:txEl>
                                              <p:pRg st="2" end="2"/>
                                            </p:txEl>
                                          </p:spTgt>
                                        </p:tgtEl>
                                        <p:attrNameLst>
                                          <p:attrName>style.visibility</p:attrName>
                                        </p:attrNameLst>
                                      </p:cBhvr>
                                      <p:to>
                                        <p:strVal val="visible"/>
                                      </p:to>
                                    </p:set>
                                    <p:animEffect transition="in" filter="fade">
                                      <p:cBhvr>
                                        <p:cTn id="14" dur="1000"/>
                                        <p:tgtEl>
                                          <p:spTgt spid="131075">
                                            <p:txEl>
                                              <p:pRg st="2" end="2"/>
                                            </p:txEl>
                                          </p:spTgt>
                                        </p:tgtEl>
                                      </p:cBhvr>
                                    </p:animEffect>
                                    <p:anim calcmode="lin" valueType="num">
                                      <p:cBhvr>
                                        <p:cTn id="15" dur="1000" fill="hold"/>
                                        <p:tgtEl>
                                          <p:spTgt spid="131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1075">
                                            <p:txEl>
                                              <p:pRg st="2" end="2"/>
                                            </p:txEl>
                                          </p:spTgt>
                                        </p:tgtEl>
                                        <p:attrNameLst>
                                          <p:attrName>ppt_y</p:attrName>
                                        </p:attrNameLst>
                                      </p:cBhvr>
                                      <p:tavLst>
                                        <p:tav tm="0">
                                          <p:val>
                                            <p:strVal val="#ppt_y+.1"/>
                                          </p:val>
                                        </p:tav>
                                        <p:tav tm="100000">
                                          <p:val>
                                            <p:strVal val="#ppt_y"/>
                                          </p:val>
                                        </p:tav>
                                      </p:tavLst>
                                    </p:anim>
                                  </p:childTnLst>
                                </p:cTn>
                              </p:par>
                              <p:par>
                                <p:cTn id="17" presetID="29" presetClass="entr" presetSubtype="0" fill="hold" nodeType="withEffect">
                                  <p:stCondLst>
                                    <p:cond delay="0"/>
                                  </p:stCondLst>
                                  <p:childTnLst>
                                    <p:set>
                                      <p:cBhvr>
                                        <p:cTn id="18" dur="1" fill="hold">
                                          <p:stCondLst>
                                            <p:cond delay="0"/>
                                          </p:stCondLst>
                                        </p:cTn>
                                        <p:tgtEl>
                                          <p:spTgt spid="131077"/>
                                        </p:tgtEl>
                                        <p:attrNameLst>
                                          <p:attrName>style.visibility</p:attrName>
                                        </p:attrNameLst>
                                      </p:cBhvr>
                                      <p:to>
                                        <p:strVal val="visible"/>
                                      </p:to>
                                    </p:set>
                                    <p:anim calcmode="lin" valueType="num">
                                      <p:cBhvr>
                                        <p:cTn id="19" dur="1000" fill="hold"/>
                                        <p:tgtEl>
                                          <p:spTgt spid="131077"/>
                                        </p:tgtEl>
                                        <p:attrNameLst>
                                          <p:attrName>ppt_x</p:attrName>
                                        </p:attrNameLst>
                                      </p:cBhvr>
                                      <p:tavLst>
                                        <p:tav tm="0">
                                          <p:val>
                                            <p:strVal val="#ppt_x-.2"/>
                                          </p:val>
                                        </p:tav>
                                        <p:tav tm="100000">
                                          <p:val>
                                            <p:strVal val="#ppt_x"/>
                                          </p:val>
                                        </p:tav>
                                      </p:tavLst>
                                    </p:anim>
                                    <p:anim calcmode="lin" valueType="num">
                                      <p:cBhvr>
                                        <p:cTn id="20" dur="1000" fill="hold"/>
                                        <p:tgtEl>
                                          <p:spTgt spid="13107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1077"/>
                                        </p:tgtEl>
                                      </p:cBhvr>
                                    </p:animEffect>
                                  </p:childTnLst>
                                </p:cTn>
                              </p:par>
                            </p:childTnLst>
                          </p:cTn>
                        </p:par>
                        <p:par>
                          <p:cTn id="22" fill="hold" nodeType="afterGroup">
                            <p:stCondLst>
                              <p:cond delay="1000"/>
                            </p:stCondLst>
                            <p:childTnLst>
                              <p:par>
                                <p:cTn id="23" presetID="47" presetClass="entr" presetSubtype="0" fill="hold" nodeType="afterEffect">
                                  <p:stCondLst>
                                    <p:cond delay="0"/>
                                  </p:stCondLst>
                                  <p:childTnLst>
                                    <p:set>
                                      <p:cBhvr>
                                        <p:cTn id="24" dur="1" fill="hold">
                                          <p:stCondLst>
                                            <p:cond delay="0"/>
                                          </p:stCondLst>
                                        </p:cTn>
                                        <p:tgtEl>
                                          <p:spTgt spid="131080"/>
                                        </p:tgtEl>
                                        <p:attrNameLst>
                                          <p:attrName>style.visibility</p:attrName>
                                        </p:attrNameLst>
                                      </p:cBhvr>
                                      <p:to>
                                        <p:strVal val="visible"/>
                                      </p:to>
                                    </p:set>
                                    <p:animEffect transition="in" filter="fade">
                                      <p:cBhvr>
                                        <p:cTn id="25" dur="5000"/>
                                        <p:tgtEl>
                                          <p:spTgt spid="131080"/>
                                        </p:tgtEl>
                                      </p:cBhvr>
                                    </p:animEffect>
                                    <p:anim calcmode="lin" valueType="num">
                                      <p:cBhvr>
                                        <p:cTn id="26" dur="5000" fill="hold"/>
                                        <p:tgtEl>
                                          <p:spTgt spid="131080"/>
                                        </p:tgtEl>
                                        <p:attrNameLst>
                                          <p:attrName>ppt_x</p:attrName>
                                        </p:attrNameLst>
                                      </p:cBhvr>
                                      <p:tavLst>
                                        <p:tav tm="0">
                                          <p:val>
                                            <p:strVal val="#ppt_x"/>
                                          </p:val>
                                        </p:tav>
                                        <p:tav tm="100000">
                                          <p:val>
                                            <p:strVal val="#ppt_x"/>
                                          </p:val>
                                        </p:tav>
                                      </p:tavLst>
                                    </p:anim>
                                    <p:anim calcmode="lin" valueType="num">
                                      <p:cBhvr>
                                        <p:cTn id="27" dur="5000" fill="hold"/>
                                        <p:tgtEl>
                                          <p:spTgt spid="13108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6000"/>
                            </p:stCondLst>
                            <p:childTnLst>
                              <p:par>
                                <p:cTn id="29" presetID="16" presetClass="entr" presetSubtype="37" fill="hold" nodeType="afterEffect">
                                  <p:stCondLst>
                                    <p:cond delay="0"/>
                                  </p:stCondLst>
                                  <p:childTnLst>
                                    <p:set>
                                      <p:cBhvr>
                                        <p:cTn id="30" dur="1" fill="hold">
                                          <p:stCondLst>
                                            <p:cond delay="0"/>
                                          </p:stCondLst>
                                        </p:cTn>
                                        <p:tgtEl>
                                          <p:spTgt spid="131076"/>
                                        </p:tgtEl>
                                        <p:attrNameLst>
                                          <p:attrName>style.visibility</p:attrName>
                                        </p:attrNameLst>
                                      </p:cBhvr>
                                      <p:to>
                                        <p:strVal val="visible"/>
                                      </p:to>
                                    </p:set>
                                    <p:animEffect transition="in" filter="barn(outVertical)">
                                      <p:cBhvr>
                                        <p:cTn id="31" dur="5000"/>
                                        <p:tgtEl>
                                          <p:spTgt spid="13107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6" fill="hold" nodeType="clickEffect">
                                  <p:stCondLst>
                                    <p:cond delay="0"/>
                                  </p:stCondLst>
                                  <p:childTnLst>
                                    <p:set>
                                      <p:cBhvr>
                                        <p:cTn id="35" dur="1" fill="hold">
                                          <p:stCondLst>
                                            <p:cond delay="0"/>
                                          </p:stCondLst>
                                        </p:cTn>
                                        <p:tgtEl>
                                          <p:spTgt spid="131081"/>
                                        </p:tgtEl>
                                        <p:attrNameLst>
                                          <p:attrName>style.visibility</p:attrName>
                                        </p:attrNameLst>
                                      </p:cBhvr>
                                      <p:to>
                                        <p:strVal val="visible"/>
                                      </p:to>
                                    </p:set>
                                    <p:animEffect transition="in" filter="barn(inHorizontal)">
                                      <p:cBhvr>
                                        <p:cTn id="36" dur="2000"/>
                                        <p:tgtEl>
                                          <p:spTgt spid="13108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131075">
                                            <p:txEl>
                                              <p:pRg st="4" end="4"/>
                                            </p:txEl>
                                          </p:spTgt>
                                        </p:tgtEl>
                                        <p:attrNameLst>
                                          <p:attrName>style.visibility</p:attrName>
                                        </p:attrNameLst>
                                      </p:cBhvr>
                                      <p:to>
                                        <p:strVal val="visible"/>
                                      </p:to>
                                    </p:set>
                                    <p:animEffect transition="in" filter="fade">
                                      <p:cBhvr>
                                        <p:cTn id="41" dur="1000"/>
                                        <p:tgtEl>
                                          <p:spTgt spid="131075">
                                            <p:txEl>
                                              <p:pRg st="4" end="4"/>
                                            </p:txEl>
                                          </p:spTgt>
                                        </p:tgtEl>
                                      </p:cBhvr>
                                    </p:animEffect>
                                    <p:anim calcmode="lin" valueType="num">
                                      <p:cBhvr>
                                        <p:cTn id="42" dur="1000" fill="hold"/>
                                        <p:tgtEl>
                                          <p:spTgt spid="13107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131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7EB46BC9-9AF3-4543-86C7-3384B7B82937}"/>
              </a:ext>
            </a:extLst>
          </p:cNvPr>
          <p:cNvSpPr>
            <a:spLocks noGrp="1"/>
          </p:cNvSpPr>
          <p:nvPr>
            <p:ph type="title"/>
          </p:nvPr>
        </p:nvSpPr>
        <p:spPr bwMode="auto">
          <a:xfrm>
            <a:off x="2971800" y="0"/>
            <a:ext cx="7391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dirty="0">
                <a:latin typeface="Algerian" panose="04020705040A02060702" pitchFamily="82" charset="0"/>
              </a:rPr>
              <a:t>What do you think will happen?</a:t>
            </a:r>
          </a:p>
        </p:txBody>
      </p:sp>
      <p:pic>
        <p:nvPicPr>
          <p:cNvPr id="3075" name="Picture 2">
            <a:extLst>
              <a:ext uri="{FF2B5EF4-FFF2-40B4-BE49-F238E27FC236}">
                <a16:creationId xmlns:a16="http://schemas.microsoft.com/office/drawing/2014/main" id="{C638BDCA-11CB-457C-811D-3ECD82250A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600" y="1371601"/>
            <a:ext cx="6858000" cy="538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E760216-633B-4DB0-8A7A-695CF500D82D}"/>
              </a:ext>
            </a:extLst>
          </p:cNvPr>
          <p:cNvSpPr>
            <a:spLocks noChangeArrowheads="1"/>
          </p:cNvSpPr>
          <p:nvPr>
            <p:ph type="title"/>
          </p:nvPr>
        </p:nvSpPr>
        <p:spPr bwMode="auto">
          <a:xfrm>
            <a:off x="3124200" y="152400"/>
            <a:ext cx="7391400" cy="6858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b="1" u="sng" dirty="0">
                <a:solidFill>
                  <a:srgbClr val="D40000"/>
                </a:solidFill>
                <a:latin typeface="Bell MT" panose="02020503060305020303" pitchFamily="18" charset="0"/>
              </a:rPr>
              <a:t>What was the Cold War?</a:t>
            </a:r>
          </a:p>
        </p:txBody>
      </p:sp>
      <p:sp>
        <p:nvSpPr>
          <p:cNvPr id="160771" name="Rectangle 3">
            <a:extLst>
              <a:ext uri="{FF2B5EF4-FFF2-40B4-BE49-F238E27FC236}">
                <a16:creationId xmlns:a16="http://schemas.microsoft.com/office/drawing/2014/main" id="{13AD1713-571C-4FF0-9E26-6069FAB1085D}"/>
              </a:ext>
            </a:extLst>
          </p:cNvPr>
          <p:cNvSpPr>
            <a:spLocks noGrp="1" noChangeArrowheads="1"/>
          </p:cNvSpPr>
          <p:nvPr>
            <p:ph type="body" idx="1"/>
          </p:nvPr>
        </p:nvSpPr>
        <p:spPr bwMode="auto">
          <a:xfrm>
            <a:off x="2895600" y="1371600"/>
            <a:ext cx="7772400" cy="5029200"/>
          </a:xfrm>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defRPr/>
            </a:pPr>
            <a:r>
              <a:rPr lang="en-US" sz="2400" b="1" dirty="0">
                <a:effectLst>
                  <a:outerShdw blurRad="38100" dist="38100" dir="2700000" algn="tl">
                    <a:srgbClr val="C0C0C0"/>
                  </a:outerShdw>
                </a:effectLst>
                <a:latin typeface="Comic Sans MS" pitchFamily="66" charset="0"/>
              </a:rPr>
              <a:t>USA and USSR had extremely different economic and political beliefs</a:t>
            </a:r>
          </a:p>
          <a:p>
            <a:pPr eaLnBrk="1" hangingPunct="1">
              <a:lnSpc>
                <a:spcPct val="90000"/>
              </a:lnSpc>
              <a:buFontTx/>
              <a:buNone/>
              <a:defRPr/>
            </a:pPr>
            <a:endParaRPr lang="en-US" sz="2400" b="1" dirty="0">
              <a:effectLst>
                <a:outerShdw blurRad="38100" dist="38100" dir="2700000" algn="tl">
                  <a:srgbClr val="C0C0C0"/>
                </a:outerShdw>
              </a:effectLst>
              <a:latin typeface="Comic Sans MS" pitchFamily="66" charset="0"/>
            </a:endParaRPr>
          </a:p>
          <a:p>
            <a:pPr eaLnBrk="1" hangingPunct="1">
              <a:lnSpc>
                <a:spcPct val="90000"/>
              </a:lnSpc>
              <a:defRPr/>
            </a:pPr>
            <a:r>
              <a:rPr lang="en-US" sz="2400" b="1" dirty="0">
                <a:effectLst>
                  <a:outerShdw blurRad="38100" dist="38100" dir="2700000" algn="tl">
                    <a:srgbClr val="C0C0C0"/>
                  </a:outerShdw>
                </a:effectLst>
                <a:latin typeface="Comic Sans MS" pitchFamily="66" charset="0"/>
              </a:rPr>
              <a:t>These two superpowers were the political and military leaders of the world who had considerable influence.</a:t>
            </a:r>
          </a:p>
          <a:p>
            <a:pPr eaLnBrk="1" hangingPunct="1">
              <a:lnSpc>
                <a:spcPct val="90000"/>
              </a:lnSpc>
              <a:buFontTx/>
              <a:buNone/>
              <a:defRPr/>
            </a:pPr>
            <a:endParaRPr lang="en-US" sz="2400" b="1" dirty="0">
              <a:effectLst>
                <a:outerShdw blurRad="38100" dist="38100" dir="2700000" algn="tl">
                  <a:srgbClr val="C0C0C0"/>
                </a:outerShdw>
              </a:effectLst>
              <a:latin typeface="Comic Sans MS" pitchFamily="66" charset="0"/>
            </a:endParaRPr>
          </a:p>
          <a:p>
            <a:pPr eaLnBrk="1" hangingPunct="1">
              <a:lnSpc>
                <a:spcPct val="90000"/>
              </a:lnSpc>
              <a:defRPr/>
            </a:pPr>
            <a:r>
              <a:rPr lang="en-US" sz="2400" b="1" dirty="0">
                <a:effectLst>
                  <a:outerShdw blurRad="38100" dist="38100" dir="2700000" algn="tl">
                    <a:srgbClr val="C0C0C0"/>
                  </a:outerShdw>
                </a:effectLst>
                <a:latin typeface="Comic Sans MS" pitchFamily="66" charset="0"/>
              </a:rPr>
              <a:t>Both wanted world domination and would do anything short of nuclear “hot” war.</a:t>
            </a:r>
          </a:p>
          <a:p>
            <a:pPr eaLnBrk="1" hangingPunct="1">
              <a:lnSpc>
                <a:spcPct val="90000"/>
              </a:lnSpc>
              <a:buFontTx/>
              <a:buNone/>
              <a:defRPr/>
            </a:pPr>
            <a:endParaRPr lang="en-US" sz="2400" b="1" dirty="0">
              <a:effectLst>
                <a:outerShdw blurRad="38100" dist="38100" dir="2700000" algn="tl">
                  <a:srgbClr val="C0C0C0"/>
                </a:outerShdw>
              </a:effectLst>
              <a:latin typeface="Comic Sans MS" pitchFamily="66" charset="0"/>
            </a:endParaRPr>
          </a:p>
          <a:p>
            <a:pPr eaLnBrk="1" hangingPunct="1">
              <a:lnSpc>
                <a:spcPct val="90000"/>
              </a:lnSpc>
              <a:defRPr/>
            </a:pPr>
            <a:r>
              <a:rPr lang="en-US" sz="2400" b="1" dirty="0">
                <a:effectLst>
                  <a:outerShdw blurRad="38100" dist="38100" dir="2700000" algn="tl">
                    <a:srgbClr val="C0C0C0"/>
                  </a:outerShdw>
                </a:effectLst>
                <a:latin typeface="Comic Sans MS" pitchFamily="66" charset="0"/>
              </a:rPr>
              <a:t>Both would use the threat of force, propaganda &amp; military or economic influence in regions.</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 calcmode="lin" valueType="num">
                                      <p:cBhvr additive="base">
                                        <p:cTn id="13" dur="500" fill="hold"/>
                                        <p:tgtEl>
                                          <p:spTgt spid="1607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60771">
                                            <p:txEl>
                                              <p:pRg st="4" end="4"/>
                                            </p:txEl>
                                          </p:spTgt>
                                        </p:tgtEl>
                                        <p:attrNameLst>
                                          <p:attrName>style.visibility</p:attrName>
                                        </p:attrNameLst>
                                      </p:cBhvr>
                                      <p:to>
                                        <p:strVal val="visible"/>
                                      </p:to>
                                    </p:set>
                                    <p:anim calcmode="lin" valueType="num">
                                      <p:cBhvr additive="base">
                                        <p:cTn id="19" dur="500" fill="hold"/>
                                        <p:tgtEl>
                                          <p:spTgt spid="16077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07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60771">
                                            <p:txEl>
                                              <p:pRg st="6" end="6"/>
                                            </p:txEl>
                                          </p:spTgt>
                                        </p:tgtEl>
                                        <p:attrNameLst>
                                          <p:attrName>style.visibility</p:attrName>
                                        </p:attrNameLst>
                                      </p:cBhvr>
                                      <p:to>
                                        <p:strVal val="visible"/>
                                      </p:to>
                                    </p:set>
                                    <p:anim calcmode="lin" valueType="num">
                                      <p:cBhvr additive="base">
                                        <p:cTn id="25" dur="500" fill="hold"/>
                                        <p:tgtEl>
                                          <p:spTgt spid="160771">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07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39EBD75C-7B6D-40A9-BDE4-C8292F6E4109}"/>
              </a:ext>
            </a:extLst>
          </p:cNvPr>
          <p:cNvSpPr txBox="1">
            <a:spLocks noChangeArrowheads="1"/>
          </p:cNvSpPr>
          <p:nvPr/>
        </p:nvSpPr>
        <p:spPr bwMode="auto">
          <a:xfrm>
            <a:off x="3276600" y="152400"/>
            <a:ext cx="7086600" cy="641350"/>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3600" b="1" u="sng" dirty="0">
                <a:solidFill>
                  <a:srgbClr val="D40000"/>
                </a:solidFill>
                <a:effectLst>
                  <a:outerShdw blurRad="38100" dist="38100" dir="2700000" algn="tl">
                    <a:srgbClr val="C0C0C0"/>
                  </a:outerShdw>
                </a:effectLst>
                <a:latin typeface="Bell MT" panose="02020503060305020303" pitchFamily="18" charset="0"/>
              </a:rPr>
              <a:t>The Ideological Struggle</a:t>
            </a:r>
          </a:p>
        </p:txBody>
      </p:sp>
      <p:sp>
        <p:nvSpPr>
          <p:cNvPr id="3085" name="Text Box 13">
            <a:extLst>
              <a:ext uri="{FF2B5EF4-FFF2-40B4-BE49-F238E27FC236}">
                <a16:creationId xmlns:a16="http://schemas.microsoft.com/office/drawing/2014/main" id="{B5B0276A-66E9-4965-A512-CDAFFEDD5AD8}"/>
              </a:ext>
            </a:extLst>
          </p:cNvPr>
          <p:cNvSpPr txBox="1">
            <a:spLocks noChangeArrowheads="1"/>
          </p:cNvSpPr>
          <p:nvPr/>
        </p:nvSpPr>
        <p:spPr bwMode="auto">
          <a:xfrm>
            <a:off x="3124200" y="1219201"/>
            <a:ext cx="2438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algn="ctr" eaLnBrk="1" fontAlgn="base" hangingPunct="1">
              <a:spcBef>
                <a:spcPct val="50000"/>
              </a:spcBef>
              <a:spcAft>
                <a:spcPct val="0"/>
              </a:spcAft>
            </a:pPr>
            <a:r>
              <a:rPr lang="en-US" altLang="en-US" sz="2000" b="1" dirty="0">
                <a:solidFill>
                  <a:srgbClr val="FF0000"/>
                </a:solidFill>
                <a:latin typeface="Comic Sans MS" panose="030F0702030302020204" pitchFamily="66" charset="0"/>
              </a:rPr>
              <a:t>Soviet &amp; Eastern Bloc Nations</a:t>
            </a:r>
            <a:br>
              <a:rPr lang="en-US" altLang="en-US" sz="2000" b="1" dirty="0">
                <a:solidFill>
                  <a:srgbClr val="FF0000"/>
                </a:solidFill>
                <a:latin typeface="Comic Sans MS" panose="030F0702030302020204" pitchFamily="66" charset="0"/>
              </a:rPr>
            </a:br>
            <a:r>
              <a:rPr lang="en-US" altLang="en-US" sz="2000" b="1" dirty="0">
                <a:solidFill>
                  <a:srgbClr val="FF0000"/>
                </a:solidFill>
                <a:latin typeface="Comic Sans MS" panose="030F0702030302020204" pitchFamily="66" charset="0"/>
              </a:rPr>
              <a:t>(“Iron Curtain”)</a:t>
            </a:r>
          </a:p>
        </p:txBody>
      </p:sp>
      <p:sp>
        <p:nvSpPr>
          <p:cNvPr id="3086" name="Text Box 14">
            <a:extLst>
              <a:ext uri="{FF2B5EF4-FFF2-40B4-BE49-F238E27FC236}">
                <a16:creationId xmlns:a16="http://schemas.microsoft.com/office/drawing/2014/main" id="{A8899CF7-DEA1-47E9-934A-D13352D3ED79}"/>
              </a:ext>
            </a:extLst>
          </p:cNvPr>
          <p:cNvSpPr txBox="1">
            <a:spLocks noChangeArrowheads="1"/>
          </p:cNvSpPr>
          <p:nvPr/>
        </p:nvSpPr>
        <p:spPr bwMode="auto">
          <a:xfrm>
            <a:off x="8153400" y="1143001"/>
            <a:ext cx="2057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algn="ctr" eaLnBrk="1" fontAlgn="base" hangingPunct="1">
              <a:spcBef>
                <a:spcPct val="50000"/>
              </a:spcBef>
              <a:spcAft>
                <a:spcPct val="0"/>
              </a:spcAft>
            </a:pPr>
            <a:r>
              <a:rPr lang="en-US" altLang="en-US" sz="2000" b="1" dirty="0">
                <a:solidFill>
                  <a:srgbClr val="333399"/>
                </a:solidFill>
                <a:latin typeface="Comic Sans MS" panose="030F0702030302020204" pitchFamily="66" charset="0"/>
              </a:rPr>
              <a:t>U.S. &amp; the </a:t>
            </a:r>
            <a:br>
              <a:rPr lang="en-US" altLang="en-US" sz="2000" b="1" dirty="0">
                <a:solidFill>
                  <a:srgbClr val="333399"/>
                </a:solidFill>
                <a:latin typeface="Comic Sans MS" panose="030F0702030302020204" pitchFamily="66" charset="0"/>
              </a:rPr>
            </a:br>
            <a:r>
              <a:rPr lang="en-US" altLang="en-US" sz="2000" b="1" dirty="0">
                <a:solidFill>
                  <a:srgbClr val="333399"/>
                </a:solidFill>
                <a:latin typeface="Comic Sans MS" panose="030F0702030302020204" pitchFamily="66" charset="0"/>
              </a:rPr>
              <a:t>Western Democracies</a:t>
            </a:r>
          </a:p>
        </p:txBody>
      </p:sp>
      <p:sp>
        <p:nvSpPr>
          <p:cNvPr id="3087" name="AutoShape 15">
            <a:extLst>
              <a:ext uri="{FF2B5EF4-FFF2-40B4-BE49-F238E27FC236}">
                <a16:creationId xmlns:a16="http://schemas.microsoft.com/office/drawing/2014/main" id="{78F5D0AE-C46D-4A3A-9410-80B23163B348}"/>
              </a:ext>
            </a:extLst>
          </p:cNvPr>
          <p:cNvSpPr>
            <a:spLocks noChangeArrowheads="1"/>
          </p:cNvSpPr>
          <p:nvPr/>
        </p:nvSpPr>
        <p:spPr bwMode="auto">
          <a:xfrm rot="4163949">
            <a:off x="6326982" y="1069182"/>
            <a:ext cx="985837" cy="1143000"/>
          </a:xfrm>
          <a:prstGeom prst="irregularSeal2">
            <a:avLst/>
          </a:prstGeom>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prstShdw prst="shdw17" dist="17961" dir="2700000">
              <a:srgbClr val="4E34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eaLnBrk="1" fontAlgn="base" hangingPunct="1">
              <a:spcBef>
                <a:spcPct val="0"/>
              </a:spcBef>
              <a:spcAft>
                <a:spcPct val="0"/>
              </a:spcAft>
            </a:pPr>
            <a:endParaRPr lang="en-US" altLang="en-US" dirty="0">
              <a:solidFill>
                <a:srgbClr val="000000"/>
              </a:solidFill>
              <a:latin typeface="Bell MT" panose="02020503060305020303" pitchFamily="18" charset="0"/>
            </a:endParaRPr>
          </a:p>
        </p:txBody>
      </p:sp>
      <p:sp>
        <p:nvSpPr>
          <p:cNvPr id="3088" name="Line 16">
            <a:extLst>
              <a:ext uri="{FF2B5EF4-FFF2-40B4-BE49-F238E27FC236}">
                <a16:creationId xmlns:a16="http://schemas.microsoft.com/office/drawing/2014/main" id="{DC247EA7-EFA6-41D8-82BC-DC3782C8A3D5}"/>
              </a:ext>
            </a:extLst>
          </p:cNvPr>
          <p:cNvSpPr>
            <a:spLocks noChangeShapeType="1"/>
          </p:cNvSpPr>
          <p:nvPr/>
        </p:nvSpPr>
        <p:spPr bwMode="auto">
          <a:xfrm>
            <a:off x="5257800" y="1752600"/>
            <a:ext cx="914400" cy="0"/>
          </a:xfrm>
          <a:prstGeom prst="line">
            <a:avLst/>
          </a:prstGeom>
          <a:noFill/>
          <a:ln w="28575">
            <a:solidFill>
              <a:srgbClr val="D4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latin typeface="Bell MT" panose="02020503060305020303" pitchFamily="18" charset="0"/>
            </a:endParaRPr>
          </a:p>
        </p:txBody>
      </p:sp>
      <p:sp>
        <p:nvSpPr>
          <p:cNvPr id="3089" name="Line 17">
            <a:extLst>
              <a:ext uri="{FF2B5EF4-FFF2-40B4-BE49-F238E27FC236}">
                <a16:creationId xmlns:a16="http://schemas.microsoft.com/office/drawing/2014/main" id="{85525DF8-D503-4975-8167-2ACB4354302A}"/>
              </a:ext>
            </a:extLst>
          </p:cNvPr>
          <p:cNvSpPr>
            <a:spLocks noChangeShapeType="1"/>
          </p:cNvSpPr>
          <p:nvPr/>
        </p:nvSpPr>
        <p:spPr bwMode="auto">
          <a:xfrm flipH="1">
            <a:off x="7467600" y="1752600"/>
            <a:ext cx="91440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latin typeface="Bell MT" panose="02020503060305020303" pitchFamily="18" charset="0"/>
            </a:endParaRPr>
          </a:p>
        </p:txBody>
      </p:sp>
      <p:sp>
        <p:nvSpPr>
          <p:cNvPr id="3090" name="Text Box 18">
            <a:extLst>
              <a:ext uri="{FF2B5EF4-FFF2-40B4-BE49-F238E27FC236}">
                <a16:creationId xmlns:a16="http://schemas.microsoft.com/office/drawing/2014/main" id="{283FEE04-F600-4A2E-88C8-9B9D835EA442}"/>
              </a:ext>
            </a:extLst>
          </p:cNvPr>
          <p:cNvSpPr txBox="1">
            <a:spLocks noChangeArrowheads="1"/>
          </p:cNvSpPr>
          <p:nvPr/>
        </p:nvSpPr>
        <p:spPr bwMode="auto">
          <a:xfrm>
            <a:off x="3124200" y="2362200"/>
            <a:ext cx="2819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eaLnBrk="1" fontAlgn="base" hangingPunct="1">
              <a:spcBef>
                <a:spcPct val="50000"/>
              </a:spcBef>
              <a:spcAft>
                <a:spcPct val="0"/>
              </a:spcAft>
            </a:pPr>
            <a:r>
              <a:rPr lang="en-US" altLang="en-US" b="1" i="1" dirty="0">
                <a:solidFill>
                  <a:srgbClr val="000000"/>
                </a:solidFill>
                <a:latin typeface="Comic Sans MS" panose="030F0702030302020204" pitchFamily="66" charset="0"/>
              </a:rPr>
              <a:t>GOAL</a:t>
            </a:r>
            <a:r>
              <a:rPr lang="en-US" altLang="en-US" b="1" dirty="0">
                <a:solidFill>
                  <a:srgbClr val="FFFFFF"/>
                </a:solidFill>
                <a:latin typeface="Comic Sans MS" panose="030F0702030302020204" pitchFamily="66" charset="0"/>
              </a:rPr>
              <a:t> </a:t>
            </a:r>
            <a:r>
              <a:rPr lang="en-US" altLang="en-US" b="1" dirty="0">
                <a:solidFill>
                  <a:srgbClr val="000000"/>
                </a:solidFill>
                <a:latin typeface="Comic Sans MS" panose="030F0702030302020204" pitchFamily="66" charset="0"/>
                <a:sym typeface="Wingdings" panose="05000000000000000000" pitchFamily="2" charset="2"/>
              </a:rPr>
              <a:t> spread world-wide Communism</a:t>
            </a:r>
            <a:endParaRPr lang="en-US" altLang="en-US" b="1" dirty="0">
              <a:solidFill>
                <a:srgbClr val="000000"/>
              </a:solidFill>
              <a:latin typeface="Comic Sans MS" panose="030F0702030302020204" pitchFamily="66" charset="0"/>
            </a:endParaRPr>
          </a:p>
        </p:txBody>
      </p:sp>
      <p:sp>
        <p:nvSpPr>
          <p:cNvPr id="3092" name="Text Box 20">
            <a:extLst>
              <a:ext uri="{FF2B5EF4-FFF2-40B4-BE49-F238E27FC236}">
                <a16:creationId xmlns:a16="http://schemas.microsoft.com/office/drawing/2014/main" id="{4E460B09-F7A5-406E-A41B-E9267BC18DD6}"/>
              </a:ext>
            </a:extLst>
          </p:cNvPr>
          <p:cNvSpPr txBox="1">
            <a:spLocks noChangeArrowheads="1"/>
          </p:cNvSpPr>
          <p:nvPr/>
        </p:nvSpPr>
        <p:spPr bwMode="auto">
          <a:xfrm>
            <a:off x="7620000" y="2209801"/>
            <a:ext cx="2895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eaLnBrk="1" fontAlgn="base" hangingPunct="1">
              <a:spcBef>
                <a:spcPct val="50000"/>
              </a:spcBef>
              <a:spcAft>
                <a:spcPct val="0"/>
              </a:spcAft>
            </a:pPr>
            <a:r>
              <a:rPr lang="en-US" altLang="en-US" b="1" i="1" dirty="0">
                <a:solidFill>
                  <a:srgbClr val="000000"/>
                </a:solidFill>
                <a:latin typeface="Comic Sans MS" panose="030F0702030302020204" pitchFamily="66" charset="0"/>
              </a:rPr>
              <a:t>GOAL</a:t>
            </a:r>
            <a:r>
              <a:rPr lang="en-US" altLang="en-US" b="1" dirty="0">
                <a:solidFill>
                  <a:srgbClr val="000000"/>
                </a:solidFill>
                <a:latin typeface="Comic Sans MS" panose="030F0702030302020204" pitchFamily="66" charset="0"/>
              </a:rPr>
              <a:t> </a:t>
            </a:r>
            <a:r>
              <a:rPr lang="en-US" altLang="en-US" b="1" dirty="0">
                <a:solidFill>
                  <a:srgbClr val="000000"/>
                </a:solidFill>
                <a:latin typeface="Comic Sans MS" panose="030F0702030302020204" pitchFamily="66" charset="0"/>
                <a:sym typeface="Wingdings" panose="05000000000000000000" pitchFamily="2" charset="2"/>
              </a:rPr>
              <a:t> </a:t>
            </a:r>
            <a:r>
              <a:rPr lang="en-US" altLang="en-US" b="1" dirty="0">
                <a:solidFill>
                  <a:srgbClr val="FF0000"/>
                </a:solidFill>
                <a:latin typeface="Comic Sans MS" panose="030F0702030302020204" pitchFamily="66" charset="0"/>
                <a:sym typeface="Wingdings" panose="05000000000000000000" pitchFamily="2" charset="2"/>
              </a:rPr>
              <a:t>“Containment”</a:t>
            </a:r>
            <a:r>
              <a:rPr lang="en-US" altLang="en-US" b="1" dirty="0">
                <a:solidFill>
                  <a:srgbClr val="000000"/>
                </a:solidFill>
                <a:latin typeface="Comic Sans MS" panose="030F0702030302020204" pitchFamily="66" charset="0"/>
                <a:sym typeface="Wingdings" panose="05000000000000000000" pitchFamily="2" charset="2"/>
              </a:rPr>
              <a:t> of Communism &amp; the eventual collapse of the Communist world.</a:t>
            </a:r>
            <a:endParaRPr lang="en-US" altLang="en-US" b="1" dirty="0">
              <a:solidFill>
                <a:srgbClr val="FF0000"/>
              </a:solidFill>
              <a:latin typeface="Comic Sans MS" panose="030F0702030302020204" pitchFamily="66" charset="0"/>
            </a:endParaRPr>
          </a:p>
        </p:txBody>
      </p:sp>
      <p:sp>
        <p:nvSpPr>
          <p:cNvPr id="3093" name="Text Box 21">
            <a:extLst>
              <a:ext uri="{FF2B5EF4-FFF2-40B4-BE49-F238E27FC236}">
                <a16:creationId xmlns:a16="http://schemas.microsoft.com/office/drawing/2014/main" id="{4DC00522-FE2E-41F7-8513-FF535161B36C}"/>
              </a:ext>
            </a:extLst>
          </p:cNvPr>
          <p:cNvSpPr txBox="1">
            <a:spLocks noChangeArrowheads="1"/>
          </p:cNvSpPr>
          <p:nvPr/>
        </p:nvSpPr>
        <p:spPr bwMode="auto">
          <a:xfrm>
            <a:off x="3048000" y="3352801"/>
            <a:ext cx="7391400"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Biohazard Participants" pitchFamily="2" charset="0"/>
              </a:defRPr>
            </a:lvl1pPr>
            <a:lvl2pPr marL="742950" indent="-285750" eaLnBrk="0" hangingPunct="0">
              <a:defRPr>
                <a:solidFill>
                  <a:schemeClr val="tx1"/>
                </a:solidFill>
                <a:latin typeface="Biohazard Participants" pitchFamily="2" charset="0"/>
              </a:defRPr>
            </a:lvl2pPr>
            <a:lvl3pPr marL="1143000" indent="-228600" eaLnBrk="0" hangingPunct="0">
              <a:defRPr>
                <a:solidFill>
                  <a:schemeClr val="tx1"/>
                </a:solidFill>
                <a:latin typeface="Biohazard Participants" pitchFamily="2" charset="0"/>
              </a:defRPr>
            </a:lvl3pPr>
            <a:lvl4pPr marL="1600200" indent="-228600" eaLnBrk="0" hangingPunct="0">
              <a:defRPr>
                <a:solidFill>
                  <a:schemeClr val="tx1"/>
                </a:solidFill>
                <a:latin typeface="Biohazard Participants" pitchFamily="2" charset="0"/>
              </a:defRPr>
            </a:lvl4pPr>
            <a:lvl5pPr marL="2057400" indent="-228600" eaLnBrk="0" hangingPunct="0">
              <a:defRPr>
                <a:solidFill>
                  <a:schemeClr val="tx1"/>
                </a:solidFill>
                <a:latin typeface="Biohazard Participants" pitchFamily="2" charset="0"/>
              </a:defRPr>
            </a:lvl5pPr>
            <a:lvl6pPr marL="2514600" indent="-228600" eaLnBrk="0" fontAlgn="base" hangingPunct="0">
              <a:spcBef>
                <a:spcPct val="0"/>
              </a:spcBef>
              <a:spcAft>
                <a:spcPct val="0"/>
              </a:spcAft>
              <a:defRPr>
                <a:solidFill>
                  <a:schemeClr val="tx1"/>
                </a:solidFill>
                <a:latin typeface="Biohazard Participants" pitchFamily="2" charset="0"/>
              </a:defRPr>
            </a:lvl6pPr>
            <a:lvl7pPr marL="2971800" indent="-228600" eaLnBrk="0" fontAlgn="base" hangingPunct="0">
              <a:spcBef>
                <a:spcPct val="0"/>
              </a:spcBef>
              <a:spcAft>
                <a:spcPct val="0"/>
              </a:spcAft>
              <a:defRPr>
                <a:solidFill>
                  <a:schemeClr val="tx1"/>
                </a:solidFill>
                <a:latin typeface="Biohazard Participants" pitchFamily="2" charset="0"/>
              </a:defRPr>
            </a:lvl7pPr>
            <a:lvl8pPr marL="3429000" indent="-228600" eaLnBrk="0" fontAlgn="base" hangingPunct="0">
              <a:spcBef>
                <a:spcPct val="0"/>
              </a:spcBef>
              <a:spcAft>
                <a:spcPct val="0"/>
              </a:spcAft>
              <a:defRPr>
                <a:solidFill>
                  <a:schemeClr val="tx1"/>
                </a:solidFill>
                <a:latin typeface="Biohazard Participants" pitchFamily="2" charset="0"/>
              </a:defRPr>
            </a:lvl8pPr>
            <a:lvl9pPr marL="3886200" indent="-228600" eaLnBrk="0" fontAlgn="base" hangingPunct="0">
              <a:spcBef>
                <a:spcPct val="0"/>
              </a:spcBef>
              <a:spcAft>
                <a:spcPct val="0"/>
              </a:spcAft>
              <a:defRPr>
                <a:solidFill>
                  <a:schemeClr val="tx1"/>
                </a:solidFill>
                <a:latin typeface="Biohazard Participants" pitchFamily="2" charset="0"/>
              </a:defRPr>
            </a:lvl9pPr>
          </a:lstStyle>
          <a:p>
            <a:pPr eaLnBrk="1" fontAlgn="base" hangingPunct="1">
              <a:spcBef>
                <a:spcPct val="50000"/>
              </a:spcBef>
              <a:spcAft>
                <a:spcPct val="0"/>
              </a:spcAft>
            </a:pPr>
            <a:r>
              <a:rPr lang="en-US" altLang="en-US" sz="2000" b="1" u="sng" dirty="0">
                <a:solidFill>
                  <a:srgbClr val="000000"/>
                </a:solidFill>
                <a:latin typeface="Comic Sans MS" panose="030F0702030302020204" pitchFamily="66" charset="0"/>
              </a:rPr>
              <a:t>METHODOLOGIES:</a:t>
            </a:r>
          </a:p>
          <a:p>
            <a:pPr eaLnBrk="1" fontAlgn="base" hangingPunct="1">
              <a:spcBef>
                <a:spcPct val="50000"/>
              </a:spcBef>
              <a:spcAft>
                <a:spcPct val="0"/>
              </a:spcAft>
              <a:buClr>
                <a:srgbClr val="008000"/>
              </a:buClr>
              <a:buFont typeface="Wingdings" panose="05000000000000000000" pitchFamily="2" charset="2"/>
              <a:buChar char="«"/>
            </a:pPr>
            <a:r>
              <a:rPr lang="en-US" altLang="en-US" sz="2000" b="1" dirty="0">
                <a:solidFill>
                  <a:srgbClr val="000000"/>
                </a:solidFill>
                <a:latin typeface="Comic Sans MS" panose="030F0702030302020204" pitchFamily="66" charset="0"/>
              </a:rPr>
              <a:t>Espionage (KGB vs. CIA)</a:t>
            </a:r>
          </a:p>
          <a:p>
            <a:pPr eaLnBrk="1" fontAlgn="base" hangingPunct="1">
              <a:spcBef>
                <a:spcPct val="50000"/>
              </a:spcBef>
              <a:spcAft>
                <a:spcPct val="0"/>
              </a:spcAft>
              <a:buClr>
                <a:srgbClr val="008000"/>
              </a:buClr>
              <a:buFont typeface="Wingdings" panose="05000000000000000000" pitchFamily="2" charset="2"/>
              <a:buChar char="«"/>
            </a:pPr>
            <a:r>
              <a:rPr lang="en-US" altLang="en-US" sz="2000" b="1" dirty="0">
                <a:solidFill>
                  <a:srgbClr val="000000"/>
                </a:solidFill>
                <a:latin typeface="Comic Sans MS" panose="030F0702030302020204" pitchFamily="66" charset="0"/>
              </a:rPr>
              <a:t>Arms Race (nuclear escalation)</a:t>
            </a:r>
          </a:p>
          <a:p>
            <a:pPr eaLnBrk="1" fontAlgn="base" hangingPunct="1">
              <a:spcBef>
                <a:spcPct val="50000"/>
              </a:spcBef>
              <a:spcAft>
                <a:spcPct val="0"/>
              </a:spcAft>
              <a:buClr>
                <a:srgbClr val="008000"/>
              </a:buClr>
              <a:buFont typeface="Wingdings" panose="05000000000000000000" pitchFamily="2" charset="2"/>
              <a:buChar char="«"/>
            </a:pPr>
            <a:r>
              <a:rPr lang="en-US" altLang="en-US" sz="2000" b="1" dirty="0">
                <a:solidFill>
                  <a:srgbClr val="000000"/>
                </a:solidFill>
                <a:latin typeface="Comic Sans MS" panose="030F0702030302020204" pitchFamily="66" charset="0"/>
              </a:rPr>
              <a:t>Ideological Competition for the minds and hearts of Third World peoples</a:t>
            </a:r>
          </a:p>
          <a:p>
            <a:pPr eaLnBrk="1" fontAlgn="base" hangingPunct="1">
              <a:spcBef>
                <a:spcPct val="50000"/>
              </a:spcBef>
              <a:spcAft>
                <a:spcPct val="0"/>
              </a:spcAft>
              <a:buClr>
                <a:srgbClr val="008000"/>
              </a:buClr>
              <a:buFont typeface="Wingdings" panose="05000000000000000000" pitchFamily="2" charset="2"/>
              <a:buChar char="«"/>
            </a:pPr>
            <a:r>
              <a:rPr lang="en-US" altLang="en-US" sz="2000" b="1" dirty="0">
                <a:solidFill>
                  <a:srgbClr val="000000"/>
                </a:solidFill>
                <a:latin typeface="Comic Sans MS" panose="030F0702030302020204" pitchFamily="66" charset="0"/>
              </a:rPr>
              <a:t>Bi-Polarization of Europe (</a:t>
            </a:r>
            <a:r>
              <a:rPr lang="en-US" altLang="en-US" sz="2000" b="1" dirty="0">
                <a:solidFill>
                  <a:srgbClr val="333399"/>
                </a:solidFill>
                <a:latin typeface="Comic Sans MS" panose="030F0702030302020204" pitchFamily="66" charset="0"/>
              </a:rPr>
              <a:t>NATO</a:t>
            </a:r>
            <a:r>
              <a:rPr lang="en-US" altLang="en-US" sz="2000" b="1" dirty="0">
                <a:solidFill>
                  <a:srgbClr val="000000"/>
                </a:solidFill>
                <a:latin typeface="Comic Sans MS" panose="030F0702030302020204" pitchFamily="66" charset="0"/>
              </a:rPr>
              <a:t> vs. </a:t>
            </a:r>
            <a:r>
              <a:rPr lang="en-US" altLang="en-US" sz="2000" b="1" dirty="0">
                <a:solidFill>
                  <a:srgbClr val="FF0000"/>
                </a:solidFill>
                <a:latin typeface="Comic Sans MS" panose="030F0702030302020204" pitchFamily="66" charset="0"/>
              </a:rPr>
              <a:t>Warsaw Pact</a:t>
            </a:r>
            <a:r>
              <a:rPr lang="en-US" altLang="en-US" sz="2000" b="1" dirty="0">
                <a:solidFill>
                  <a:srgbClr val="000000"/>
                </a:solidFill>
                <a:latin typeface="Comic Sans MS" panose="030F0702030302020204" pitchFamily="66" charset="0"/>
              </a:rPr>
              <a:t>)</a:t>
            </a:r>
          </a:p>
          <a:p>
            <a:pPr eaLnBrk="1" fontAlgn="base" hangingPunct="1">
              <a:spcBef>
                <a:spcPct val="50000"/>
              </a:spcBef>
              <a:spcAft>
                <a:spcPct val="0"/>
              </a:spcAft>
              <a:buClr>
                <a:srgbClr val="008000"/>
              </a:buClr>
              <a:buFont typeface="Wingdings" panose="05000000000000000000" pitchFamily="2" charset="2"/>
              <a:buChar char="«"/>
            </a:pPr>
            <a:r>
              <a:rPr lang="en-US" altLang="en-US" sz="2000" b="1" dirty="0">
                <a:solidFill>
                  <a:srgbClr val="000000"/>
                </a:solidFill>
                <a:latin typeface="Comic Sans MS" panose="030F0702030302020204" pitchFamily="66" charset="0"/>
              </a:rPr>
              <a:t>War of Proxy</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5"/>
                                        </p:tgtEl>
                                        <p:attrNameLst>
                                          <p:attrName>style.visibility</p:attrName>
                                        </p:attrNameLst>
                                      </p:cBhvr>
                                      <p:to>
                                        <p:strVal val="visible"/>
                                      </p:to>
                                    </p:set>
                                    <p:animEffect transition="in" filter="wipe(left)">
                                      <p:cBhvr>
                                        <p:cTn id="7" dur="500"/>
                                        <p:tgtEl>
                                          <p:spTgt spid="3085"/>
                                        </p:tgtEl>
                                      </p:cBhvr>
                                    </p:animEffect>
                                  </p:childTnLst>
                                </p:cTn>
                              </p:par>
                              <p:par>
                                <p:cTn id="8" presetID="22" presetClass="entr" presetSubtype="4" fill="hold" nodeType="withEffect">
                                  <p:stCondLst>
                                    <p:cond delay="0"/>
                                  </p:stCondLst>
                                  <p:childTnLst>
                                    <p:set>
                                      <p:cBhvr>
                                        <p:cTn id="9" dur="1" fill="hold">
                                          <p:stCondLst>
                                            <p:cond delay="0"/>
                                          </p:stCondLst>
                                        </p:cTn>
                                        <p:tgtEl>
                                          <p:spTgt spid="3088"/>
                                        </p:tgtEl>
                                        <p:attrNameLst>
                                          <p:attrName>style.visibility</p:attrName>
                                        </p:attrNameLst>
                                      </p:cBhvr>
                                      <p:to>
                                        <p:strVal val="visible"/>
                                      </p:to>
                                    </p:set>
                                    <p:animEffect transition="in" filter="wipe(down)">
                                      <p:cBhvr>
                                        <p:cTn id="10" dur="500"/>
                                        <p:tgtEl>
                                          <p:spTgt spid="3088"/>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3090"/>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087"/>
                                        </p:tgtEl>
                                        <p:attrNameLst>
                                          <p:attrName>style.visibility</p:attrName>
                                        </p:attrNameLst>
                                      </p:cBhvr>
                                      <p:to>
                                        <p:strVal val="visible"/>
                                      </p:to>
                                    </p:set>
                                    <p:animEffect transition="in" filter="fade">
                                      <p:cBhvr>
                                        <p:cTn id="18" dur="385" decel="100000"/>
                                        <p:tgtEl>
                                          <p:spTgt spid="3087"/>
                                        </p:tgtEl>
                                      </p:cBhvr>
                                    </p:animEffect>
                                    <p:animScale>
                                      <p:cBhvr>
                                        <p:cTn id="19" dur="385" decel="100000"/>
                                        <p:tgtEl>
                                          <p:spTgt spid="3087"/>
                                        </p:tgtEl>
                                      </p:cBhvr>
                                      <p:from x="10000" y="10000"/>
                                      <p:to x="200000" y="450000"/>
                                    </p:animScale>
                                    <p:animScale>
                                      <p:cBhvr>
                                        <p:cTn id="20" dur="615" accel="100000" fill="hold">
                                          <p:stCondLst>
                                            <p:cond delay="385"/>
                                          </p:stCondLst>
                                        </p:cTn>
                                        <p:tgtEl>
                                          <p:spTgt spid="3087"/>
                                        </p:tgtEl>
                                      </p:cBhvr>
                                      <p:from x="200000" y="450000"/>
                                      <p:to x="100000" y="100000"/>
                                    </p:animScale>
                                    <p:set>
                                      <p:cBhvr>
                                        <p:cTn id="21" dur="385" fill="hold"/>
                                        <p:tgtEl>
                                          <p:spTgt spid="3087"/>
                                        </p:tgtEl>
                                        <p:attrNameLst>
                                          <p:attrName>ppt_x</p:attrName>
                                        </p:attrNameLst>
                                      </p:cBhvr>
                                      <p:to>
                                        <p:strVal val="(0.5)"/>
                                      </p:to>
                                    </p:set>
                                    <p:anim from="(0.5)" to="(#ppt_x)" calcmode="lin" valueType="num">
                                      <p:cBhvr>
                                        <p:cTn id="22" dur="615" accel="100000" fill="hold">
                                          <p:stCondLst>
                                            <p:cond delay="385"/>
                                          </p:stCondLst>
                                        </p:cTn>
                                        <p:tgtEl>
                                          <p:spTgt spid="3087"/>
                                        </p:tgtEl>
                                        <p:attrNameLst>
                                          <p:attrName>ppt_x</p:attrName>
                                        </p:attrNameLst>
                                      </p:cBhvr>
                                    </p:anim>
                                    <p:set>
                                      <p:cBhvr>
                                        <p:cTn id="23" dur="385" fill="hold"/>
                                        <p:tgtEl>
                                          <p:spTgt spid="3087"/>
                                        </p:tgtEl>
                                        <p:attrNameLst>
                                          <p:attrName>ppt_y</p:attrName>
                                        </p:attrNameLst>
                                      </p:cBhvr>
                                      <p:to>
                                        <p:strVal val="(#ppt_y+0.4)"/>
                                      </p:to>
                                    </p:set>
                                    <p:anim from="(#ppt_y+0.4)" to="(#ppt_y)" calcmode="lin" valueType="num">
                                      <p:cBhvr>
                                        <p:cTn id="24" dur="615" accel="100000" fill="hold">
                                          <p:stCondLst>
                                            <p:cond delay="385"/>
                                          </p:stCondLst>
                                        </p:cTn>
                                        <p:tgtEl>
                                          <p:spTgt spid="3087"/>
                                        </p:tgtEl>
                                        <p:attrNameLst>
                                          <p:attrName>ppt_y</p:attrName>
                                        </p:attrNameLst>
                                      </p:cBhvr>
                                    </p:anim>
                                  </p:childTnLst>
                                  <p:subTnLst>
                                    <p:audio>
                                      <p:cMediaNode>
                                        <p:cTn display="0" masterRel="sameClick">
                                          <p:stCondLst>
                                            <p:cond evt="begin" delay="0">
                                              <p:tn val="16"/>
                                            </p:cond>
                                          </p:stCondLst>
                                          <p:endCondLst>
                                            <p:cond evt="onStopAudio" delay="0">
                                              <p:tgtEl>
                                                <p:sldTgt/>
                                              </p:tgtEl>
                                            </p:cond>
                                          </p:endCondLst>
                                        </p:cTn>
                                        <p:tgtEl>
                                          <p:sndTgt r:embed="rId2" name="bomb.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nodeType="clickEffect">
                                  <p:stCondLst>
                                    <p:cond delay="0"/>
                                  </p:stCondLst>
                                  <p:childTnLst>
                                    <p:set>
                                      <p:cBhvr>
                                        <p:cTn id="28" dur="1" fill="hold">
                                          <p:stCondLst>
                                            <p:cond delay="0"/>
                                          </p:stCondLst>
                                        </p:cTn>
                                        <p:tgtEl>
                                          <p:spTgt spid="3089"/>
                                        </p:tgtEl>
                                        <p:attrNameLst>
                                          <p:attrName>style.visibility</p:attrName>
                                        </p:attrNameLst>
                                      </p:cBhvr>
                                      <p:to>
                                        <p:strVal val="visible"/>
                                      </p:to>
                                    </p:set>
                                    <p:animEffect transition="in" filter="wipe(right)">
                                      <p:cBhvr>
                                        <p:cTn id="29" dur="500"/>
                                        <p:tgtEl>
                                          <p:spTgt spid="3089"/>
                                        </p:tgtEl>
                                      </p:cBhvr>
                                    </p:animEffect>
                                  </p:childTnLst>
                                </p:cTn>
                              </p:par>
                            </p:childTnLst>
                          </p:cTn>
                        </p:par>
                        <p:par>
                          <p:cTn id="30" fill="hold" nodeType="afterGroup">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3086"/>
                                        </p:tgtEl>
                                        <p:attrNameLst>
                                          <p:attrName>style.visibility</p:attrName>
                                        </p:attrNameLst>
                                      </p:cBhvr>
                                      <p:to>
                                        <p:strVal val="visible"/>
                                      </p:to>
                                    </p:set>
                                    <p:animEffect transition="in" filter="wipe(right)">
                                      <p:cBhvr>
                                        <p:cTn id="33" dur="500"/>
                                        <p:tgtEl>
                                          <p:spTgt spid="3086"/>
                                        </p:tgtEl>
                                      </p:cBhvr>
                                    </p:animEffect>
                                  </p:childTnLst>
                                </p:cTn>
                              </p:par>
                            </p:childTnLst>
                          </p:cTn>
                        </p:par>
                        <p:par>
                          <p:cTn id="34" fill="hold" nodeType="afterGroup">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309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3093">
                                            <p:txEl>
                                              <p:pRg st="0" end="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3093">
                                            <p:txEl>
                                              <p:pRg st="1" end="1"/>
                                            </p:txEl>
                                          </p:spTgt>
                                        </p:tgtEl>
                                        <p:attrNameLst>
                                          <p:attrName>style.visibility</p:attrName>
                                        </p:attrNameLst>
                                      </p:cBhvr>
                                      <p:to>
                                        <p:strVal val="visible"/>
                                      </p:to>
                                    </p:set>
                                    <p:animEffect transition="in" filter="wipe(left)">
                                      <p:cBhvr>
                                        <p:cTn id="45" dur="1000"/>
                                        <p:tgtEl>
                                          <p:spTgt spid="3093">
                                            <p:txEl>
                                              <p:pRg st="1" end="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3093">
                                            <p:txEl>
                                              <p:pRg st="2" end="2"/>
                                            </p:txEl>
                                          </p:spTgt>
                                        </p:tgtEl>
                                        <p:attrNameLst>
                                          <p:attrName>style.visibility</p:attrName>
                                        </p:attrNameLst>
                                      </p:cBhvr>
                                      <p:to>
                                        <p:strVal val="visible"/>
                                      </p:to>
                                    </p:set>
                                    <p:animEffect transition="in" filter="wipe(left)">
                                      <p:cBhvr>
                                        <p:cTn id="50" dur="1000"/>
                                        <p:tgtEl>
                                          <p:spTgt spid="3093">
                                            <p:txEl>
                                              <p:pRg st="2" end="2"/>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3093">
                                            <p:txEl>
                                              <p:pRg st="3" end="3"/>
                                            </p:txEl>
                                          </p:spTgt>
                                        </p:tgtEl>
                                        <p:attrNameLst>
                                          <p:attrName>style.visibility</p:attrName>
                                        </p:attrNameLst>
                                      </p:cBhvr>
                                      <p:to>
                                        <p:strVal val="visible"/>
                                      </p:to>
                                    </p:set>
                                    <p:animEffect transition="in" filter="wipe(left)">
                                      <p:cBhvr>
                                        <p:cTn id="55" dur="1000"/>
                                        <p:tgtEl>
                                          <p:spTgt spid="3093">
                                            <p:txEl>
                                              <p:pRg st="3" end="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3093">
                                            <p:txEl>
                                              <p:pRg st="4" end="4"/>
                                            </p:txEl>
                                          </p:spTgt>
                                        </p:tgtEl>
                                        <p:attrNameLst>
                                          <p:attrName>style.visibility</p:attrName>
                                        </p:attrNameLst>
                                      </p:cBhvr>
                                      <p:to>
                                        <p:strVal val="visible"/>
                                      </p:to>
                                    </p:set>
                                    <p:animEffect transition="in" filter="wipe(left)">
                                      <p:cBhvr>
                                        <p:cTn id="60" dur="1000"/>
                                        <p:tgtEl>
                                          <p:spTgt spid="3093">
                                            <p:txEl>
                                              <p:pRg st="4" end="4"/>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3093">
                                            <p:txEl>
                                              <p:pRg st="5" end="5"/>
                                            </p:txEl>
                                          </p:spTgt>
                                        </p:tgtEl>
                                        <p:attrNameLst>
                                          <p:attrName>style.visibility</p:attrName>
                                        </p:attrNameLst>
                                      </p:cBhvr>
                                      <p:to>
                                        <p:strVal val="visible"/>
                                      </p:to>
                                    </p:set>
                                    <p:animEffect transition="in" filter="wipe(left)">
                                      <p:cBhvr>
                                        <p:cTn id="65" dur="1000"/>
                                        <p:tgtEl>
                                          <p:spTgt spid="30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p:bldP spid="3086" grpId="0"/>
      <p:bldP spid="3087" grpId="0" animBg="1"/>
      <p:bldP spid="3090" grpId="0"/>
      <p:bldP spid="30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BE201651-A13E-46A6-A3D0-FE022026B5F1}"/>
              </a:ext>
            </a:extLst>
          </p:cNvPr>
          <p:cNvSpPr txBox="1">
            <a:spLocks noChangeArrowheads="1"/>
          </p:cNvSpPr>
          <p:nvPr/>
        </p:nvSpPr>
        <p:spPr bwMode="auto">
          <a:xfrm>
            <a:off x="3276600" y="120650"/>
            <a:ext cx="7086600" cy="641350"/>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3600" b="1" u="sng" dirty="0">
                <a:solidFill>
                  <a:srgbClr val="D40000"/>
                </a:solidFill>
                <a:effectLst>
                  <a:outerShdw blurRad="38100" dist="38100" dir="2700000" algn="tl">
                    <a:srgbClr val="C0C0C0"/>
                  </a:outerShdw>
                </a:effectLst>
                <a:latin typeface="Bell MT" panose="02020503060305020303" pitchFamily="18" charset="0"/>
              </a:rPr>
              <a:t>The “Iron Curtain”</a:t>
            </a:r>
          </a:p>
        </p:txBody>
      </p:sp>
      <p:sp>
        <p:nvSpPr>
          <p:cNvPr id="50179" name="Text Box 3">
            <a:extLst>
              <a:ext uri="{FF2B5EF4-FFF2-40B4-BE49-F238E27FC236}">
                <a16:creationId xmlns:a16="http://schemas.microsoft.com/office/drawing/2014/main" id="{E447E7AA-B423-43D8-9457-E55DB4B2BC4A}"/>
              </a:ext>
            </a:extLst>
          </p:cNvPr>
          <p:cNvSpPr txBox="1">
            <a:spLocks noChangeArrowheads="1"/>
          </p:cNvSpPr>
          <p:nvPr/>
        </p:nvSpPr>
        <p:spPr bwMode="auto">
          <a:xfrm>
            <a:off x="3048000" y="5014913"/>
            <a:ext cx="7620000" cy="1785104"/>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2200" b="1" i="1" dirty="0">
                <a:solidFill>
                  <a:srgbClr val="000000"/>
                </a:solidFill>
                <a:effectLst>
                  <a:outerShdw blurRad="38100" dist="38100" dir="2700000" algn="tl">
                    <a:srgbClr val="C0C0C0"/>
                  </a:outerShdw>
                </a:effectLst>
                <a:latin typeface="Comic Sans MS" pitchFamily="66" charset="0"/>
              </a:rPr>
              <a:t>From Stettin in the Balkans, to Trieste in the Adriatic, an </a:t>
            </a:r>
            <a:r>
              <a:rPr lang="en-US" sz="2200" b="1" i="1" dirty="0">
                <a:solidFill>
                  <a:srgbClr val="FF0000"/>
                </a:solidFill>
                <a:effectLst>
                  <a:outerShdw blurRad="38100" dist="38100" dir="2700000" algn="tl">
                    <a:srgbClr val="C0C0C0"/>
                  </a:outerShdw>
                </a:effectLst>
                <a:latin typeface="Comic Sans MS" pitchFamily="66" charset="0"/>
              </a:rPr>
              <a:t>iron curtain</a:t>
            </a:r>
            <a:r>
              <a:rPr lang="en-US" sz="2200" b="1" i="1" dirty="0">
                <a:solidFill>
                  <a:srgbClr val="000000"/>
                </a:solidFill>
                <a:effectLst>
                  <a:outerShdw blurRad="38100" dist="38100" dir="2700000" algn="tl">
                    <a:srgbClr val="C0C0C0"/>
                  </a:outerShdw>
                </a:effectLst>
                <a:latin typeface="Comic Sans MS" pitchFamily="66" charset="0"/>
              </a:rPr>
              <a:t> has descended across the Continent.  Behind that line lies the ancient capitals of Central and Eastern Europe.</a:t>
            </a:r>
            <a:br>
              <a:rPr lang="en-US" sz="2200" b="1" i="1" dirty="0">
                <a:solidFill>
                  <a:srgbClr val="000000"/>
                </a:solidFill>
                <a:effectLst>
                  <a:outerShdw blurRad="38100" dist="38100" dir="2700000" algn="tl">
                    <a:srgbClr val="C0C0C0"/>
                  </a:outerShdw>
                </a:effectLst>
                <a:latin typeface="Comic Sans MS" pitchFamily="66" charset="0"/>
              </a:rPr>
            </a:br>
            <a:r>
              <a:rPr lang="en-US" sz="2200" b="1" i="1" dirty="0">
                <a:solidFill>
                  <a:srgbClr val="000000"/>
                </a:solidFill>
                <a:effectLst>
                  <a:outerShdw blurRad="38100" dist="38100" dir="2700000" algn="tl">
                    <a:srgbClr val="C0C0C0"/>
                  </a:outerShdw>
                </a:effectLst>
                <a:latin typeface="Comic Sans MS" pitchFamily="66" charset="0"/>
              </a:rPr>
              <a:t>                      </a:t>
            </a:r>
            <a:r>
              <a:rPr lang="en-US" sz="2200" b="1" dirty="0">
                <a:solidFill>
                  <a:srgbClr val="000000"/>
                </a:solidFill>
                <a:effectLst>
                  <a:outerShdw blurRad="38100" dist="38100" dir="2700000" algn="tl">
                    <a:srgbClr val="C0C0C0"/>
                  </a:outerShdw>
                </a:effectLst>
                <a:latin typeface="Comic Sans MS" pitchFamily="66" charset="0"/>
              </a:rPr>
              <a:t>-- Sir Winston Churchill, 1946</a:t>
            </a:r>
            <a:endParaRPr lang="en-US" sz="2200" b="1" i="1" dirty="0">
              <a:solidFill>
                <a:srgbClr val="000000"/>
              </a:solidFill>
              <a:effectLst>
                <a:outerShdw blurRad="38100" dist="38100" dir="2700000" algn="tl">
                  <a:srgbClr val="C0C0C0"/>
                </a:outerShdw>
              </a:effectLst>
              <a:latin typeface="Comic Sans MS" pitchFamily="66" charset="0"/>
            </a:endParaRPr>
          </a:p>
        </p:txBody>
      </p:sp>
      <p:pic>
        <p:nvPicPr>
          <p:cNvPr id="6148" name="Picture 5" descr="Cold_War_Europe_1945_1990">
            <a:extLst>
              <a:ext uri="{FF2B5EF4-FFF2-40B4-BE49-F238E27FC236}">
                <a16:creationId xmlns:a16="http://schemas.microsoft.com/office/drawing/2014/main" id="{4EC9F0F3-3AB7-45C5-BF59-A6EC6B324182}"/>
              </a:ext>
            </a:extLst>
          </p:cNvPr>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3886200" y="839788"/>
            <a:ext cx="5562600" cy="4184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50179"/>
                                        </p:tgtEl>
                                        <p:attrNameLst>
                                          <p:attrName>style.visibility</p:attrName>
                                        </p:attrNameLst>
                                      </p:cBhvr>
                                      <p:to>
                                        <p:strVal val="visible"/>
                                      </p:to>
                                    </p:set>
                                    <p:animEffect transition="in" filter="wipe(left)">
                                      <p:cBhvr>
                                        <p:cTn id="7" dur="10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6DAB79C-D3EE-49C0-97C4-3D81C96FC79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a:p>
        </p:txBody>
      </p:sp>
      <p:pic>
        <p:nvPicPr>
          <p:cNvPr id="7171" name="Picture 2">
            <a:extLst>
              <a:ext uri="{FF2B5EF4-FFF2-40B4-BE49-F238E27FC236}">
                <a16:creationId xmlns:a16="http://schemas.microsoft.com/office/drawing/2014/main" id="{F563C18C-F3AA-4B34-BF3C-FB737994B1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600" y="47625"/>
            <a:ext cx="6781800" cy="68405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34260572-4535-4304-B7B5-887D37B87256}"/>
              </a:ext>
            </a:extLst>
          </p:cNvPr>
          <p:cNvSpPr>
            <a:spLocks noGrp="1" noChangeArrowheads="1"/>
          </p:cNvSpPr>
          <p:nvPr>
            <p:ph type="title"/>
          </p:nvPr>
        </p:nvSpPr>
        <p:spPr bwMode="auto">
          <a:xfrm>
            <a:off x="2895600" y="76200"/>
            <a:ext cx="5486400" cy="533400"/>
          </a:xfrm>
          <a:ln>
            <a:miter lim="800000"/>
            <a:headEnd/>
            <a:tailEnd/>
          </a:ln>
        </p:spPr>
        <p:txBody>
          <a:bodyPr vert="horz" wrap="square" lIns="91440" tIns="45720" rIns="91440" bIns="45720" numCol="1" anchor="t" anchorCtr="0" compatLnSpc="1">
            <a:prstTxWarp prst="textNoShape">
              <a:avLst/>
            </a:prstTxWarp>
          </a:bodyPr>
          <a:lstStyle/>
          <a:p>
            <a:pPr algn="l" eaLnBrk="1" hangingPunct="1">
              <a:defRPr/>
            </a:pPr>
            <a:r>
              <a:rPr lang="en-US" sz="4000" b="1" u="sng" dirty="0">
                <a:solidFill>
                  <a:schemeClr val="accent2"/>
                </a:solidFill>
                <a:effectLst>
                  <a:outerShdw blurRad="38100" dist="38100" dir="2700000" algn="tl">
                    <a:srgbClr val="C0C0C0"/>
                  </a:outerShdw>
                </a:effectLst>
                <a:latin typeface="Bell MT" panose="02020503060305020303" pitchFamily="18" charset="0"/>
              </a:rPr>
              <a:t>Truman Doctrine </a:t>
            </a:r>
            <a:r>
              <a:rPr lang="en-US" sz="2800" b="1" u="sng" dirty="0">
                <a:solidFill>
                  <a:schemeClr val="accent2"/>
                </a:solidFill>
                <a:effectLst>
                  <a:outerShdw blurRad="38100" dist="38100" dir="2700000" algn="tl">
                    <a:srgbClr val="C0C0C0"/>
                  </a:outerShdw>
                </a:effectLst>
                <a:latin typeface="Bell MT" panose="02020503060305020303" pitchFamily="18" charset="0"/>
              </a:rPr>
              <a:t>(1947)</a:t>
            </a:r>
            <a:br>
              <a:rPr lang="en-US" sz="2800" b="1" u="sng" dirty="0">
                <a:solidFill>
                  <a:schemeClr val="accent2"/>
                </a:solidFill>
                <a:effectLst>
                  <a:outerShdw blurRad="38100" dist="38100" dir="2700000" algn="tl">
                    <a:srgbClr val="C0C0C0"/>
                  </a:outerShdw>
                </a:effectLst>
              </a:rPr>
            </a:br>
            <a:endParaRPr lang="en-US" sz="2800" b="1" u="sng" dirty="0">
              <a:solidFill>
                <a:schemeClr val="accent2"/>
              </a:solidFill>
              <a:effectLst>
                <a:outerShdw blurRad="38100" dist="38100" dir="2700000" algn="tl">
                  <a:srgbClr val="C0C0C0"/>
                </a:outerShdw>
              </a:effectLst>
            </a:endParaRPr>
          </a:p>
        </p:txBody>
      </p:sp>
      <p:sp>
        <p:nvSpPr>
          <p:cNvPr id="178179" name="Rectangle 3">
            <a:extLst>
              <a:ext uri="{FF2B5EF4-FFF2-40B4-BE49-F238E27FC236}">
                <a16:creationId xmlns:a16="http://schemas.microsoft.com/office/drawing/2014/main" id="{77D66B4C-F2D0-431D-9D00-7EB540659AE6}"/>
              </a:ext>
            </a:extLst>
          </p:cNvPr>
          <p:cNvSpPr>
            <a:spLocks noGrp="1" noChangeArrowheads="1"/>
          </p:cNvSpPr>
          <p:nvPr>
            <p:ph type="body" sz="half" idx="1"/>
          </p:nvPr>
        </p:nvSpPr>
        <p:spPr bwMode="auto">
          <a:xfrm>
            <a:off x="2438400" y="838201"/>
            <a:ext cx="4724400" cy="4525963"/>
          </a:xfrm>
          <a:ln>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lnSpc>
                <a:spcPct val="90000"/>
              </a:lnSpc>
              <a:spcBef>
                <a:spcPct val="50000"/>
              </a:spcBef>
              <a:buNone/>
              <a:defRPr/>
            </a:pPr>
            <a:r>
              <a:rPr lang="en-US" altLang="en-US" sz="2400" b="1" i="1" dirty="0">
                <a:effectLst>
                  <a:outerShdw blurRad="38100" dist="38100" dir="2700000" algn="tl">
                    <a:srgbClr val="C0C0C0"/>
                  </a:outerShdw>
                </a:effectLst>
                <a:latin typeface="Tempus Sans ITC" pitchFamily="82" charset="0"/>
              </a:rPr>
              <a:t>       </a:t>
            </a:r>
            <a:r>
              <a:rPr lang="en-US" altLang="en-US" sz="2400" i="1" dirty="0">
                <a:effectLst>
                  <a:outerShdw blurRad="38100" dist="38100" dir="2700000" algn="tl">
                    <a:srgbClr val="C0C0C0"/>
                  </a:outerShdw>
                </a:effectLst>
                <a:latin typeface="Tempus Sans ITC" pitchFamily="82" charset="0"/>
              </a:rPr>
              <a:t>The U. S. should support free peoples throughout the world who were resisting takeovers by armed minorities or outside pressures…We must assist free peoples to work out their own destinies in their own way.</a:t>
            </a:r>
            <a:endParaRPr lang="en-US" altLang="en-US" sz="2400" dirty="0">
              <a:effectLst>
                <a:outerShdw blurRad="38100" dist="38100" dir="2700000" algn="tl">
                  <a:srgbClr val="C0C0C0"/>
                </a:outerShdw>
              </a:effectLst>
              <a:latin typeface="Tempus Sans ITC" pitchFamily="82" charset="0"/>
            </a:endParaRPr>
          </a:p>
          <a:p>
            <a:pPr marL="609600" indent="-609600" eaLnBrk="1" hangingPunct="1">
              <a:lnSpc>
                <a:spcPct val="90000"/>
              </a:lnSpc>
              <a:defRPr/>
            </a:pPr>
            <a:r>
              <a:rPr lang="en-US" altLang="en-US" sz="2400" dirty="0">
                <a:effectLst>
                  <a:outerShdw blurRad="38100" dist="38100" dir="2700000" algn="tl">
                    <a:srgbClr val="C0C0C0"/>
                  </a:outerShdw>
                </a:effectLst>
                <a:latin typeface="Tempus Sans ITC" pitchFamily="82" charset="0"/>
              </a:rPr>
              <a:t>The U.S. gave Greece &amp; Turkey $400 million in aid.</a:t>
            </a:r>
          </a:p>
          <a:p>
            <a:pPr marL="990600" lvl="1" indent="-533400" eaLnBrk="1" hangingPunct="1">
              <a:lnSpc>
                <a:spcPct val="90000"/>
              </a:lnSpc>
              <a:buNone/>
              <a:defRPr/>
            </a:pPr>
            <a:r>
              <a:rPr lang="en-US" altLang="en-US" sz="2400" dirty="0">
                <a:effectLst>
                  <a:outerShdw blurRad="38100" dist="38100" dir="2700000" algn="tl">
                    <a:srgbClr val="C0C0C0"/>
                  </a:outerShdw>
                </a:effectLst>
                <a:latin typeface="Tempus Sans ITC" pitchFamily="82" charset="0"/>
              </a:rPr>
              <a:t>  </a:t>
            </a:r>
            <a:endParaRPr lang="en-US" altLang="en-US" sz="2000" dirty="0">
              <a:effectLst>
                <a:outerShdw blurRad="38100" dist="38100" dir="2700000" algn="tl">
                  <a:srgbClr val="C0C0C0"/>
                </a:outerShdw>
              </a:effectLst>
              <a:latin typeface="Tempus Sans ITC" pitchFamily="82" charset="0"/>
            </a:endParaRPr>
          </a:p>
          <a:p>
            <a:pPr marL="609600" indent="-609600" eaLnBrk="1" hangingPunct="1">
              <a:lnSpc>
                <a:spcPct val="90000"/>
              </a:lnSpc>
              <a:defRPr/>
            </a:pPr>
            <a:r>
              <a:rPr lang="en-US" altLang="en-US" sz="2400" dirty="0">
                <a:effectLst>
                  <a:outerShdw blurRad="38100" dist="38100" dir="2700000" algn="tl">
                    <a:srgbClr val="C0C0C0"/>
                  </a:outerShdw>
                </a:effectLst>
                <a:latin typeface="Tempus Sans ITC" pitchFamily="82" charset="0"/>
              </a:rPr>
              <a:t>American military would be available to any nation threatened by communism.</a:t>
            </a:r>
          </a:p>
          <a:p>
            <a:pPr marL="609600" indent="-609600" eaLnBrk="1" hangingPunct="1">
              <a:lnSpc>
                <a:spcPct val="90000"/>
              </a:lnSpc>
              <a:defRPr/>
            </a:pPr>
            <a:endParaRPr lang="en-US" altLang="en-US" sz="2400" dirty="0">
              <a:latin typeface="Tempus Sans ITC" pitchFamily="82" charset="0"/>
            </a:endParaRPr>
          </a:p>
        </p:txBody>
      </p:sp>
      <p:pic>
        <p:nvPicPr>
          <p:cNvPr id="178181" name="Picture 5" descr="ts?t=4827911695549261341">
            <a:hlinkClick r:id="rId2"/>
            <a:extLst>
              <a:ext uri="{FF2B5EF4-FFF2-40B4-BE49-F238E27FC236}">
                <a16:creationId xmlns:a16="http://schemas.microsoft.com/office/drawing/2014/main" id="{0DEA1AA1-B5A2-44D2-AA78-68512837A45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826500" y="76200"/>
            <a:ext cx="1766888"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183" name="Picture 7">
            <a:extLst>
              <a:ext uri="{FF2B5EF4-FFF2-40B4-BE49-F238E27FC236}">
                <a16:creationId xmlns:a16="http://schemas.microsoft.com/office/drawing/2014/main" id="{F5C81DEA-43F0-48BE-A70E-94DE9AAB98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514600"/>
            <a:ext cx="3581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78181"/>
                                        </p:tgtEl>
                                        <p:attrNameLst>
                                          <p:attrName>style.visibility</p:attrName>
                                        </p:attrNameLst>
                                      </p:cBhvr>
                                      <p:to>
                                        <p:strVal val="visible"/>
                                      </p:to>
                                    </p:set>
                                  </p:childTnLst>
                                </p:cTn>
                              </p:par>
                            </p:childTnLst>
                          </p:cTn>
                        </p:par>
                        <p:par>
                          <p:cTn id="7" fill="hold" nodeType="afterGroup">
                            <p:stCondLst>
                              <p:cond delay="500"/>
                            </p:stCondLst>
                            <p:childTnLst>
                              <p:par>
                                <p:cTn id="8" presetID="9" presetClass="entr" presetSubtype="0" fill="hold" nodeType="afterEffect">
                                  <p:stCondLst>
                                    <p:cond delay="0"/>
                                  </p:stCondLst>
                                  <p:childTnLst>
                                    <p:set>
                                      <p:cBhvr>
                                        <p:cTn id="9" dur="1" fill="hold">
                                          <p:stCondLst>
                                            <p:cond delay="0"/>
                                          </p:stCondLst>
                                        </p:cTn>
                                        <p:tgtEl>
                                          <p:spTgt spid="178183"/>
                                        </p:tgtEl>
                                        <p:attrNameLst>
                                          <p:attrName>style.visibility</p:attrName>
                                        </p:attrNameLst>
                                      </p:cBhvr>
                                      <p:to>
                                        <p:strVal val="visible"/>
                                      </p:to>
                                    </p:set>
                                    <p:animEffect transition="in" filter="dissolve">
                                      <p:cBhvr>
                                        <p:cTn id="10" dur="500"/>
                                        <p:tgtEl>
                                          <p:spTgt spid="178183"/>
                                        </p:tgtEl>
                                      </p:cBhvr>
                                    </p:animEffect>
                                  </p:childTnLst>
                                </p:cTn>
                              </p:par>
                            </p:childTnLst>
                          </p:cTn>
                        </p:par>
                        <p:par>
                          <p:cTn id="11" fill="hold" nodeType="afterGroup">
                            <p:stCondLst>
                              <p:cond delay="1000"/>
                            </p:stCondLst>
                            <p:childTnLst>
                              <p:par>
                                <p:cTn id="12" presetID="1" presetClass="entr" presetSubtype="0" fill="hold" grpId="0" nodeType="afterEffect">
                                  <p:stCondLst>
                                    <p:cond delay="0"/>
                                  </p:stCondLst>
                                  <p:iterate type="lt">
                                    <p:tmAbs val="75"/>
                                  </p:iterate>
                                  <p:childTnLst>
                                    <p:set>
                                      <p:cBhvr>
                                        <p:cTn id="13" dur="1" fill="hold">
                                          <p:stCondLst>
                                            <p:cond delay="74"/>
                                          </p:stCondLst>
                                        </p:cTn>
                                        <p:tgtEl>
                                          <p:spTgt spid="178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2ACBB997-AC26-4A27-9BE2-5F838EDE87D0}"/>
              </a:ext>
            </a:extLst>
          </p:cNvPr>
          <p:cNvSpPr txBox="1">
            <a:spLocks noChangeArrowheads="1"/>
          </p:cNvSpPr>
          <p:nvPr/>
        </p:nvSpPr>
        <p:spPr bwMode="auto">
          <a:xfrm>
            <a:off x="3048000" y="152400"/>
            <a:ext cx="5257800" cy="641350"/>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3600" b="1" u="sng" dirty="0">
                <a:solidFill>
                  <a:srgbClr val="333399"/>
                </a:solidFill>
                <a:effectLst>
                  <a:outerShdw blurRad="38100" dist="38100" dir="2700000" algn="tl">
                    <a:srgbClr val="C0C0C0"/>
                  </a:outerShdw>
                </a:effectLst>
                <a:latin typeface="Bell MT" panose="02020503060305020303" pitchFamily="18" charset="0"/>
              </a:rPr>
              <a:t>Marshall Plan </a:t>
            </a:r>
            <a:r>
              <a:rPr lang="en-US" sz="2800" b="1" u="sng" dirty="0">
                <a:solidFill>
                  <a:srgbClr val="333399"/>
                </a:solidFill>
                <a:effectLst>
                  <a:outerShdw blurRad="38100" dist="38100" dir="2700000" algn="tl">
                    <a:srgbClr val="C0C0C0"/>
                  </a:outerShdw>
                </a:effectLst>
                <a:latin typeface="Bell MT" panose="02020503060305020303" pitchFamily="18" charset="0"/>
              </a:rPr>
              <a:t>(1948)</a:t>
            </a:r>
          </a:p>
        </p:txBody>
      </p:sp>
      <p:sp>
        <p:nvSpPr>
          <p:cNvPr id="46083" name="Text Box 3">
            <a:extLst>
              <a:ext uri="{FF2B5EF4-FFF2-40B4-BE49-F238E27FC236}">
                <a16:creationId xmlns:a16="http://schemas.microsoft.com/office/drawing/2014/main" id="{3188E927-52D9-4673-8938-19AB3B66AFE8}"/>
              </a:ext>
            </a:extLst>
          </p:cNvPr>
          <p:cNvSpPr txBox="1">
            <a:spLocks noChangeArrowheads="1"/>
          </p:cNvSpPr>
          <p:nvPr/>
        </p:nvSpPr>
        <p:spPr bwMode="auto">
          <a:xfrm>
            <a:off x="3048000" y="3352800"/>
            <a:ext cx="7620000" cy="3316288"/>
          </a:xfrm>
          <a:prstGeom prst="rect">
            <a:avLst/>
          </a:prstGeom>
          <a:noFill/>
          <a:ln w="9525">
            <a:noFill/>
            <a:miter lim="800000"/>
            <a:headEnd/>
            <a:tailEnd/>
          </a:ln>
          <a:effectLst/>
        </p:spPr>
        <p:txBody>
          <a:bodyPr>
            <a:spAutoFit/>
          </a:bodyPr>
          <a:lstStyle/>
          <a:p>
            <a:pPr marL="574675" indent="-574675" fontAlgn="base">
              <a:lnSpc>
                <a:spcPct val="90000"/>
              </a:lnSpc>
              <a:spcBef>
                <a:spcPct val="20000"/>
              </a:spcBef>
              <a:spcAft>
                <a:spcPct val="0"/>
              </a:spcAft>
              <a:defRPr/>
            </a:pPr>
            <a:r>
              <a:rPr lang="en-US" sz="2400" b="1" dirty="0">
                <a:solidFill>
                  <a:srgbClr val="333399"/>
                </a:solidFill>
                <a:effectLst>
                  <a:outerShdw blurRad="38100" dist="38100" dir="2700000" algn="tl">
                    <a:srgbClr val="C0C0C0"/>
                  </a:outerShdw>
                </a:effectLst>
                <a:latin typeface="Tempus Sans ITC" pitchFamily="82" charset="0"/>
              </a:rPr>
              <a:t>“</a:t>
            </a:r>
            <a:r>
              <a:rPr lang="en-US" sz="2000" b="1" i="1" dirty="0">
                <a:solidFill>
                  <a:srgbClr val="333399"/>
                </a:solidFill>
                <a:effectLst>
                  <a:outerShdw blurRad="38100" dist="38100" dir="2700000" algn="tl">
                    <a:srgbClr val="C0C0C0"/>
                  </a:outerShdw>
                </a:effectLst>
                <a:latin typeface="Comic Sans MS" pitchFamily="66" charset="0"/>
              </a:rPr>
              <a:t>The U. S. should provide  aid to </a:t>
            </a:r>
            <a:r>
              <a:rPr lang="en-US" sz="2000" b="1" i="1" u="sng" dirty="0">
                <a:solidFill>
                  <a:srgbClr val="333399"/>
                </a:solidFill>
                <a:effectLst>
                  <a:outerShdw blurRad="38100" dist="38100" dir="2700000" algn="tl">
                    <a:srgbClr val="C0C0C0"/>
                  </a:outerShdw>
                </a:effectLst>
                <a:latin typeface="Comic Sans MS" pitchFamily="66" charset="0"/>
              </a:rPr>
              <a:t>all</a:t>
            </a:r>
            <a:r>
              <a:rPr lang="en-US" sz="2000" b="1" i="1" dirty="0">
                <a:solidFill>
                  <a:srgbClr val="333399"/>
                </a:solidFill>
                <a:effectLst>
                  <a:outerShdw blurRad="38100" dist="38100" dir="2700000" algn="tl">
                    <a:srgbClr val="C0C0C0"/>
                  </a:outerShdw>
                </a:effectLst>
                <a:latin typeface="Comic Sans MS" pitchFamily="66" charset="0"/>
              </a:rPr>
              <a:t> European nations that</a:t>
            </a:r>
          </a:p>
          <a:p>
            <a:pPr marL="574675" indent="-574675" fontAlgn="base">
              <a:spcBef>
                <a:spcPct val="50000"/>
              </a:spcBef>
              <a:spcAft>
                <a:spcPct val="0"/>
              </a:spcAft>
              <a:buClr>
                <a:srgbClr val="000000"/>
              </a:buClr>
              <a:defRPr/>
            </a:pPr>
            <a:r>
              <a:rPr lang="en-US" sz="2000" b="1" i="1" dirty="0">
                <a:solidFill>
                  <a:srgbClr val="333399"/>
                </a:solidFill>
                <a:effectLst>
                  <a:outerShdw blurRad="38100" dist="38100" dir="2700000" algn="tl">
                    <a:srgbClr val="C0C0C0"/>
                  </a:outerShdw>
                </a:effectLst>
                <a:latin typeface="Comic Sans MS" pitchFamily="66" charset="0"/>
              </a:rPr>
              <a:t>need it. This move is not against any country or doctrine,</a:t>
            </a:r>
          </a:p>
          <a:p>
            <a:pPr marL="574675" indent="-574675" fontAlgn="base">
              <a:spcBef>
                <a:spcPct val="50000"/>
              </a:spcBef>
              <a:spcAft>
                <a:spcPct val="0"/>
              </a:spcAft>
              <a:buClr>
                <a:srgbClr val="000000"/>
              </a:buClr>
              <a:defRPr/>
            </a:pPr>
            <a:r>
              <a:rPr lang="en-US" sz="2000" b="1" i="1" dirty="0">
                <a:solidFill>
                  <a:srgbClr val="333399"/>
                </a:solidFill>
                <a:effectLst>
                  <a:outerShdw blurRad="38100" dist="38100" dir="2700000" algn="tl">
                    <a:srgbClr val="C0C0C0"/>
                  </a:outerShdw>
                </a:effectLst>
                <a:latin typeface="Comic Sans MS" pitchFamily="66" charset="0"/>
              </a:rPr>
              <a:t>But against hunger, poverty, desperation, and chaos.</a:t>
            </a:r>
          </a:p>
          <a:p>
            <a:pPr marL="574675" indent="-574675" fontAlgn="base">
              <a:spcBef>
                <a:spcPct val="50000"/>
              </a:spcBef>
              <a:spcAft>
                <a:spcPct val="0"/>
              </a:spcAft>
              <a:buClr>
                <a:srgbClr val="000000"/>
              </a:buClr>
              <a:defRPr/>
            </a:pPr>
            <a:r>
              <a:rPr lang="en-US" sz="2000" b="1" i="1" dirty="0">
                <a:solidFill>
                  <a:srgbClr val="333399"/>
                </a:solidFill>
                <a:effectLst>
                  <a:outerShdw blurRad="38100" dist="38100" dir="2700000" algn="tl">
                    <a:srgbClr val="C0C0C0"/>
                  </a:outerShdw>
                </a:effectLst>
                <a:latin typeface="Comic Sans MS" pitchFamily="66" charset="0"/>
              </a:rPr>
              <a:t>Proposes an economic aid program that will give $13 billion over 4 yrs.”</a:t>
            </a:r>
          </a:p>
          <a:p>
            <a:pPr marL="574675" indent="-574675" fontAlgn="base">
              <a:spcBef>
                <a:spcPct val="0"/>
              </a:spcBef>
              <a:spcAft>
                <a:spcPct val="0"/>
              </a:spcAft>
              <a:defRPr/>
            </a:pPr>
            <a:endParaRPr lang="en-US" sz="2000" b="1" i="1" dirty="0">
              <a:solidFill>
                <a:srgbClr val="333399"/>
              </a:solidFill>
              <a:effectLst>
                <a:outerShdw blurRad="38100" dist="38100" dir="2700000" algn="tl">
                  <a:srgbClr val="C0C0C0"/>
                </a:outerShdw>
              </a:effectLst>
              <a:latin typeface="Comic Sans MS" pitchFamily="66" charset="0"/>
            </a:endParaRPr>
          </a:p>
          <a:p>
            <a:pPr marL="574675" indent="-574675" fontAlgn="base">
              <a:spcBef>
                <a:spcPct val="0"/>
              </a:spcBef>
              <a:spcAft>
                <a:spcPct val="0"/>
              </a:spcAft>
              <a:defRPr/>
            </a:pPr>
            <a:r>
              <a:rPr lang="en-US" sz="2000" b="1" dirty="0">
                <a:solidFill>
                  <a:srgbClr val="000000"/>
                </a:solidFill>
                <a:effectLst>
                  <a:outerShdw blurRad="38100" dist="38100" dir="2700000" algn="tl">
                    <a:srgbClr val="C0C0C0"/>
                  </a:outerShdw>
                </a:effectLst>
                <a:latin typeface="Comic Sans MS" pitchFamily="66" charset="0"/>
              </a:rPr>
              <a:t>Western nations except $$$, stabilize their economies &amp; grow closer to the USA and away from Communism.</a:t>
            </a:r>
          </a:p>
          <a:p>
            <a:pPr marL="574675" indent="-574675" fontAlgn="base">
              <a:spcBef>
                <a:spcPct val="0"/>
              </a:spcBef>
              <a:spcAft>
                <a:spcPct val="0"/>
              </a:spcAft>
              <a:defRPr/>
            </a:pPr>
            <a:endParaRPr lang="en-US" sz="2000" b="1" dirty="0">
              <a:solidFill>
                <a:srgbClr val="000000"/>
              </a:solidFill>
              <a:effectLst>
                <a:outerShdw blurRad="38100" dist="38100" dir="2700000" algn="tl">
                  <a:srgbClr val="C0C0C0"/>
                </a:outerShdw>
              </a:effectLst>
              <a:latin typeface="Comic Sans MS" pitchFamily="66" charset="0"/>
            </a:endParaRPr>
          </a:p>
        </p:txBody>
      </p:sp>
      <p:pic>
        <p:nvPicPr>
          <p:cNvPr id="46084" name="Picture 4" descr="image?id=21601">
            <a:extLst>
              <a:ext uri="{FF2B5EF4-FFF2-40B4-BE49-F238E27FC236}">
                <a16:creationId xmlns:a16="http://schemas.microsoft.com/office/drawing/2014/main" id="{57295192-C386-481D-97D5-CB2647D8C0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667"/>
          <a:stretch>
            <a:fillRect/>
          </a:stretch>
        </p:blipFill>
        <p:spPr bwMode="auto">
          <a:xfrm>
            <a:off x="8305801" y="152400"/>
            <a:ext cx="2022475" cy="2667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46086" name="Text Box 6">
            <a:extLst>
              <a:ext uri="{FF2B5EF4-FFF2-40B4-BE49-F238E27FC236}">
                <a16:creationId xmlns:a16="http://schemas.microsoft.com/office/drawing/2014/main" id="{EE0DF420-F51A-46C9-B6FB-CFD1BE699F5C}"/>
              </a:ext>
            </a:extLst>
          </p:cNvPr>
          <p:cNvSpPr txBox="1">
            <a:spLocks noChangeArrowheads="1"/>
          </p:cNvSpPr>
          <p:nvPr/>
        </p:nvSpPr>
        <p:spPr bwMode="auto">
          <a:xfrm>
            <a:off x="7848600" y="2787650"/>
            <a:ext cx="2819400" cy="641350"/>
          </a:xfrm>
          <a:prstGeom prst="rect">
            <a:avLst/>
          </a:prstGeom>
          <a:noFill/>
          <a:ln w="9525">
            <a:noFill/>
            <a:miter lim="800000"/>
            <a:headEnd/>
            <a:tailEnd/>
          </a:ln>
          <a:effectLst/>
        </p:spPr>
        <p:txBody>
          <a:bodyPr>
            <a:spAutoFit/>
          </a:bodyPr>
          <a:lstStyle/>
          <a:p>
            <a:pPr marL="342900" indent="-342900" fontAlgn="base">
              <a:spcBef>
                <a:spcPct val="50000"/>
              </a:spcBef>
              <a:spcAft>
                <a:spcPct val="0"/>
              </a:spcAft>
              <a:buClr>
                <a:srgbClr val="000000"/>
              </a:buClr>
              <a:defRPr/>
            </a:pPr>
            <a:r>
              <a:rPr lang="en-US" b="1">
                <a:solidFill>
                  <a:srgbClr val="000000"/>
                </a:solidFill>
                <a:effectLst>
                  <a:outerShdw blurRad="38100" dist="38100" dir="2700000" algn="tl">
                    <a:srgbClr val="C0C0C0"/>
                  </a:outerShdw>
                </a:effectLst>
                <a:latin typeface="Comic Sans MS" pitchFamily="66" charset="0"/>
              </a:rPr>
              <a:t>   Secretary of State, </a:t>
            </a:r>
            <a:br>
              <a:rPr lang="en-US" b="1">
                <a:solidFill>
                  <a:srgbClr val="000000"/>
                </a:solidFill>
                <a:effectLst>
                  <a:outerShdw blurRad="38100" dist="38100" dir="2700000" algn="tl">
                    <a:srgbClr val="C0C0C0"/>
                  </a:outerShdw>
                </a:effectLst>
                <a:latin typeface="Comic Sans MS" pitchFamily="66" charset="0"/>
              </a:rPr>
            </a:br>
            <a:r>
              <a:rPr lang="en-US" b="1">
                <a:solidFill>
                  <a:srgbClr val="000000"/>
                </a:solidFill>
                <a:effectLst>
                  <a:outerShdw blurRad="38100" dist="38100" dir="2700000" algn="tl">
                    <a:srgbClr val="C0C0C0"/>
                  </a:outerShdw>
                </a:effectLst>
                <a:latin typeface="Comic Sans MS" pitchFamily="66" charset="0"/>
              </a:rPr>
              <a:t>George Marshall</a:t>
            </a:r>
            <a:endParaRPr lang="en-US">
              <a:solidFill>
                <a:srgbClr val="000000"/>
              </a:solidFill>
              <a:latin typeface="Comic Sans MS" pitchFamily="66" charset="0"/>
            </a:endParaRPr>
          </a:p>
        </p:txBody>
      </p:sp>
      <p:sp>
        <p:nvSpPr>
          <p:cNvPr id="46089" name="Text Box 9">
            <a:extLst>
              <a:ext uri="{FF2B5EF4-FFF2-40B4-BE49-F238E27FC236}">
                <a16:creationId xmlns:a16="http://schemas.microsoft.com/office/drawing/2014/main" id="{50738CB4-50A3-48DF-858E-60223336C497}"/>
              </a:ext>
            </a:extLst>
          </p:cNvPr>
          <p:cNvSpPr txBox="1">
            <a:spLocks noChangeArrowheads="1"/>
          </p:cNvSpPr>
          <p:nvPr/>
        </p:nvSpPr>
        <p:spPr bwMode="auto">
          <a:xfrm>
            <a:off x="3048000" y="838201"/>
            <a:ext cx="5257800" cy="2682875"/>
          </a:xfrm>
          <a:prstGeom prst="rect">
            <a:avLst/>
          </a:prstGeom>
          <a:noFill/>
          <a:ln w="9525">
            <a:noFill/>
            <a:miter lim="800000"/>
            <a:headEnd/>
            <a:tailEnd/>
          </a:ln>
          <a:effectLst/>
        </p:spPr>
        <p:txBody>
          <a:bodyPr>
            <a:spAutoFit/>
          </a:bodyPr>
          <a:lstStyle/>
          <a:p>
            <a:pPr marL="342900" indent="-342900" fontAlgn="base">
              <a:spcBef>
                <a:spcPct val="0"/>
              </a:spcBef>
              <a:spcAft>
                <a:spcPct val="0"/>
              </a:spcAft>
              <a:defRPr/>
            </a:pPr>
            <a:r>
              <a:rPr lang="en-US" sz="2000" b="1" dirty="0">
                <a:solidFill>
                  <a:srgbClr val="FF0000"/>
                </a:solidFill>
                <a:effectLst>
                  <a:outerShdw blurRad="38100" dist="38100" dir="2700000" algn="tl">
                    <a:srgbClr val="C0C0C0"/>
                  </a:outerShdw>
                </a:effectLst>
                <a:latin typeface="Comic Sans MS" pitchFamily="66" charset="0"/>
              </a:rPr>
              <a:t>“European Recovery Program.”</a:t>
            </a:r>
          </a:p>
          <a:p>
            <a:pPr marL="342900" indent="-342900" fontAlgn="base">
              <a:spcBef>
                <a:spcPct val="0"/>
              </a:spcBef>
              <a:spcAft>
                <a:spcPct val="0"/>
              </a:spcAft>
              <a:defRPr/>
            </a:pPr>
            <a:r>
              <a:rPr lang="en-US" sz="2000" b="1" dirty="0">
                <a:solidFill>
                  <a:srgbClr val="000000"/>
                </a:solidFill>
                <a:effectLst>
                  <a:outerShdw blurRad="38100" dist="38100" dir="2700000" algn="tl">
                    <a:srgbClr val="C0C0C0"/>
                  </a:outerShdw>
                </a:effectLst>
                <a:latin typeface="Comic Sans MS" pitchFamily="66" charset="0"/>
              </a:rPr>
              <a:t>WWII severely weakened European economies.</a:t>
            </a:r>
          </a:p>
          <a:p>
            <a:pPr marL="342900" indent="-342900" fontAlgn="base">
              <a:spcBef>
                <a:spcPct val="0"/>
              </a:spcBef>
              <a:spcAft>
                <a:spcPct val="0"/>
              </a:spcAft>
              <a:defRPr/>
            </a:pPr>
            <a:r>
              <a:rPr lang="en-US" sz="2000" b="1" dirty="0">
                <a:solidFill>
                  <a:srgbClr val="000000"/>
                </a:solidFill>
                <a:effectLst>
                  <a:outerShdw blurRad="38100" dist="38100" dir="2700000" algn="tl">
                    <a:srgbClr val="C0C0C0"/>
                  </a:outerShdw>
                </a:effectLst>
                <a:latin typeface="Comic Sans MS" pitchFamily="66" charset="0"/>
              </a:rPr>
              <a:t> USA feared an economic collapse would lead to the spread of communism. U.S. depended on these allies for support.</a:t>
            </a:r>
          </a:p>
          <a:p>
            <a:pPr marL="342900" indent="-342900" fontAlgn="base">
              <a:spcBef>
                <a:spcPct val="50000"/>
              </a:spcBef>
              <a:spcAft>
                <a:spcPct val="0"/>
              </a:spcAft>
              <a:defRPr/>
            </a:pPr>
            <a:endParaRPr lang="en-US" sz="2000" dirty="0">
              <a:solidFill>
                <a:srgbClr val="000000"/>
              </a:solidFill>
              <a:latin typeface="Comic Sans MS" pitchFamily="66"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fade">
                                      <p:cBhvr>
                                        <p:cTn id="7" dur="2000"/>
                                        <p:tgtEl>
                                          <p:spTgt spid="460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086"/>
                                        </p:tgtEl>
                                        <p:attrNameLst>
                                          <p:attrName>style.visibility</p:attrName>
                                        </p:attrNameLst>
                                      </p:cBhvr>
                                      <p:to>
                                        <p:strVal val="visible"/>
                                      </p:to>
                                    </p:set>
                                    <p:animEffect transition="in" filter="fade">
                                      <p:cBhvr>
                                        <p:cTn id="10" dur="2000"/>
                                        <p:tgtEl>
                                          <p:spTgt spid="4608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089"/>
                                        </p:tgtEl>
                                        <p:attrNameLst>
                                          <p:attrName>style.visibility</p:attrName>
                                        </p:attrNameLst>
                                      </p:cBhvr>
                                      <p:to>
                                        <p:strVal val="visible"/>
                                      </p:to>
                                    </p:set>
                                    <p:animEffect transition="in" filter="fade">
                                      <p:cBhvr>
                                        <p:cTn id="13" dur="2000"/>
                                        <p:tgtEl>
                                          <p:spTgt spid="4608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46083">
                                            <p:txEl>
                                              <p:pRg st="0" end="0"/>
                                            </p:txEl>
                                          </p:spTgt>
                                        </p:tgtEl>
                                        <p:attrNameLst>
                                          <p:attrName>style.visibility</p:attrName>
                                        </p:attrNameLst>
                                      </p:cBhvr>
                                      <p:to>
                                        <p:strVal val="visible"/>
                                      </p:to>
                                    </p:set>
                                    <p:anim calcmode="lin" valueType="num">
                                      <p:cBhvr>
                                        <p:cTn id="18" dur="1000" fill="hold"/>
                                        <p:tgtEl>
                                          <p:spTgt spid="46083">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46083">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46083">
                                            <p:txEl>
                                              <p:pRg st="0" end="0"/>
                                            </p:txEl>
                                          </p:spTgt>
                                        </p:tgtEl>
                                        <p:attrNameLst>
                                          <p:attrName>style.rotation</p:attrName>
                                        </p:attrNameLst>
                                      </p:cBhvr>
                                      <p:tavLst>
                                        <p:tav tm="0">
                                          <p:val>
                                            <p:fltVal val="90"/>
                                          </p:val>
                                        </p:tav>
                                        <p:tav tm="100000">
                                          <p:val>
                                            <p:fltVal val="0"/>
                                          </p:val>
                                        </p:tav>
                                      </p:tavLst>
                                    </p:anim>
                                    <p:animEffect transition="in" filter="fade">
                                      <p:cBhvr>
                                        <p:cTn id="21" dur="1000"/>
                                        <p:tgtEl>
                                          <p:spTgt spid="46083">
                                            <p:txEl>
                                              <p:pRg st="0" end="0"/>
                                            </p:txEl>
                                          </p:spTgt>
                                        </p:tgtEl>
                                      </p:cBhvr>
                                    </p:animEffect>
                                  </p:childTnLst>
                                </p:cTn>
                              </p:par>
                              <p:par>
                                <p:cTn id="22" presetID="31" presetClass="entr" presetSubtype="0" fill="hold" nodeType="withEffect">
                                  <p:stCondLst>
                                    <p:cond delay="0"/>
                                  </p:stCondLst>
                                  <p:iterate type="lt">
                                    <p:tmPct val="5000"/>
                                  </p:iterate>
                                  <p:childTnLst>
                                    <p:set>
                                      <p:cBhvr>
                                        <p:cTn id="23" dur="1" fill="hold">
                                          <p:stCondLst>
                                            <p:cond delay="0"/>
                                          </p:stCondLst>
                                        </p:cTn>
                                        <p:tgtEl>
                                          <p:spTgt spid="46083">
                                            <p:txEl>
                                              <p:pRg st="1" end="1"/>
                                            </p:txEl>
                                          </p:spTgt>
                                        </p:tgtEl>
                                        <p:attrNameLst>
                                          <p:attrName>style.visibility</p:attrName>
                                        </p:attrNameLst>
                                      </p:cBhvr>
                                      <p:to>
                                        <p:strVal val="visible"/>
                                      </p:to>
                                    </p:set>
                                    <p:anim calcmode="lin" valueType="num">
                                      <p:cBhvr>
                                        <p:cTn id="24" dur="10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4608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46083">
                                            <p:txEl>
                                              <p:pRg st="1" end="1"/>
                                            </p:txEl>
                                          </p:spTgt>
                                        </p:tgtEl>
                                        <p:attrNameLst>
                                          <p:attrName>style.rotation</p:attrName>
                                        </p:attrNameLst>
                                      </p:cBhvr>
                                      <p:tavLst>
                                        <p:tav tm="0">
                                          <p:val>
                                            <p:fltVal val="90"/>
                                          </p:val>
                                        </p:tav>
                                        <p:tav tm="100000">
                                          <p:val>
                                            <p:fltVal val="0"/>
                                          </p:val>
                                        </p:tav>
                                      </p:tavLst>
                                    </p:anim>
                                    <p:animEffect transition="in" filter="fade">
                                      <p:cBhvr>
                                        <p:cTn id="27" dur="1000"/>
                                        <p:tgtEl>
                                          <p:spTgt spid="46083">
                                            <p:txEl>
                                              <p:pRg st="1" end="1"/>
                                            </p:txEl>
                                          </p:spTgt>
                                        </p:tgtEl>
                                      </p:cBhvr>
                                    </p:animEffect>
                                  </p:childTnLst>
                                </p:cTn>
                              </p:par>
                              <p:par>
                                <p:cTn id="28" presetID="31" presetClass="entr" presetSubtype="0" fill="hold" nodeType="withEffect">
                                  <p:stCondLst>
                                    <p:cond delay="0"/>
                                  </p:stCondLst>
                                  <p:iterate type="lt">
                                    <p:tmPct val="5000"/>
                                  </p:iterate>
                                  <p:childTnLst>
                                    <p:set>
                                      <p:cBhvr>
                                        <p:cTn id="29" dur="1" fill="hold">
                                          <p:stCondLst>
                                            <p:cond delay="0"/>
                                          </p:stCondLst>
                                        </p:cTn>
                                        <p:tgtEl>
                                          <p:spTgt spid="46083">
                                            <p:txEl>
                                              <p:pRg st="2" end="2"/>
                                            </p:txEl>
                                          </p:spTgt>
                                        </p:tgtEl>
                                        <p:attrNameLst>
                                          <p:attrName>style.visibility</p:attrName>
                                        </p:attrNameLst>
                                      </p:cBhvr>
                                      <p:to>
                                        <p:strVal val="visible"/>
                                      </p:to>
                                    </p:set>
                                    <p:anim calcmode="lin" valueType="num">
                                      <p:cBhvr>
                                        <p:cTn id="30" dur="10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4608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4608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46083">
                                            <p:txEl>
                                              <p:pRg st="2" end="2"/>
                                            </p:txEl>
                                          </p:spTgt>
                                        </p:tgtEl>
                                      </p:cBhvr>
                                    </p:animEffect>
                                  </p:childTnLst>
                                </p:cTn>
                              </p:par>
                              <p:par>
                                <p:cTn id="34" presetID="31" presetClass="entr" presetSubtype="0" fill="hold" nodeType="withEffect">
                                  <p:stCondLst>
                                    <p:cond delay="0"/>
                                  </p:stCondLst>
                                  <p:iterate type="lt">
                                    <p:tmPct val="5000"/>
                                  </p:iterate>
                                  <p:childTnLst>
                                    <p:set>
                                      <p:cBhvr>
                                        <p:cTn id="35" dur="1" fill="hold">
                                          <p:stCondLst>
                                            <p:cond delay="0"/>
                                          </p:stCondLst>
                                        </p:cTn>
                                        <p:tgtEl>
                                          <p:spTgt spid="46083">
                                            <p:txEl>
                                              <p:pRg st="3" end="3"/>
                                            </p:txEl>
                                          </p:spTgt>
                                        </p:tgtEl>
                                        <p:attrNameLst>
                                          <p:attrName>style.visibility</p:attrName>
                                        </p:attrNameLst>
                                      </p:cBhvr>
                                      <p:to>
                                        <p:strVal val="visible"/>
                                      </p:to>
                                    </p:set>
                                    <p:anim calcmode="lin" valueType="num">
                                      <p:cBhvr>
                                        <p:cTn id="36" dur="10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4608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4608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46083">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6" fill="hold" nodeType="clickEffect">
                                  <p:stCondLst>
                                    <p:cond delay="0"/>
                                  </p:stCondLst>
                                  <p:childTnLst>
                                    <p:set>
                                      <p:cBhvr>
                                        <p:cTn id="43" dur="1" fill="hold">
                                          <p:stCondLst>
                                            <p:cond delay="0"/>
                                          </p:stCondLst>
                                        </p:cTn>
                                        <p:tgtEl>
                                          <p:spTgt spid="46083">
                                            <p:txEl>
                                              <p:pRg st="5" end="5"/>
                                            </p:txEl>
                                          </p:spTgt>
                                        </p:tgtEl>
                                        <p:attrNameLst>
                                          <p:attrName>style.visibility</p:attrName>
                                        </p:attrNameLst>
                                      </p:cBhvr>
                                      <p:to>
                                        <p:strVal val="visible"/>
                                      </p:to>
                                    </p:set>
                                    <p:animEffect transition="in" filter="barn(inHorizontal)">
                                      <p:cBhvr>
                                        <p:cTn id="44"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3" name="Rectangle 5">
            <a:extLst>
              <a:ext uri="{FF2B5EF4-FFF2-40B4-BE49-F238E27FC236}">
                <a16:creationId xmlns:a16="http://schemas.microsoft.com/office/drawing/2014/main" id="{4F980820-E254-4AA9-B3CF-D882C1E7B04F}"/>
              </a:ext>
            </a:extLst>
          </p:cNvPr>
          <p:cNvSpPr>
            <a:spLocks noGrp="1" noChangeArrowheads="1"/>
          </p:cNvSpPr>
          <p:nvPr>
            <p:ph type="title"/>
          </p:nvPr>
        </p:nvSpPr>
        <p:spPr bwMode="auto">
          <a:xfrm>
            <a:off x="3200400" y="76201"/>
            <a:ext cx="7239000" cy="715963"/>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b="1" u="sng" dirty="0">
                <a:solidFill>
                  <a:schemeClr val="accent2"/>
                </a:solidFill>
                <a:effectLst>
                  <a:outerShdw blurRad="38100" dist="38100" dir="2700000" algn="tl">
                    <a:srgbClr val="C0C0C0"/>
                  </a:outerShdw>
                </a:effectLst>
                <a:latin typeface="Bell MT" panose="02020503060305020303" pitchFamily="18" charset="0"/>
              </a:rPr>
              <a:t>Marshall Plan </a:t>
            </a:r>
            <a:r>
              <a:rPr lang="en-US" sz="2800" b="1" u="sng" dirty="0">
                <a:solidFill>
                  <a:schemeClr val="accent2"/>
                </a:solidFill>
                <a:effectLst>
                  <a:outerShdw blurRad="38100" dist="38100" dir="2700000" algn="tl">
                    <a:srgbClr val="C0C0C0"/>
                  </a:outerShdw>
                </a:effectLst>
                <a:latin typeface="Bell MT" panose="02020503060305020303" pitchFamily="18" charset="0"/>
              </a:rPr>
              <a:t>(1948)</a:t>
            </a:r>
          </a:p>
        </p:txBody>
      </p:sp>
      <p:pic>
        <p:nvPicPr>
          <p:cNvPr id="181252" name="Picture 4">
            <a:extLst>
              <a:ext uri="{FF2B5EF4-FFF2-40B4-BE49-F238E27FC236}">
                <a16:creationId xmlns:a16="http://schemas.microsoft.com/office/drawing/2014/main" id="{9A78B7EB-0CA3-4918-BF6E-1B51698579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92850" y="1143000"/>
            <a:ext cx="437515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5" name="Rectangle 7">
            <a:extLst>
              <a:ext uri="{FF2B5EF4-FFF2-40B4-BE49-F238E27FC236}">
                <a16:creationId xmlns:a16="http://schemas.microsoft.com/office/drawing/2014/main" id="{3170402D-E5D2-4190-8C5A-C9F5188140DC}"/>
              </a:ext>
            </a:extLst>
          </p:cNvPr>
          <p:cNvSpPr>
            <a:spLocks noChangeArrowheads="1"/>
          </p:cNvSpPr>
          <p:nvPr/>
        </p:nvSpPr>
        <p:spPr bwMode="auto">
          <a:xfrm>
            <a:off x="2971800" y="1905001"/>
            <a:ext cx="3124200" cy="1006475"/>
          </a:xfrm>
          <a:prstGeom prst="rect">
            <a:avLst/>
          </a:prstGeom>
          <a:noFill/>
          <a:ln w="9525">
            <a:noFill/>
            <a:miter lim="800000"/>
            <a:headEnd/>
            <a:tailEnd/>
          </a:ln>
          <a:effectLst/>
        </p:spPr>
        <p:txBody>
          <a:bodyPr>
            <a:spAutoFit/>
          </a:bodyPr>
          <a:lstStyle/>
          <a:p>
            <a:pPr marL="342900" indent="-342900" fontAlgn="base">
              <a:spcBef>
                <a:spcPct val="50000"/>
              </a:spcBef>
              <a:spcAft>
                <a:spcPct val="0"/>
              </a:spcAft>
              <a:buClr>
                <a:srgbClr val="000000"/>
              </a:buClr>
              <a:defRPr/>
            </a:pPr>
            <a:r>
              <a:rPr lang="en-US" sz="2000" b="1" dirty="0">
                <a:solidFill>
                  <a:srgbClr val="000000"/>
                </a:solidFill>
                <a:effectLst>
                  <a:outerShdw blurRad="38100" dist="38100" dir="2700000" algn="tl">
                    <a:srgbClr val="C0C0C0"/>
                  </a:outerShdw>
                </a:effectLst>
                <a:latin typeface="Comic Sans MS" pitchFamily="66" charset="0"/>
                <a:sym typeface="Wingdings" pitchFamily="2" charset="2"/>
              </a:rPr>
              <a:t>	Offer extended to E. Europe &amp; USSR, but was rejected.</a:t>
            </a:r>
          </a:p>
        </p:txBody>
      </p:sp>
      <p:sp>
        <p:nvSpPr>
          <p:cNvPr id="181256" name="Rectangle 8">
            <a:extLst>
              <a:ext uri="{FF2B5EF4-FFF2-40B4-BE49-F238E27FC236}">
                <a16:creationId xmlns:a16="http://schemas.microsoft.com/office/drawing/2014/main" id="{4FF0A2D8-B086-4F34-9C04-CA8A1B425159}"/>
              </a:ext>
            </a:extLst>
          </p:cNvPr>
          <p:cNvSpPr>
            <a:spLocks noChangeArrowheads="1"/>
          </p:cNvSpPr>
          <p:nvPr/>
        </p:nvSpPr>
        <p:spPr bwMode="auto">
          <a:xfrm>
            <a:off x="3200400" y="3276600"/>
            <a:ext cx="3505200" cy="641350"/>
          </a:xfrm>
          <a:prstGeom prst="rect">
            <a:avLst/>
          </a:prstGeom>
          <a:noFill/>
          <a:ln w="9525">
            <a:noFill/>
            <a:miter lim="800000"/>
            <a:headEnd/>
            <a:tailEnd/>
          </a:ln>
          <a:effectLst/>
        </p:spPr>
        <p:txBody>
          <a:bodyPr>
            <a:spAutoFit/>
          </a:bodyPr>
          <a:lstStyle/>
          <a:p>
            <a:pPr fontAlgn="base">
              <a:lnSpc>
                <a:spcPct val="90000"/>
              </a:lnSpc>
              <a:spcBef>
                <a:spcPct val="20000"/>
              </a:spcBef>
              <a:spcAft>
                <a:spcPct val="0"/>
              </a:spcAft>
              <a:defRPr/>
            </a:pPr>
            <a:r>
              <a:rPr lang="en-US" sz="2000" b="1" dirty="0">
                <a:solidFill>
                  <a:srgbClr val="000000"/>
                </a:solidFill>
                <a:effectLst>
                  <a:outerShdw blurRad="38100" dist="38100" dir="2700000" algn="tl">
                    <a:srgbClr val="C0C0C0"/>
                  </a:outerShdw>
                </a:effectLst>
                <a:latin typeface="Comic Sans MS" pitchFamily="66" charset="0"/>
              </a:rPr>
              <a:t>Eastern nations unite under </a:t>
            </a:r>
            <a:r>
              <a:rPr lang="en-US" sz="2000" b="1" dirty="0">
                <a:solidFill>
                  <a:srgbClr val="D40000"/>
                </a:solidFill>
                <a:effectLst>
                  <a:outerShdw blurRad="38100" dist="38100" dir="2700000" algn="tl">
                    <a:srgbClr val="C0C0C0"/>
                  </a:outerShdw>
                </a:effectLst>
                <a:latin typeface="Comic Sans MS" pitchFamily="66" charset="0"/>
              </a:rPr>
              <a:t>Soviet aid</a:t>
            </a:r>
            <a:r>
              <a:rPr lang="en-US" sz="2000" b="1" dirty="0">
                <a:solidFill>
                  <a:srgbClr val="000000"/>
                </a:solidFill>
                <a:effectLst>
                  <a:outerShdw blurRad="38100" dist="38100" dir="2700000" algn="tl">
                    <a:srgbClr val="C0C0C0"/>
                  </a:outerShdw>
                </a:effectLst>
                <a:latin typeface="Comic Sans MS" pitchFamily="66" charset="0"/>
              </a:rPr>
              <a:t>.</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81252"/>
                                        </p:tgtEl>
                                        <p:attrNameLst>
                                          <p:attrName>style.visibility</p:attrName>
                                        </p:attrNameLst>
                                      </p:cBhvr>
                                      <p:to>
                                        <p:strVal val="visible"/>
                                      </p:to>
                                    </p:set>
                                    <p:animEffect transition="in" filter="fade">
                                      <p:cBhvr>
                                        <p:cTn id="7" dur="2000"/>
                                        <p:tgtEl>
                                          <p:spTgt spid="181252"/>
                                        </p:tgtEl>
                                      </p:cBhvr>
                                    </p:animEffect>
                                  </p:childTnLst>
                                </p:cTn>
                              </p:par>
                              <p:par>
                                <p:cTn id="8" presetID="55" presetClass="entr" presetSubtype="0" fill="hold" nodeType="withEffect">
                                  <p:stCondLst>
                                    <p:cond delay="0"/>
                                  </p:stCondLst>
                                  <p:childTnLst>
                                    <p:set>
                                      <p:cBhvr>
                                        <p:cTn id="9" dur="1" fill="hold">
                                          <p:stCondLst>
                                            <p:cond delay="0"/>
                                          </p:stCondLst>
                                        </p:cTn>
                                        <p:tgtEl>
                                          <p:spTgt spid="181255">
                                            <p:txEl>
                                              <p:pRg st="0" end="0"/>
                                            </p:txEl>
                                          </p:spTgt>
                                        </p:tgtEl>
                                        <p:attrNameLst>
                                          <p:attrName>style.visibility</p:attrName>
                                        </p:attrNameLst>
                                      </p:cBhvr>
                                      <p:to>
                                        <p:strVal val="visible"/>
                                      </p:to>
                                    </p:set>
                                    <p:anim calcmode="lin" valueType="num">
                                      <p:cBhvr>
                                        <p:cTn id="10" dur="1000" fill="hold"/>
                                        <p:tgtEl>
                                          <p:spTgt spid="181255">
                                            <p:txEl>
                                              <p:pRg st="0" end="0"/>
                                            </p:txEl>
                                          </p:spTgt>
                                        </p:tgtEl>
                                        <p:attrNameLst>
                                          <p:attrName>ppt_w</p:attrName>
                                        </p:attrNameLst>
                                      </p:cBhvr>
                                      <p:tavLst>
                                        <p:tav tm="0">
                                          <p:val>
                                            <p:strVal val="#ppt_w*0.70"/>
                                          </p:val>
                                        </p:tav>
                                        <p:tav tm="100000">
                                          <p:val>
                                            <p:strVal val="#ppt_w"/>
                                          </p:val>
                                        </p:tav>
                                      </p:tavLst>
                                    </p:anim>
                                    <p:anim calcmode="lin" valueType="num">
                                      <p:cBhvr>
                                        <p:cTn id="11" dur="1000" fill="hold"/>
                                        <p:tgtEl>
                                          <p:spTgt spid="181255">
                                            <p:txEl>
                                              <p:pRg st="0" end="0"/>
                                            </p:txEl>
                                          </p:spTgt>
                                        </p:tgtEl>
                                        <p:attrNameLst>
                                          <p:attrName>ppt_h</p:attrName>
                                        </p:attrNameLst>
                                      </p:cBhvr>
                                      <p:tavLst>
                                        <p:tav tm="0">
                                          <p:val>
                                            <p:strVal val="#ppt_h"/>
                                          </p:val>
                                        </p:tav>
                                        <p:tav tm="100000">
                                          <p:val>
                                            <p:strVal val="#ppt_h"/>
                                          </p:val>
                                        </p:tav>
                                      </p:tavLst>
                                    </p:anim>
                                    <p:animEffect transition="in" filter="fade">
                                      <p:cBhvr>
                                        <p:cTn id="12" dur="1000"/>
                                        <p:tgtEl>
                                          <p:spTgt spid="1812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nodeType="clickEffect">
                                  <p:stCondLst>
                                    <p:cond delay="0"/>
                                  </p:stCondLst>
                                  <p:childTnLst>
                                    <p:set>
                                      <p:cBhvr>
                                        <p:cTn id="16" dur="1" fill="hold">
                                          <p:stCondLst>
                                            <p:cond delay="0"/>
                                          </p:stCondLst>
                                        </p:cTn>
                                        <p:tgtEl>
                                          <p:spTgt spid="181256">
                                            <p:txEl>
                                              <p:pRg st="0" end="0"/>
                                            </p:txEl>
                                          </p:spTgt>
                                        </p:tgtEl>
                                        <p:attrNameLst>
                                          <p:attrName>style.visibility</p:attrName>
                                        </p:attrNameLst>
                                      </p:cBhvr>
                                      <p:to>
                                        <p:strVal val="visible"/>
                                      </p:to>
                                    </p:set>
                                    <p:anim calcmode="lin" valueType="num">
                                      <p:cBhvr>
                                        <p:cTn id="17" dur="1000" fill="hold"/>
                                        <p:tgtEl>
                                          <p:spTgt spid="181256">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181256">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1812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Algerian</vt:lpstr>
      <vt:lpstr>Arial</vt:lpstr>
      <vt:lpstr>Bell MT</vt:lpstr>
      <vt:lpstr>Comic Sans MS</vt:lpstr>
      <vt:lpstr>Tempus Sans ITC</vt:lpstr>
      <vt:lpstr>Wingdings</vt:lpstr>
      <vt:lpstr>Default Design</vt:lpstr>
      <vt:lpstr>PowerPoint Presentation</vt:lpstr>
      <vt:lpstr>What do you think will happen?</vt:lpstr>
      <vt:lpstr>What was the Cold War?</vt:lpstr>
      <vt:lpstr>PowerPoint Presentation</vt:lpstr>
      <vt:lpstr>PowerPoint Presentation</vt:lpstr>
      <vt:lpstr>PowerPoint Presentation</vt:lpstr>
      <vt:lpstr>Truman Doctrine (1947) </vt:lpstr>
      <vt:lpstr>PowerPoint Presentation</vt:lpstr>
      <vt:lpstr>Marshall Plan (1948)</vt:lpstr>
      <vt:lpstr>PowerPoint Presentation</vt:lpstr>
      <vt:lpstr>PowerPoint Presentation</vt:lpstr>
      <vt:lpstr>Berlin Airlift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Liedberg</dc:creator>
  <cp:lastModifiedBy>Matthew Liedberg</cp:lastModifiedBy>
  <cp:revision>1</cp:revision>
  <dcterms:created xsi:type="dcterms:W3CDTF">2020-05-13T15:47:52Z</dcterms:created>
  <dcterms:modified xsi:type="dcterms:W3CDTF">2020-05-13T15:48:01Z</dcterms:modified>
</cp:coreProperties>
</file>