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9" r:id="rId3"/>
    <p:sldId id="260" r:id="rId4"/>
    <p:sldId id="261" r:id="rId5"/>
    <p:sldId id="262" r:id="rId6"/>
    <p:sldId id="264" r:id="rId7"/>
    <p:sldId id="265" r:id="rId8"/>
    <p:sldId id="268" r:id="rId9"/>
    <p:sldId id="269" r:id="rId10"/>
    <p:sldId id="270" r:id="rId11"/>
    <p:sldId id="272" r:id="rId12"/>
    <p:sldId id="279" r:id="rId13"/>
    <p:sldId id="274" r:id="rId14"/>
    <p:sldId id="275" r:id="rId15"/>
    <p:sldId id="28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3" d="100"/>
          <a:sy n="63" d="100"/>
        </p:scale>
        <p:origin x="804" y="1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FD9A27-CD3E-41ED-8878-6C161085F38B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1F117F-0D1D-491B-B2DC-227CBA493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724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Railway Howitzer was</a:t>
            </a:r>
            <a:r>
              <a:rPr lang="en-US" baseline="0" dirty="0"/>
              <a:t> generally naval surplus that had been salvaged and mounted on a railroad car.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E1080-E5AE-CB4A-9392-95BB6BEC1A2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2456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Identify each country by flag. Comment on Japan.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E1080-E5AE-CB4A-9392-95BB6BEC1A2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90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does this poster translate? How does it illustrate nationalism?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E1080-E5AE-CB4A-9392-95BB6BEC1A2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384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45E8B-E3E7-4154-B1AD-D320BE15B186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EADA9-62B5-432C-98FB-DEDFD8C05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338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45E8B-E3E7-4154-B1AD-D320BE15B186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EADA9-62B5-432C-98FB-DEDFD8C05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840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45E8B-E3E7-4154-B1AD-D320BE15B186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EADA9-62B5-432C-98FB-DEDFD8C05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3321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45E8B-E3E7-4154-B1AD-D320BE15B186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EADA9-62B5-432C-98FB-DEDFD8C05C0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085809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45E8B-E3E7-4154-B1AD-D320BE15B186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EADA9-62B5-432C-98FB-DEDFD8C05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4758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45E8B-E3E7-4154-B1AD-D320BE15B186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EADA9-62B5-432C-98FB-DEDFD8C05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1695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45E8B-E3E7-4154-B1AD-D320BE15B186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EADA9-62B5-432C-98FB-DEDFD8C05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6902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45E8B-E3E7-4154-B1AD-D320BE15B186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EADA9-62B5-432C-98FB-DEDFD8C05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8796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45E8B-E3E7-4154-B1AD-D320BE15B186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EADA9-62B5-432C-98FB-DEDFD8C05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44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45E8B-E3E7-4154-B1AD-D320BE15B186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EADA9-62B5-432C-98FB-DEDFD8C05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480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45E8B-E3E7-4154-B1AD-D320BE15B186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EADA9-62B5-432C-98FB-DEDFD8C05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889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45E8B-E3E7-4154-B1AD-D320BE15B186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EADA9-62B5-432C-98FB-DEDFD8C05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867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45E8B-E3E7-4154-B1AD-D320BE15B186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EADA9-62B5-432C-98FB-DEDFD8C05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899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45E8B-E3E7-4154-B1AD-D320BE15B186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EADA9-62B5-432C-98FB-DEDFD8C05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152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45E8B-E3E7-4154-B1AD-D320BE15B186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EADA9-62B5-432C-98FB-DEDFD8C05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280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45E8B-E3E7-4154-B1AD-D320BE15B186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EADA9-62B5-432C-98FB-DEDFD8C05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411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45E8B-E3E7-4154-B1AD-D320BE15B186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EADA9-62B5-432C-98FB-DEDFD8C05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215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6FF45E8B-E3E7-4154-B1AD-D320BE15B186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DEEEADA9-62B5-432C-98FB-DEDFD8C05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5064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2D911-9F81-4A13-938F-47E8627188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0693" y="276020"/>
            <a:ext cx="9440034" cy="1828801"/>
          </a:xfrm>
        </p:spPr>
        <p:txBody>
          <a:bodyPr>
            <a:normAutofit/>
          </a:bodyPr>
          <a:lstStyle/>
          <a:p>
            <a:r>
              <a:rPr lang="en-US" sz="8000" dirty="0"/>
              <a:t>WORLD WAR 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64E1F3-4260-40E0-BA7C-17FC93CBEBA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Image result for world war 1">
            <a:extLst>
              <a:ext uri="{FF2B5EF4-FFF2-40B4-BE49-F238E27FC236}">
                <a16:creationId xmlns:a16="http://schemas.microsoft.com/office/drawing/2014/main" id="{83CEDA27-6EEB-4A2D-9308-AF45BA422F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710" y="2286205"/>
            <a:ext cx="7620000" cy="429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88483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>
                <a:solidFill>
                  <a:srgbClr val="FFFF00"/>
                </a:solidFill>
                <a:latin typeface="Baskerville Old Face" pitchFamily="18" charset="0"/>
              </a:rPr>
              <a:t>M.A.I.N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371600"/>
            <a:ext cx="6096000" cy="5257800"/>
          </a:xfrm>
        </p:spPr>
        <p:txBody>
          <a:bodyPr>
            <a:normAutofit/>
          </a:bodyPr>
          <a:lstStyle/>
          <a:p>
            <a:r>
              <a:rPr lang="en-US" sz="8000" dirty="0">
                <a:solidFill>
                  <a:srgbClr val="FFFF00"/>
                </a:solidFill>
                <a:latin typeface="Baskerville Old Face" pitchFamily="18" charset="0"/>
              </a:rPr>
              <a:t>N</a:t>
            </a:r>
            <a:r>
              <a:rPr lang="en-US" sz="5400" dirty="0">
                <a:latin typeface="Baskerville Old Face" pitchFamily="18" charset="0"/>
              </a:rPr>
              <a:t>ationalism</a:t>
            </a:r>
            <a:r>
              <a:rPr lang="en-US" sz="3600" dirty="0">
                <a:latin typeface="Baskerville Old Face" pitchFamily="18" charset="0"/>
              </a:rPr>
              <a:t> </a:t>
            </a:r>
          </a:p>
          <a:p>
            <a:pPr lvl="1"/>
            <a:r>
              <a:rPr lang="en-US" sz="3200" dirty="0">
                <a:latin typeface="Baskerville Old Face" pitchFamily="18" charset="0"/>
              </a:rPr>
              <a:t>Unified nations</a:t>
            </a:r>
          </a:p>
          <a:p>
            <a:pPr lvl="1"/>
            <a:r>
              <a:rPr lang="en-US" sz="3200" dirty="0">
                <a:latin typeface="Baskerville Old Face" pitchFamily="18" charset="0"/>
              </a:rPr>
              <a:t>Caused intense competition between nations</a:t>
            </a:r>
          </a:p>
          <a:p>
            <a:pPr lvl="1"/>
            <a:r>
              <a:rPr lang="en-US" sz="3200" dirty="0">
                <a:latin typeface="Baskerville Old Face" pitchFamily="18" charset="0"/>
              </a:rPr>
              <a:t>Led to independence movements and conflict</a:t>
            </a:r>
          </a:p>
          <a:p>
            <a:pPr lvl="1">
              <a:buNone/>
            </a:pPr>
            <a:endParaRPr lang="en-US" dirty="0"/>
          </a:p>
        </p:txBody>
      </p:sp>
      <p:pic>
        <p:nvPicPr>
          <p:cNvPr id="9218" name="Picture 2" descr="https://brokenworld.wikispaces.com/file/view/nationalism.png/30640604/nationalis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63000" y="228601"/>
            <a:ext cx="1447800" cy="1450419"/>
          </a:xfrm>
          <a:prstGeom prst="rect">
            <a:avLst/>
          </a:prstGeom>
          <a:noFill/>
        </p:spPr>
      </p:pic>
      <p:pic>
        <p:nvPicPr>
          <p:cNvPr id="9220" name="Picture 4" descr="http://www.todayifoundout.com/wp-content/uploads/2010/01/WWI-scen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33080" y="2260595"/>
            <a:ext cx="2971800" cy="3886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  <a:latin typeface="Bookman Old Style" pitchFamily="18" charset="0"/>
              </a:rPr>
              <a:t>The Powder Keg: The Balkans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1" y="1580050"/>
            <a:ext cx="5334000" cy="5562600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sz="2600" dirty="0">
                <a:latin typeface="Bookman Old Style" pitchFamily="18" charset="0"/>
              </a:rPr>
              <a:t>Area of intense conflict and nationalism</a:t>
            </a:r>
          </a:p>
          <a:p>
            <a:pPr>
              <a:lnSpc>
                <a:spcPct val="150000"/>
              </a:lnSpc>
            </a:pPr>
            <a:r>
              <a:rPr lang="en-US" sz="2600" dirty="0">
                <a:latin typeface="Bookman Old Style" pitchFamily="18" charset="0"/>
              </a:rPr>
              <a:t>Controlled by Austria-Hungary and Ottoman Empire</a:t>
            </a:r>
          </a:p>
          <a:p>
            <a:pPr>
              <a:lnSpc>
                <a:spcPct val="150000"/>
              </a:lnSpc>
            </a:pPr>
            <a:r>
              <a:rPr lang="en-US" sz="2600" dirty="0">
                <a:latin typeface="Bookman Old Style" pitchFamily="18" charset="0"/>
              </a:rPr>
              <a:t>Russians allied with Serbians and other Slavic groups</a:t>
            </a:r>
          </a:p>
          <a:p>
            <a:pPr>
              <a:lnSpc>
                <a:spcPct val="150000"/>
              </a:lnSpc>
            </a:pPr>
            <a:r>
              <a:rPr lang="en-US" sz="2600" dirty="0">
                <a:latin typeface="Bookman Old Style" pitchFamily="18" charset="0"/>
              </a:rPr>
              <a:t>Spark ignites on June 28, 1914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73730" name="Picture 2" descr="http://m.blog.hu/na/nagyhaboru/image/olvasok/szots/hadicelok_1_Balk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1" y="1828800"/>
            <a:ext cx="3669323" cy="47701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bobritzema.files.wordpress.com/2011/01/gavrilo-princi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457201"/>
            <a:ext cx="4648200" cy="5082033"/>
          </a:xfrm>
          <a:prstGeom prst="rect">
            <a:avLst/>
          </a:prstGeom>
          <a:noFill/>
        </p:spPr>
      </p:pic>
      <p:pic>
        <p:nvPicPr>
          <p:cNvPr id="3" name="Picture 2" descr="http://ncvpsapwh2.pbworks.com/f/706princi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1" y="3246597"/>
            <a:ext cx="3154679" cy="307800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086600" y="533400"/>
            <a:ext cx="3276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Bookman Old Style" pitchFamily="18" charset="0"/>
              </a:rPr>
              <a:t>Serbian nationalist Gavrilo </a:t>
            </a:r>
            <a:r>
              <a:rPr lang="en-US" sz="2400" dirty="0" err="1">
                <a:latin typeface="Bookman Old Style" pitchFamily="18" charset="0"/>
              </a:rPr>
              <a:t>Princip</a:t>
            </a:r>
            <a:r>
              <a:rPr lang="en-US" sz="2400" dirty="0">
                <a:latin typeface="Bookman Old Style" pitchFamily="18" charset="0"/>
              </a:rPr>
              <a:t>  shoots and kills both Franz Ferdinand and his wife Sophie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71800" y="5791201"/>
            <a:ext cx="464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Bookman Old Style" pitchFamily="18" charset="0"/>
              </a:rPr>
              <a:t>This is the spark that ignites the “powder keg”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381000"/>
            <a:ext cx="2057400" cy="2677656"/>
          </a:xfrm>
          <a:prstGeom prst="rect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Bookman Old Style" pitchFamily="18" charset="0"/>
              </a:rPr>
              <a:t>Archduke and his wife are killed by Serbian nationalists</a:t>
            </a:r>
          </a:p>
          <a:p>
            <a:pPr algn="ctr"/>
            <a:r>
              <a:rPr lang="en-US" sz="2400" u="sng" dirty="0">
                <a:solidFill>
                  <a:srgbClr val="000000"/>
                </a:solidFill>
                <a:latin typeface="Bookman Old Style" pitchFamily="18" charset="0"/>
              </a:rPr>
              <a:t>June 28, 1914</a:t>
            </a:r>
          </a:p>
        </p:txBody>
      </p:sp>
      <p:sp>
        <p:nvSpPr>
          <p:cNvPr id="3" name="Right Arrow 2"/>
          <p:cNvSpPr/>
          <p:nvPr/>
        </p:nvSpPr>
        <p:spPr>
          <a:xfrm>
            <a:off x="3962400" y="1447800"/>
            <a:ext cx="1066800" cy="6096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105400" y="838201"/>
            <a:ext cx="1447800" cy="1846659"/>
          </a:xfrm>
          <a:prstGeom prst="rect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Bookman Old Style" pitchFamily="18" charset="0"/>
              </a:rPr>
              <a:t>Austria declares war on Serbia</a:t>
            </a:r>
          </a:p>
          <a:p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6705600" y="1524000"/>
            <a:ext cx="1066800" cy="6096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001000" y="304800"/>
            <a:ext cx="2057400" cy="2308324"/>
          </a:xfrm>
          <a:prstGeom prst="rect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Bookman Old Style" pitchFamily="18" charset="0"/>
              </a:rPr>
              <a:t>Russia declares war on Austria due to alliance with Serbia</a:t>
            </a:r>
          </a:p>
        </p:txBody>
      </p:sp>
      <p:sp>
        <p:nvSpPr>
          <p:cNvPr id="9" name="Right Arrow 8"/>
          <p:cNvSpPr/>
          <p:nvPr/>
        </p:nvSpPr>
        <p:spPr>
          <a:xfrm rot="10800000">
            <a:off x="2895600" y="3276600"/>
            <a:ext cx="6705600" cy="6096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981200" y="4267200"/>
            <a:ext cx="2057400" cy="2308324"/>
          </a:xfrm>
          <a:prstGeom prst="rect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Bookman Old Style" pitchFamily="18" charset="0"/>
              </a:rPr>
              <a:t>Germany declares war on Russia due to alliance with Austria</a:t>
            </a:r>
          </a:p>
        </p:txBody>
      </p:sp>
      <p:sp>
        <p:nvSpPr>
          <p:cNvPr id="13" name="Down Arrow 12"/>
          <p:cNvSpPr/>
          <p:nvPr/>
        </p:nvSpPr>
        <p:spPr>
          <a:xfrm>
            <a:off x="8763000" y="2667000"/>
            <a:ext cx="457200" cy="6858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2362200" y="3505200"/>
            <a:ext cx="457200" cy="6858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4114800" y="5029200"/>
            <a:ext cx="1066800" cy="6096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181600" y="3962400"/>
            <a:ext cx="2209800" cy="2677656"/>
          </a:xfrm>
          <a:prstGeom prst="rect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Bookman Old Style" pitchFamily="18" charset="0"/>
              </a:rPr>
              <a:t>France declares war on Germany and Austria due to alliance with Russia</a:t>
            </a:r>
          </a:p>
        </p:txBody>
      </p:sp>
      <p:sp>
        <p:nvSpPr>
          <p:cNvPr id="17" name="Right Arrow 16"/>
          <p:cNvSpPr/>
          <p:nvPr/>
        </p:nvSpPr>
        <p:spPr>
          <a:xfrm>
            <a:off x="7620000" y="5105400"/>
            <a:ext cx="1066800" cy="6096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8763000" y="4648200"/>
            <a:ext cx="1676400" cy="1569660"/>
          </a:xfrm>
          <a:prstGeom prst="rect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Bookman Old Style" pitchFamily="18" charset="0"/>
              </a:rPr>
              <a:t>Germany declares war on France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7" grpId="0" animBg="1"/>
      <p:bldP spid="9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/>
          <p:cNvSpPr/>
          <p:nvPr/>
        </p:nvSpPr>
        <p:spPr>
          <a:xfrm>
            <a:off x="4191000" y="1066800"/>
            <a:ext cx="1066800" cy="6096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828800" y="304800"/>
            <a:ext cx="2209800" cy="2308324"/>
          </a:xfrm>
          <a:prstGeom prst="rect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Bookman Old Style" pitchFamily="18" charset="0"/>
              </a:rPr>
              <a:t>Great Britain declares war on Germany due to alliance with France</a:t>
            </a:r>
          </a:p>
        </p:txBody>
      </p:sp>
      <p:sp>
        <p:nvSpPr>
          <p:cNvPr id="6" name="Right Arrow 5"/>
          <p:cNvSpPr/>
          <p:nvPr/>
        </p:nvSpPr>
        <p:spPr>
          <a:xfrm>
            <a:off x="8686800" y="1143000"/>
            <a:ext cx="1066800" cy="6096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34000" y="228600"/>
            <a:ext cx="2895600" cy="3046988"/>
          </a:xfrm>
          <a:prstGeom prst="rect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Bookman Old Style" pitchFamily="18" charset="0"/>
              </a:rPr>
              <a:t>Countries in British Commonwealth join the war effort (Canada, New Zealand, Australia, South Africa, and India</a:t>
            </a:r>
          </a:p>
        </p:txBody>
      </p:sp>
      <p:sp>
        <p:nvSpPr>
          <p:cNvPr id="8" name="Down Arrow 7"/>
          <p:cNvSpPr/>
          <p:nvPr/>
        </p:nvSpPr>
        <p:spPr>
          <a:xfrm>
            <a:off x="9677400" y="1295400"/>
            <a:ext cx="762000" cy="28194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 rot="5400000">
            <a:off x="5524500" y="419100"/>
            <a:ext cx="762000" cy="69342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5400000">
            <a:off x="1905000" y="4343400"/>
            <a:ext cx="1066800" cy="6096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819400" y="4343400"/>
            <a:ext cx="2590800" cy="2308324"/>
          </a:xfrm>
          <a:prstGeom prst="rect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Bookman Old Style" pitchFamily="18" charset="0"/>
              </a:rPr>
              <a:t>Germany invades Belgium and moves to attack France (Western Front)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5562600" y="5181600"/>
            <a:ext cx="1066800" cy="6096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858000" y="4267200"/>
            <a:ext cx="2590800" cy="2308324"/>
          </a:xfrm>
          <a:prstGeom prst="rect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Bookman Old Style" pitchFamily="18" charset="0"/>
              </a:rPr>
              <a:t>Germans and Austrians fight off advancing Russians on the Eastern Front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1" y="1066800"/>
            <a:ext cx="7239245" cy="4993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993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600" dirty="0">
                <a:solidFill>
                  <a:srgbClr val="FFFF00"/>
                </a:solidFill>
                <a:latin typeface="Baskerville Old Face" pitchFamily="18" charset="0"/>
              </a:rPr>
              <a:t>Causes of WWI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732449"/>
            <a:ext cx="10353762" cy="4058751"/>
          </a:xfrm>
        </p:spPr>
        <p:txBody>
          <a:bodyPr>
            <a:normAutofit fontScale="92500" lnSpcReduction="10000"/>
          </a:bodyPr>
          <a:lstStyle/>
          <a:p>
            <a:r>
              <a:rPr lang="en-US" sz="4800" dirty="0">
                <a:latin typeface="Baskerville Old Face" pitchFamily="18" charset="0"/>
              </a:rPr>
              <a:t>M.A.I.N</a:t>
            </a:r>
          </a:p>
          <a:p>
            <a:pPr lvl="1"/>
            <a:r>
              <a:rPr lang="en-US" sz="4800" dirty="0">
                <a:latin typeface="Baskerville Old Face" pitchFamily="18" charset="0"/>
              </a:rPr>
              <a:t>Militarism</a:t>
            </a:r>
          </a:p>
          <a:p>
            <a:pPr lvl="1"/>
            <a:r>
              <a:rPr lang="en-US" sz="4800" dirty="0">
                <a:latin typeface="Baskerville Old Face" pitchFamily="18" charset="0"/>
              </a:rPr>
              <a:t>Alliances</a:t>
            </a:r>
          </a:p>
          <a:p>
            <a:pPr lvl="1"/>
            <a:r>
              <a:rPr lang="en-US" sz="4800" dirty="0">
                <a:latin typeface="Baskerville Old Face" pitchFamily="18" charset="0"/>
              </a:rPr>
              <a:t>Imperialism</a:t>
            </a:r>
          </a:p>
          <a:p>
            <a:pPr lvl="1"/>
            <a:r>
              <a:rPr lang="en-US" sz="4800" dirty="0">
                <a:latin typeface="Baskerville Old Face" pitchFamily="18" charset="0"/>
              </a:rPr>
              <a:t>Nationalism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>
                <a:solidFill>
                  <a:srgbClr val="FFFF00"/>
                </a:solidFill>
                <a:latin typeface="Baskerville Old Face" pitchFamily="18" charset="0"/>
              </a:rPr>
              <a:t>M.A.I.N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219200"/>
            <a:ext cx="5334000" cy="5638800"/>
          </a:xfrm>
        </p:spPr>
        <p:txBody>
          <a:bodyPr>
            <a:normAutofit/>
          </a:bodyPr>
          <a:lstStyle/>
          <a:p>
            <a:r>
              <a:rPr lang="en-US" sz="7200" dirty="0">
                <a:solidFill>
                  <a:srgbClr val="FFFF00"/>
                </a:solidFill>
                <a:latin typeface="Baskerville Old Face" pitchFamily="18" charset="0"/>
              </a:rPr>
              <a:t>M</a:t>
            </a:r>
            <a:r>
              <a:rPr lang="en-US" sz="3200" dirty="0">
                <a:latin typeface="Baskerville Old Face" pitchFamily="18" charset="0"/>
              </a:rPr>
              <a:t>ilitarism: the policy of glorifying military power </a:t>
            </a:r>
          </a:p>
          <a:p>
            <a:pPr lvl="1"/>
            <a:r>
              <a:rPr lang="en-US" sz="2800" dirty="0">
                <a:latin typeface="Baskerville Old Face" pitchFamily="18" charset="0"/>
              </a:rPr>
              <a:t>Large military = power = national pride</a:t>
            </a:r>
          </a:p>
          <a:p>
            <a:pPr lvl="1"/>
            <a:r>
              <a:rPr lang="en-US" sz="2800" dirty="0">
                <a:latin typeface="Baskerville Old Face" pitchFamily="18" charset="0"/>
              </a:rPr>
              <a:t>Built up large standing armies for protection and intimidation</a:t>
            </a:r>
          </a:p>
          <a:p>
            <a:pPr lvl="1"/>
            <a:r>
              <a:rPr lang="en-US" sz="2800" dirty="0">
                <a:latin typeface="Baskerville Old Face" pitchFamily="18" charset="0"/>
              </a:rPr>
              <a:t>Competition between nations</a:t>
            </a:r>
          </a:p>
          <a:p>
            <a:pPr lvl="1"/>
            <a:r>
              <a:rPr lang="en-US" sz="2800" dirty="0">
                <a:latin typeface="Baskerville Old Face" pitchFamily="18" charset="0"/>
              </a:rPr>
              <a:t>Ready to fight at moments notice </a:t>
            </a:r>
          </a:p>
        </p:txBody>
      </p:sp>
      <p:pic>
        <p:nvPicPr>
          <p:cNvPr id="26626" name="Picture 2" descr="http://www.alrightposters.com/crolla/images/WW1%20soldiers%20Manches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17" y="1809480"/>
            <a:ext cx="3300381" cy="2590800"/>
          </a:xfrm>
          <a:prstGeom prst="rect">
            <a:avLst/>
          </a:prstGeom>
          <a:noFill/>
        </p:spPr>
      </p:pic>
      <p:pic>
        <p:nvPicPr>
          <p:cNvPr id="26628" name="Picture 4" descr="http://homepages.rootsweb.ancestry.com/~marianak/soldiers_weapon_trai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4734059"/>
            <a:ext cx="4014785" cy="18094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  <a:latin typeface="Bookman Old Style" pitchFamily="18" charset="0"/>
              </a:rPr>
              <a:t>German Militarism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371600"/>
            <a:ext cx="4876800" cy="5257800"/>
          </a:xfrm>
        </p:spPr>
        <p:txBody>
          <a:bodyPr>
            <a:normAutofit fontScale="77500" lnSpcReduction="20000"/>
          </a:bodyPr>
          <a:lstStyle/>
          <a:p>
            <a:r>
              <a:rPr lang="en-US" sz="3200" dirty="0">
                <a:latin typeface="Bookman Old Style" pitchFamily="18" charset="0"/>
              </a:rPr>
              <a:t>Otto Von Bismarck:</a:t>
            </a:r>
          </a:p>
          <a:p>
            <a:pPr lvl="1"/>
            <a:r>
              <a:rPr lang="en-US" sz="2800" dirty="0">
                <a:latin typeface="Bookman Old Style" pitchFamily="18" charset="0"/>
              </a:rPr>
              <a:t>“Blood and Iron” Chancellor</a:t>
            </a:r>
          </a:p>
          <a:p>
            <a:pPr lvl="1"/>
            <a:r>
              <a:rPr lang="en-US" sz="2800" dirty="0">
                <a:latin typeface="Bookman Old Style" pitchFamily="18" charset="0"/>
              </a:rPr>
              <a:t>Built up Germany navy and army</a:t>
            </a:r>
          </a:p>
          <a:p>
            <a:pPr lvl="2"/>
            <a:r>
              <a:rPr lang="en-US" sz="2400" dirty="0">
                <a:latin typeface="Bookman Old Style" pitchFamily="18" charset="0"/>
              </a:rPr>
              <a:t>Aimed to increase German power</a:t>
            </a:r>
            <a:endParaRPr lang="en-US" sz="3200" dirty="0">
              <a:latin typeface="Bookman Old Style" pitchFamily="18" charset="0"/>
            </a:endParaRPr>
          </a:p>
          <a:p>
            <a:r>
              <a:rPr lang="en-US" sz="3200" dirty="0">
                <a:latin typeface="Bookman Old Style" pitchFamily="18" charset="0"/>
              </a:rPr>
              <a:t>Kaiser Wilhelm II</a:t>
            </a:r>
          </a:p>
          <a:p>
            <a:pPr lvl="1"/>
            <a:r>
              <a:rPr lang="en-US" sz="2800" dirty="0">
                <a:latin typeface="Bookman Old Style" pitchFamily="18" charset="0"/>
              </a:rPr>
              <a:t>Forced Bismarck resignation</a:t>
            </a:r>
          </a:p>
          <a:p>
            <a:pPr lvl="1"/>
            <a:r>
              <a:rPr lang="en-US" sz="2800" dirty="0">
                <a:latin typeface="Bookman Old Style" pitchFamily="18" charset="0"/>
              </a:rPr>
              <a:t>Wanted to demonstrate German might to rest of the world </a:t>
            </a:r>
          </a:p>
          <a:p>
            <a:pPr lvl="1"/>
            <a:r>
              <a:rPr lang="en-US" sz="2800" dirty="0">
                <a:latin typeface="Bookman Old Style" pitchFamily="18" charset="0"/>
              </a:rPr>
              <a:t>Began shipbuilding program – alarmed Britain</a:t>
            </a:r>
            <a:endParaRPr lang="en-US" sz="2400" dirty="0">
              <a:latin typeface="Bookman Old Style" pitchFamily="18" charset="0"/>
            </a:endParaRPr>
          </a:p>
        </p:txBody>
      </p:sp>
      <p:pic>
        <p:nvPicPr>
          <p:cNvPr id="67588" name="Picture 4" descr="http://rulehibernia.com/wp-content/uploads/2010/12/Otto-Von-Bismarc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39560" y="1158240"/>
            <a:ext cx="2137303" cy="2931159"/>
          </a:xfrm>
          <a:prstGeom prst="rect">
            <a:avLst/>
          </a:prstGeom>
          <a:noFill/>
        </p:spPr>
      </p:pic>
      <p:pic>
        <p:nvPicPr>
          <p:cNvPr id="1026" name="Picture 2" descr="Image result for kaiser wilhelm ii">
            <a:extLst>
              <a:ext uri="{FF2B5EF4-FFF2-40B4-BE49-F238E27FC236}">
                <a16:creationId xmlns:a16="http://schemas.microsoft.com/office/drawing/2014/main" id="{EA930EDF-F0D9-4FA8-928C-43DDCD0015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5623" y="3175000"/>
            <a:ext cx="2527892" cy="3337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>
                <a:solidFill>
                  <a:srgbClr val="FFFF00"/>
                </a:solidFill>
                <a:latin typeface="Baskerville Old Face" pitchFamily="18" charset="0"/>
              </a:rPr>
              <a:t>M.A.I.N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371600"/>
            <a:ext cx="4495800" cy="5257800"/>
          </a:xfrm>
        </p:spPr>
        <p:txBody>
          <a:bodyPr>
            <a:normAutofit fontScale="92500" lnSpcReduction="20000"/>
          </a:bodyPr>
          <a:lstStyle/>
          <a:p>
            <a:r>
              <a:rPr lang="en-US" sz="7200" dirty="0">
                <a:solidFill>
                  <a:srgbClr val="FFFF00"/>
                </a:solidFill>
                <a:latin typeface="Baskerville Old Face" pitchFamily="18" charset="0"/>
              </a:rPr>
              <a:t>A</a:t>
            </a:r>
            <a:r>
              <a:rPr lang="en-US" sz="3200" dirty="0">
                <a:latin typeface="Baskerville Old Face" pitchFamily="18" charset="0"/>
              </a:rPr>
              <a:t>lliances: an agreement between countries that states they will assist one another in a time of conflict</a:t>
            </a:r>
          </a:p>
          <a:p>
            <a:pPr lvl="1"/>
            <a:r>
              <a:rPr lang="en-US" sz="2800" dirty="0">
                <a:latin typeface="Baskerville Old Face" pitchFamily="18" charset="0"/>
              </a:rPr>
              <a:t>If one country declared war, their ally had to declare war</a:t>
            </a:r>
          </a:p>
          <a:p>
            <a:r>
              <a:rPr lang="en-US" sz="3200" dirty="0">
                <a:latin typeface="Bookman Old Style" pitchFamily="18" charset="0"/>
              </a:rPr>
              <a:t>Result of mistrust and rivalry between nations</a:t>
            </a:r>
          </a:p>
          <a:p>
            <a:pPr lvl="1"/>
            <a:endParaRPr lang="en-US" dirty="0">
              <a:latin typeface="Baskerville Old Face" pitchFamily="18" charset="0"/>
            </a:endParaRPr>
          </a:p>
        </p:txBody>
      </p:sp>
      <p:pic>
        <p:nvPicPr>
          <p:cNvPr id="14338" name="Picture 2" descr="http://www.vsellis.com/wp-content/uploads/2008/09/scott-ellis-allianc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1" y="1752601"/>
            <a:ext cx="4048125" cy="26860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6" descr="http://images.suite101.com/2766673_com_hist_schli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3657601"/>
            <a:ext cx="4648200" cy="277032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  <a:latin typeface="Bookman Old Style" pitchFamily="18" charset="0"/>
              </a:rPr>
              <a:t>Triple Alliance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143000"/>
            <a:ext cx="4267200" cy="5361127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Bookman Old Style" pitchFamily="18" charset="0"/>
              </a:rPr>
              <a:t>Germany allied with Austria-Hungary and Ottoman Empire </a:t>
            </a:r>
          </a:p>
          <a:p>
            <a:pPr lvl="1"/>
            <a:r>
              <a:rPr lang="en-US" sz="2000" dirty="0">
                <a:latin typeface="Bookman Old Style" pitchFamily="18" charset="0"/>
              </a:rPr>
              <a:t>Called the </a:t>
            </a:r>
            <a:r>
              <a:rPr lang="en-US" sz="2000" dirty="0">
                <a:solidFill>
                  <a:srgbClr val="FFFF00"/>
                </a:solidFill>
                <a:latin typeface="Bookman Old Style" pitchFamily="18" charset="0"/>
              </a:rPr>
              <a:t>Triple Alliance</a:t>
            </a:r>
          </a:p>
          <a:p>
            <a:r>
              <a:rPr lang="en-US" sz="2400" dirty="0">
                <a:latin typeface="Bookman Old Style" pitchFamily="18" charset="0"/>
              </a:rPr>
              <a:t>Main goal was to isolate France</a:t>
            </a:r>
          </a:p>
          <a:p>
            <a:r>
              <a:rPr lang="en-US" sz="2400" dirty="0">
                <a:latin typeface="Bookman Old Style" pitchFamily="18" charset="0"/>
              </a:rPr>
              <a:t>Tried to form alliance with Russia</a:t>
            </a:r>
          </a:p>
          <a:p>
            <a:pPr lvl="1"/>
            <a:r>
              <a:rPr lang="en-US" sz="2000" dirty="0">
                <a:latin typeface="Bookman Old Style" pitchFamily="18" charset="0"/>
              </a:rPr>
              <a:t>Didn’t work due to A-H control of Slavic regions</a:t>
            </a:r>
          </a:p>
          <a:p>
            <a:pPr lvl="1"/>
            <a:endParaRPr lang="en-US" dirty="0">
              <a:latin typeface="Bookman Old Style" pitchFamily="18" charset="0"/>
            </a:endParaRPr>
          </a:p>
        </p:txBody>
      </p:sp>
      <p:pic>
        <p:nvPicPr>
          <p:cNvPr id="12296" name="Picture 8" descr="http://t3.gstatic.com/images?q=tbn:ANd9GcRYaCd2wE6nLB5PeRix9DhhnM8rS9A23i0uQYINJU87acM-_G3yY9Iscb22t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9366" y="1295400"/>
            <a:ext cx="3159985" cy="205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  <a:latin typeface="Bookman Old Style" pitchFamily="18" charset="0"/>
              </a:rPr>
              <a:t>Triple Entente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143000"/>
            <a:ext cx="5562600" cy="5715000"/>
          </a:xfrm>
        </p:spPr>
        <p:txBody>
          <a:bodyPr/>
          <a:lstStyle/>
          <a:p>
            <a:r>
              <a:rPr lang="en-US" sz="2800" b="1" dirty="0">
                <a:solidFill>
                  <a:srgbClr val="FFFF00"/>
                </a:solidFill>
                <a:latin typeface="Bookman Old Style" pitchFamily="18" charset="0"/>
              </a:rPr>
              <a:t>French</a:t>
            </a:r>
            <a:r>
              <a:rPr lang="en-US" sz="2800" dirty="0">
                <a:latin typeface="Bookman Old Style" pitchFamily="18" charset="0"/>
              </a:rPr>
              <a:t> seek revenge for Franco-Prussian War</a:t>
            </a:r>
          </a:p>
          <a:p>
            <a:r>
              <a:rPr lang="en-US" sz="2800" b="1" dirty="0">
                <a:solidFill>
                  <a:srgbClr val="FFFF00"/>
                </a:solidFill>
                <a:latin typeface="Bookman Old Style" pitchFamily="18" charset="0"/>
              </a:rPr>
              <a:t>British</a:t>
            </a:r>
            <a:r>
              <a:rPr lang="en-US" sz="2800" dirty="0">
                <a:latin typeface="Bookman Old Style" pitchFamily="18" charset="0"/>
              </a:rPr>
              <a:t> threatened by German navy</a:t>
            </a:r>
          </a:p>
          <a:p>
            <a:r>
              <a:rPr lang="en-US" sz="2800" b="1" dirty="0">
                <a:solidFill>
                  <a:srgbClr val="FFFF00"/>
                </a:solidFill>
                <a:latin typeface="Bookman Old Style" pitchFamily="18" charset="0"/>
              </a:rPr>
              <a:t>Russians</a:t>
            </a:r>
            <a:r>
              <a:rPr lang="en-US" sz="2800" dirty="0">
                <a:latin typeface="Bookman Old Style" pitchFamily="18" charset="0"/>
              </a:rPr>
              <a:t> rivals Austria-Hungary</a:t>
            </a:r>
          </a:p>
          <a:p>
            <a:pPr lvl="1"/>
            <a:r>
              <a:rPr lang="en-US" sz="2400" dirty="0">
                <a:latin typeface="Bookman Old Style" pitchFamily="18" charset="0"/>
              </a:rPr>
              <a:t>Competition over Balkans</a:t>
            </a:r>
          </a:p>
          <a:p>
            <a:r>
              <a:rPr lang="en-US" sz="2800" dirty="0">
                <a:latin typeface="Bookman Old Style" pitchFamily="18" charset="0"/>
              </a:rPr>
              <a:t>Form the </a:t>
            </a:r>
            <a:r>
              <a:rPr lang="en-US" sz="2800" dirty="0">
                <a:solidFill>
                  <a:srgbClr val="FFFF00"/>
                </a:solidFill>
                <a:latin typeface="Bookman Old Style" pitchFamily="18" charset="0"/>
              </a:rPr>
              <a:t>Triple Entente</a:t>
            </a:r>
          </a:p>
          <a:p>
            <a:pPr lvl="1"/>
            <a:r>
              <a:rPr lang="en-US" sz="2400" dirty="0">
                <a:latin typeface="Bookman Old Style" pitchFamily="18" charset="0"/>
              </a:rPr>
              <a:t>Not formal alliance like Triple Alliance</a:t>
            </a:r>
          </a:p>
          <a:p>
            <a:pPr lvl="1"/>
            <a:endParaRPr lang="en-US" dirty="0">
              <a:latin typeface="Bookman Old Style" pitchFamily="18" charset="0"/>
            </a:endParaRPr>
          </a:p>
          <a:p>
            <a:endParaRPr lang="en-US" dirty="0"/>
          </a:p>
        </p:txBody>
      </p:sp>
      <p:pic>
        <p:nvPicPr>
          <p:cNvPr id="68610" name="Picture 2" descr="http://www.ww1-propaganda-cards.com/images/sallies2shenten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1295401"/>
            <a:ext cx="3385298" cy="2171701"/>
          </a:xfrm>
          <a:prstGeom prst="rect">
            <a:avLst/>
          </a:prstGeom>
          <a:noFill/>
        </p:spPr>
      </p:pic>
      <p:sp>
        <p:nvSpPr>
          <p:cNvPr id="68612" name="AutoShape 4" descr="data:image/jpeg;base64,/9j/4AAQSkZJRgABAQAAAQABAAD/2wCEAAkGBhQSERQUEhQWFRUVFRgXFxgXGBwWHhwZFx0cFxYYGB8bHCYeGhwkGRobHy8gJCcqLCwtFR4yNjAqOicrLCkBCQoKDgwOGg8PGikkHx8sLCwsLCwpLCksLCwwLCwsKS8sKSksLCwsLCwpLCwsLCwsLCwsLCksLCwpLCwpKSwpLP/AABEIAHsAngMBIgACEQEDEQH/xAAcAAABBQEBAQAAAAAAAAAAAAAGAAMEBQcCAQj/xABAEAACAQIEBAQDBQQKAQUAAAABAhEAAwQSITEFBkFREyJhcQcygRQjQpHwUmKhsTVDcnOSwcLR4fGCFRYzY6L/xAAaAQACAwEBAAAAAAAAAAAAAAABAgADBAUG/8QAJxEAAgICAgICAQQDAAAAAAAAAAECEQMSITETQQRRMmGR0fAicYH/2gAMAwEAAhEDEQA/ANxpUqZuORQbog6TSDVDZqRvhQSSAAJJOkAbmk3G1JmalmFVVrjVt3yI0krm0BiOhmpE1HMlE6a8moviUnftU3JqSLl0ASTH/On8zXU0FfEPigs4UEk5jcXKokzHzSACYCydOsVb4HDWrqJcDM6vbWDmmQQBOmkxUWTkjiXVzFIolmUAdSQP512l0HYg+xmq48PTKVgwVK7nYmTXtvAqHZhMvGbXtt7RtU8isFFjNezTFtYpzNQeVIlHU0prilS+YlHc0ppstXoah5SUOUq5U11V0ZbIAqjYy5Ak9ATprtroOpqTUTF3QN9Bpv6mB/GhLoKKJ+LXbmlq2Qr2iysd8xBy+kSB/iBrteCs5DX3JIABVTCnQqxg7SCNuo3q1RQBAgR0Fe1Xt9B1+yPb4eitmiWH4jqdfU1IFKvCaVu+xkkj0mva4VdNa6FQIG/Fe0DgC0AlbqQTuJzAx70PWuYbmExL2GxFy3h4QWiFR1tlkVwpDKTl83vFEnxT/o9v71P9VCvMXCrz4pjateKjWLHiLIg+TqJkGB8w2qKOzHjNQ5krTJ+E5u4hbvm3da248N7gPhiGCKWBVkjQxE60Ucoc9W8csZWt3AYKtsTE+Rtm0nTf0oI5ewt6y/g3rTtZNu61pmGtpshzISOhH0OhHaq3lmy78Nui0GLjFWWGXQiFPmn8MGNaWT2kl0W+FRxSnd1Vf6Zuimuqy/BfEt8OgXEtavMNPu2h/wDygFCfYijrlvmK3jbAvWswUkqQwggroQaSXdFDhJR2a4LauWaK9mgnm/jpa8uDsuQ9wEMACPMQCiFzooKySBrA36FG6QgUcSwRuquVykHNK9en8ifrFRbmPu2ozJmlwojsSdTGggQIPqatkGm0V0VqxS9MVoj4HiCXZyGYYrsRqN4neptQbHDkVpRQu+2g80ZvqYGvpU6tGOq4IKqfj2E8azctqQC6lQTsD6xrVxUK+NaM+gxAjkznW3cFy3dYqbQzl7jqRkJgDMSDp69Kb438ULaHLhlF09XaQo/sjd/zA9aGfi3y14d23irShQzAPA0zjrp+0u/rbHU0JZu+hGhHqND/ABpsGGMu2V58so9I2/A8XuXVR7bWrius6hrRHpIL69Ige9B3PXPeNw93wVRLMgEXAfFzA/syoAgzOhqD8P8AjmS54DHyvqvo46fUfy9aKPiNwD7Vhcyiblo51gakR50+oH5gVXnxuLpGn4eSMmnPozrhnxBxdu+ly5fuXEVgXQkQV2bSO23qBW64a+rqrqZVlBUjqDqD+VfMTt5q1L4T83Aj7HdPmWTZJO67m37jcehjpWaEn7On8z46S2iEHxT/AKPbX+st/wCqgznTA2XxAL32tt9nsDKtsvPlOs5lijH4pf0e394n+qhnmI27V8Ym8QQljDi3a6vcySJHRRIJNXxUW/8ALo5sZZE14+yn/wDbF6zrbxhDtbZ1tsXtsVUEsSskbDrVNw3iQSy1u7bZrDupJUlSGGgg6qdD8pGtE/Ls/amuYjz4i/bus0z92mRiqgdyv5DTrVdy5n+xXfCysfGWbTgMtwZJKf2uo66aVnnB7J/Z1MWVeOSlzTS+uS0tYFTb8Th9uw6AeYZA95e+YXJ//Io7+GuY4QlxDG9dny5djGwAjasuxPCrLIl/B3GskwGVpIR+q5h5gJ1GYQe9av8AD0t9htZ2ztNzM0zmOc6z1q3ZuHX/AE52eCUuJN/o/QSsYrKuX8cmI4tiMVcVmt2x92VBYKfkRiBrPhidj857UY/EDjP2fB3IPnuDw1jfzTmI9Qsx6kVQ8u8NbC2L2VZuKFBA63MniMo16Pcy/wDhFY/kZnihslyVwjYfYTFJcUMjBlPUfrQ+lP0BcN5mFu6lx1yC5C3tdJGguD1UgqwiQCD0o6S6CJBkHqNfypsU942xZR1Y4oruuENd10MXRWxVEvjWpdQ729NPoMSp5g4OuJw9yy0eddD2YeZW+jAGsPxGDZVbMIew3hXh6SVtOO4kFCfS2dc1fQDGs3+IHDFsYlMUQTavKbOIA6gjU++UBh+9ZXvSQno7QZw3jqwBtXCCCDBBBB7Ea1sPLfFvtGFS5+KYb+0un/P1rIsXhTad7bGShjN0I3Vx6FSD9aLOQr1600m1d8C5+PIxUEfK223SR3rbmSlGzBgbjKij+IXKf2bEC6gi1dMj91vxL7dR7+lCi3WR1dGKspDKw6Eag1vnFrVvFW3tZWuB1gQpABGzZmAAg696psB8N8FhbQfFfeuPmLZssn8KKN/4k/y5bx07PR4/mpYtZK2QuZePfa+Cpe2YuocDo6hg8fXX60+vI5xOIGJ8UQgtKqsmYeS2mo8wnzT+VccbtJfwtzD4bD+FbW5aM7avmmQNtBJ1nzLprRvwTC5LKjqZJ1nc0yowb1zHgHbPw3VX8UYi74pDSxVCCXBDELl2gnr9aCcfwO7w+y9q40EYhHt3BKhlykAg9GBiV3962Zm001PbvQ9gub7bqBiE8LNoSYe3J0gt0108wHvR8tSUpehKag4L2ZZ4jsxv2QDcUTft/hup1bKOvf8AMda1H4bXUODm3OTxbhUHcAmSvrBJHrHrVq/LeFchvAtg9GVQh19Vg/8AdM2MFZ4bhLnhz4aZ7gDHMZYzlB31JAHvQnJNtxDtcEpdr2DnH7wxXE0ttrZwSG9c7SsOQfrkH0bvVHzVzocFh0Ple5cdjcWdVa4GuSR01YfT6VP5UwZa0Wc5rmLfxrh/+pGJQHsHuyY6is1+L9gpjiSgXOo8wfNnA0DMPwt0+lYGoZsyxP1yy1Nwi5IJLfN5u4fDsll814iw9+VUeMSsaDWQV0JGgOnarjlHH3EBAvg3FYh2RliZJgrMXFIIMKsgA6ztkWC46clizfE4e3cNxkTRnJOuY9T+H0Bom5Y5mF3F+Hh8IlvxygcJmbKqZsxQCMsqxBJMCrZ4NIuvXP8Af4F3vs+ieD47xUkjKwJV1mYZdDB6jqD2IqwoX5N4dcseIj3A+Y59oM/KPpkCD3X1oorZ8WSljTRRNU6FUXE71KqJeOtXT6JEYioXHOFLibFyy2zroezbqw9jB+lWEVzNUjmUcmcMs3cSLOKSbtgFQrHQhD5Qw/FlJZRPTw9waP8AjvHBh1VUAa65UKvQBmC5mjZQSNtT0oU5swhTiFu/htbtsLcvINCVBCmOhzIYI6EJ3NUGL47duYwvmEZ0uksNFVdVUay2mWI6se0lJ5GlyBpXZpHFubcPhryWbzlWcZgYJAGsSfXKaA+ZuZftV8eC82V2Py6Qc5PYsSR3hREb1C5i4kbwBz5rkFgTqQpIHkgiOsRA6zpNVPD+EXZ8NM/mLGCirAHysQwIXTqSdT+SRk5rgEnwX+Gxj/8AxhmLXSGVS3hgsR5i0EeUAKAJmEOu1G3L/Ll5Cr38RccqZCZzl108xPzAdBAA/e3oK4Ry7etghgrZgRLka69lB6dPyiiDgeEu4aYvuyEfIVGUHusyV00idaeMJexFOKOeP8mrZJvWgxQyWCgMyHfMpjMQeo3HtMCFzG3CxayXYh5NtmBMSJIbUEHqpIPUGjTiNzFOxKXzkIE258PbeHUE69o+tB2N5dZCzm2bazmZs4CjuSy+YAz6+1LODvoO6+wr5P53tqtvDOWzuQLZ+bLnkBX6jK+kRsy+pqo5j5kv3UTA34W410K92cqwDEvHyx887EBSO1C+Iwfh3zc8a3cQKrKwJYlgAIVgWaYkamGCjWYiVxFPEAvW9HZfKM5dWyiQjZphpBj6A1XJ6uiy+LRoIsnDKbbeQnQXADlYBcqZYkLlWBlPXvM0G828s4jEYRLdhvtDm7BjKAo11YnXTbU0Y8k83WzZa2Xl1UvbTX5MguZJiBlMrBMwKm/bResW8YqZGWVvKusLs0xGbKwDDrBJ61ieLSTyw77ot3tasx/A/CB7tnN4ypcDXFZCJgoWUTHeF/xT2oq5I+GYwr+Je8K6wAYEqZtsN/xZSB3jpRLwfgFsX7l9GDZwRAykDMxdjKmWJJGp6ACru9hxcZLA2bzXP7sbj3YkL7EntWWfzM2afiT4f6fuP44RVsm8t2SQbzb3IyelsfL/AItW+o7VfCmbSARAgU9XoPjRUIar0ZJO3YqjXqkGg3mfj5QQs+/v036dTV0+gLsIHxCjdgPcx/OmjjE/bX/EP96wjifEc94NAuGDoxnYiIkdc7fQelR2xBDfKoU6QQDHpA/Wn50vguSTDXmrmYWsY9y2PGZHRSqnN93kAYHKCR8zdOlBq8YUMWIyu2ieIjlUCzrGWXOu3QDWm73ElCgKemuu3p6CB/Gu7bh7tlXOYeLb06EExVbxKuQJXwFHDeGvaBNwhWYyblwDNP7qgyxjYQOlX+GuZV+7tudZLNCyepM6z9NPSncNgkBkKJ77n8zUh2IBMdJ/KsyzKP4IuXxr/JkZ/FMa2l7aM/t+zVabxz+HeJvOdQEMJ7uBqg9XJHYmm24mL4GgtpEtcLCY7KJ0Pqdu3Zi5xxFYJhkBYjQ/KpExJY/MZ6iT060XkyPsujghHoIRgFHyfdt+5oPqDofqK9PiLuFuDuvlP5HQ/Q/ShbFYnF2Loe4QUaIKTA9GkfN9Yon4bjM6z3qvyzx+yTwQmiuucKtXJVGNsne2R5Z75G9eqGKouI8MXCq7W3TOoAyoLk7xDAMyjQkw2+1HGIwisIcBvf8AyO4+lDHGuCLbuW3JLLnaVckiSjAE65W9yJ9TTeWE1yuTM/juL4fANcBfJihfVgFt5HuqoKkgsRcyKTl1XQif6yiTlvmAWL7mw5a3mHiLqMyqIzBTqHCAH3ka71BxDIq5YtwI0IE/NppEggz+W1O4ZLaa+Fb100AB9TMT9KSWRMteCTNUxnCkuoHtwjwGR1HfUZo+ZSNCD0PQ0zwTAut269xQpIRV82aQuYmOoBJ69qzj/wBWe0FFu44BdAJdogxKjzRp6fxqww3MlwQDecQQPmYj6k0bhspNc/YrwTSo1RBXdU/A+Itd3IIiRH+fbSriupi/EyNUzxtqy74hX8p2mDOnpHT/ADrUTWb/ABCwSlyCTmYaKNv99aaQYmQ47ETeGwEGIkncE76DXSPf0qJcxpXNDAH5e+hGsz9DPvUzH8KYXZGjaCGiSWY9O4gTGuv0qbf5XvLbW5kgNHmJESN/L133jpSocoyrZZLeVtZy6aanbppNTeCWc1yyJ/rEOxGxB7f701i+Dumj6TBidJ9f1vT/AA+0y3UKxKksNwPKCTudtAd+1LL2OqNgsXK9v3IGv/f6ig2zjr8W2a4ozRmhX+7BG79ImB03qwwfEbzO4VPF8MDNkII11BUbnQjTcVzHjaN9o8xvBkukGyqKwMw6A5u8nft5qlI6XwbV0FLqajoQTpmU9R/A9aZtYS47m5YDB5kqc2Uz3/YMRt+XWnuJ2Wa3N1Wt3EBKkAkg9tAZBjbr300bVjOrGb3EzbBs4hM+YQpGzAb9ZBA1jfaJqBwzjH2e4LbgqjktbdjuOzHow/5rjD4dr7Zb4YGNoMA9GXQa7etMY2072zh7iFmBJRgphsuwHqdVPrUUV0K2ly2HlnGhhI61Rc4XgbSDvdX11yvGx11iueD2fCQJlvHXQFHMbabGBpTvMPJmIv2maAqqyuAJLEAjpGhgmpDDLboreSPtgOcU5HUySAZ/n1HXrFSMJi20Db6eo/sgbx/CuBy/fBb7u7pAH3b7R2CkTBPbbtNS+H8Bvs0G24XWSwYabSBrJiRHpUcH1Q8Zruxu/NxGIjbQL+75vNOu+n1qZaxOwG3r0nYxPaN9fausTwdlbTXynQgr0GmoPSTXfLvBfGa2BJgHMI2C+Ue20RSaNcD7pmicj35HzZtT100jQa/qKMhVHwHgfgKNdtvbpV4K6fx71o5WV3JsVR8TgUf5lB9wD/OpFKtBWDh5JsG6bhUEGCRHUADftp0qxxHArbJkyiBsI2PcdqsqVCiAHxH4ZpeuW3YgBGkqNFPYnvU7AfD2yl7xGVTGwjtsfT2oupVKQbK5+A2SGBtrDDzCN/fvTGC5Vw9olrdtUJABKjLIGon19d6uKVSkDoh2+Gqogf8APf8AzqLiOXlfdm3BMabax+u9W1KpSDbKN+VLR3zEdBJEaRp9BvT+F5et2x5Z6aliTptH661a0qlIl2RkwQFONYBEdIp2lRAUOM4JectlvlQRpvofYR0qGvJtwx4mLumOi+X/AFGiqKUUuiG2YKnkC0QM1y40NMkgn84/UCrLgnLVvDBgknMSZMDfUjT11q4pUPHG7oLnJ8HgFe0qVOIf/9k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14" name="AutoShape 6" descr="data:image/jpeg;base64,/9j/4AAQSkZJRgABAQAAAQABAAD/2wCEAAkGBhQSERQUEhQWFRUVFRgXFxgXGBwWHhwZFx0cFxYYGB8bHCYeGhwkGRobHy8gJCcqLCwtFR4yNjAqOicrLCkBCQoKDgwOGg8PGikkHx8sLCwsLCwpLCksLCwwLCwsKS8sKSksLCwsLCwpLCwsLCwsLCwsLCksLCwpLCwpKSwpLP/AABEIAHsAngMBIgACEQEDEQH/xAAcAAABBQEBAQAAAAAAAAAAAAAGAAMEBQcCAQj/xABAEAACAQIEBAQDBQQKAQUAAAABAhEAAwQSITEFBkFREyJhcQcygRQjQpHwUmKhsTVDcnOSwcLR4fGCFRYzY6L/xAAaAQACAwEBAAAAAAAAAAAAAAABAgADBAUG/8QAJxEAAgICAgICAQQDAAAAAAAAAAECEQMSITETQQRRMmGR0fAicYH/2gAMAwEAAhEDEQA/ANxpUqZuORQbog6TSDVDZqRvhQSSAAJJOkAbmk3G1JmalmFVVrjVt3yI0krm0BiOhmpE1HMlE6a8moviUnftU3JqSLl0ASTH/On8zXU0FfEPigs4UEk5jcXKokzHzSACYCydOsVb4HDWrqJcDM6vbWDmmQQBOmkxUWTkjiXVzFIolmUAdSQP512l0HYg+xmq48PTKVgwVK7nYmTXtvAqHZhMvGbXtt7RtU8isFFjNezTFtYpzNQeVIlHU0prilS+YlHc0ppstXoah5SUOUq5U11V0ZbIAqjYy5Ak9ATprtroOpqTUTF3QN9Bpv6mB/GhLoKKJ+LXbmlq2Qr2iysd8xBy+kSB/iBrteCs5DX3JIABVTCnQqxg7SCNuo3q1RQBAgR0Fe1Xt9B1+yPb4eitmiWH4jqdfU1IFKvCaVu+xkkj0mva4VdNa6FQIG/Fe0DgC0AlbqQTuJzAx70PWuYbmExL2GxFy3h4QWiFR1tlkVwpDKTl83vFEnxT/o9v71P9VCvMXCrz4pjateKjWLHiLIg+TqJkGB8w2qKOzHjNQ5krTJ+E5u4hbvm3da248N7gPhiGCKWBVkjQxE60Ucoc9W8csZWt3AYKtsTE+Rtm0nTf0oI5ewt6y/g3rTtZNu61pmGtpshzISOhH0OhHaq3lmy78Nui0GLjFWWGXQiFPmn8MGNaWT2kl0W+FRxSnd1Vf6Zuimuqy/BfEt8OgXEtavMNPu2h/wDygFCfYijrlvmK3jbAvWswUkqQwggroQaSXdFDhJR2a4LauWaK9mgnm/jpa8uDsuQ9wEMACPMQCiFzooKySBrA36FG6QgUcSwRuquVykHNK9en8ifrFRbmPu2ozJmlwojsSdTGggQIPqatkGm0V0VqxS9MVoj4HiCXZyGYYrsRqN4neptQbHDkVpRQu+2g80ZvqYGvpU6tGOq4IKqfj2E8azctqQC6lQTsD6xrVxUK+NaM+gxAjkznW3cFy3dYqbQzl7jqRkJgDMSDp69Kb438ULaHLhlF09XaQo/sjd/zA9aGfi3y14d23irShQzAPA0zjrp+0u/rbHU0JZu+hGhHqND/ABpsGGMu2V58so9I2/A8XuXVR7bWrius6hrRHpIL69Ige9B3PXPeNw93wVRLMgEXAfFzA/syoAgzOhqD8P8AjmS54DHyvqvo46fUfy9aKPiNwD7Vhcyiblo51gakR50+oH5gVXnxuLpGn4eSMmnPozrhnxBxdu+ly5fuXEVgXQkQV2bSO23qBW64a+rqrqZVlBUjqDqD+VfMTt5q1L4T83Aj7HdPmWTZJO67m37jcehjpWaEn7On8z46S2iEHxT/AKPbX+st/wCqgznTA2XxAL32tt9nsDKtsvPlOs5lijH4pf0e394n+qhnmI27V8Ym8QQljDi3a6vcySJHRRIJNXxUW/8ALo5sZZE14+yn/wDbF6zrbxhDtbZ1tsXtsVUEsSskbDrVNw3iQSy1u7bZrDupJUlSGGgg6qdD8pGtE/Ls/amuYjz4i/bus0z92mRiqgdyv5DTrVdy5n+xXfCysfGWbTgMtwZJKf2uo66aVnnB7J/Z1MWVeOSlzTS+uS0tYFTb8Th9uw6AeYZA95e+YXJ//Io7+GuY4QlxDG9dny5djGwAjasuxPCrLIl/B3GskwGVpIR+q5h5gJ1GYQe9av8AD0t9htZ2ztNzM0zmOc6z1q3ZuHX/AE52eCUuJN/o/QSsYrKuX8cmI4tiMVcVmt2x92VBYKfkRiBrPhidj857UY/EDjP2fB3IPnuDw1jfzTmI9Qsx6kVQ8u8NbC2L2VZuKFBA63MniMo16Pcy/wDhFY/kZnihslyVwjYfYTFJcUMjBlPUfrQ+lP0BcN5mFu6lx1yC5C3tdJGguD1UgqwiQCD0o6S6CJBkHqNfypsU942xZR1Y4oruuENd10MXRWxVEvjWpdQ729NPoMSp5g4OuJw9yy0eddD2YeZW+jAGsPxGDZVbMIew3hXh6SVtOO4kFCfS2dc1fQDGs3+IHDFsYlMUQTavKbOIA6gjU++UBh+9ZXvSQno7QZw3jqwBtXCCCDBBBB7Ea1sPLfFvtGFS5+KYb+0un/P1rIsXhTad7bGShjN0I3Vx6FSD9aLOQr1600m1d8C5+PIxUEfK223SR3rbmSlGzBgbjKij+IXKf2bEC6gi1dMj91vxL7dR7+lCi3WR1dGKspDKw6Eag1vnFrVvFW3tZWuB1gQpABGzZmAAg696psB8N8FhbQfFfeuPmLZssn8KKN/4k/y5bx07PR4/mpYtZK2QuZePfa+Cpe2YuocDo6hg8fXX60+vI5xOIGJ8UQgtKqsmYeS2mo8wnzT+VccbtJfwtzD4bD+FbW5aM7avmmQNtBJ1nzLprRvwTC5LKjqZJ1nc0yowb1zHgHbPw3VX8UYi74pDSxVCCXBDELl2gnr9aCcfwO7w+y9q40EYhHt3BKhlykAg9GBiV3962Zm001PbvQ9gub7bqBiE8LNoSYe3J0gt0108wHvR8tSUpehKag4L2ZZ4jsxv2QDcUTft/hup1bKOvf8AMda1H4bXUODm3OTxbhUHcAmSvrBJHrHrVq/LeFchvAtg9GVQh19Vg/8AdM2MFZ4bhLnhz4aZ7gDHMZYzlB31JAHvQnJNtxDtcEpdr2DnH7wxXE0ttrZwSG9c7SsOQfrkH0bvVHzVzocFh0Ple5cdjcWdVa4GuSR01YfT6VP5UwZa0Wc5rmLfxrh/+pGJQHsHuyY6is1+L9gpjiSgXOo8wfNnA0DMPwt0+lYGoZsyxP1yy1Nwi5IJLfN5u4fDsll814iw9+VUeMSsaDWQV0JGgOnarjlHH3EBAvg3FYh2RliZJgrMXFIIMKsgA6ztkWC46clizfE4e3cNxkTRnJOuY9T+H0Bom5Y5mF3F+Hh8IlvxygcJmbKqZsxQCMsqxBJMCrZ4NIuvXP8Af4F3vs+ieD47xUkjKwJV1mYZdDB6jqD2IqwoX5N4dcseIj3A+Y59oM/KPpkCD3X1oorZ8WSljTRRNU6FUXE71KqJeOtXT6JEYioXHOFLibFyy2zroezbqw9jB+lWEVzNUjmUcmcMs3cSLOKSbtgFQrHQhD5Qw/FlJZRPTw9waP8AjvHBh1VUAa65UKvQBmC5mjZQSNtT0oU5swhTiFu/htbtsLcvINCVBCmOhzIYI6EJ3NUGL47duYwvmEZ0uksNFVdVUay2mWI6se0lJ5GlyBpXZpHFubcPhryWbzlWcZgYJAGsSfXKaA+ZuZftV8eC82V2Py6Qc5PYsSR3hREb1C5i4kbwBz5rkFgTqQpIHkgiOsRA6zpNVPD+EXZ8NM/mLGCirAHysQwIXTqSdT+SRk5rgEnwX+Gxj/8AxhmLXSGVS3hgsR5i0EeUAKAJmEOu1G3L/Ll5Cr38RccqZCZzl108xPzAdBAA/e3oK4Ry7etghgrZgRLka69lB6dPyiiDgeEu4aYvuyEfIVGUHusyV00idaeMJexFOKOeP8mrZJvWgxQyWCgMyHfMpjMQeo3HtMCFzG3CxayXYh5NtmBMSJIbUEHqpIPUGjTiNzFOxKXzkIE258PbeHUE69o+tB2N5dZCzm2bazmZs4CjuSy+YAz6+1LODvoO6+wr5P53tqtvDOWzuQLZ+bLnkBX6jK+kRsy+pqo5j5kv3UTA34W410K92cqwDEvHyx887EBSO1C+Iwfh3zc8a3cQKrKwJYlgAIVgWaYkamGCjWYiVxFPEAvW9HZfKM5dWyiQjZphpBj6A1XJ6uiy+LRoIsnDKbbeQnQXADlYBcqZYkLlWBlPXvM0G828s4jEYRLdhvtDm7BjKAo11YnXTbU0Y8k83WzZa2Xl1UvbTX5MguZJiBlMrBMwKm/bResW8YqZGWVvKusLs0xGbKwDDrBJ61ieLSTyw77ot3tasx/A/CB7tnN4ypcDXFZCJgoWUTHeF/xT2oq5I+GYwr+Je8K6wAYEqZtsN/xZSB3jpRLwfgFsX7l9GDZwRAykDMxdjKmWJJGp6ACru9hxcZLA2bzXP7sbj3YkL7EntWWfzM2afiT4f6fuP44RVsm8t2SQbzb3IyelsfL/AItW+o7VfCmbSARAgU9XoPjRUIar0ZJO3YqjXqkGg3mfj5QQs+/v036dTV0+gLsIHxCjdgPcx/OmjjE/bX/EP96wjifEc94NAuGDoxnYiIkdc7fQelR2xBDfKoU6QQDHpA/Wn50vguSTDXmrmYWsY9y2PGZHRSqnN93kAYHKCR8zdOlBq8YUMWIyu2ieIjlUCzrGWXOu3QDWm73ElCgKemuu3p6CB/Gu7bh7tlXOYeLb06EExVbxKuQJXwFHDeGvaBNwhWYyblwDNP7qgyxjYQOlX+GuZV+7tudZLNCyepM6z9NPSncNgkBkKJ77n8zUh2IBMdJ/KsyzKP4IuXxr/JkZ/FMa2l7aM/t+zVabxz+HeJvOdQEMJ7uBqg9XJHYmm24mL4GgtpEtcLCY7KJ0Pqdu3Zi5xxFYJhkBYjQ/KpExJY/MZ6iT060XkyPsujghHoIRgFHyfdt+5oPqDofqK9PiLuFuDuvlP5HQ/Q/ShbFYnF2Loe4QUaIKTA9GkfN9Yon4bjM6z3qvyzx+yTwQmiuucKtXJVGNsne2R5Z75G9eqGKouI8MXCq7W3TOoAyoLk7xDAMyjQkw2+1HGIwisIcBvf8AyO4+lDHGuCLbuW3JLLnaVckiSjAE65W9yJ9TTeWE1yuTM/juL4fANcBfJihfVgFt5HuqoKkgsRcyKTl1XQif6yiTlvmAWL7mw5a3mHiLqMyqIzBTqHCAH3ka71BxDIq5YtwI0IE/NppEggz+W1O4ZLaa+Fb100AB9TMT9KSWRMteCTNUxnCkuoHtwjwGR1HfUZo+ZSNCD0PQ0zwTAut269xQpIRV82aQuYmOoBJ69qzj/wBWe0FFu44BdAJdogxKjzRp6fxqww3MlwQDecQQPmYj6k0bhspNc/YrwTSo1RBXdU/A+Itd3IIiRH+fbSriupi/EyNUzxtqy74hX8p2mDOnpHT/ADrUTWb/ABCwSlyCTmYaKNv99aaQYmQ47ETeGwEGIkncE76DXSPf0qJcxpXNDAH5e+hGsz9DPvUzH8KYXZGjaCGiSWY9O4gTGuv0qbf5XvLbW5kgNHmJESN/L133jpSocoyrZZLeVtZy6aanbppNTeCWc1yyJ/rEOxGxB7f701i+Dumj6TBidJ9f1vT/AA+0y3UKxKksNwPKCTudtAd+1LL2OqNgsXK9v3IGv/f6ig2zjr8W2a4ozRmhX+7BG79ImB03qwwfEbzO4VPF8MDNkII11BUbnQjTcVzHjaN9o8xvBkukGyqKwMw6A5u8nft5qlI6XwbV0FLqajoQTpmU9R/A9aZtYS47m5YDB5kqc2Uz3/YMRt+XWnuJ2Wa3N1Wt3EBKkAkg9tAZBjbr300bVjOrGb3EzbBs4hM+YQpGzAb9ZBA1jfaJqBwzjH2e4LbgqjktbdjuOzHow/5rjD4dr7Zb4YGNoMA9GXQa7etMY2072zh7iFmBJRgphsuwHqdVPrUUV0K2ly2HlnGhhI61Rc4XgbSDvdX11yvGx11iueD2fCQJlvHXQFHMbabGBpTvMPJmIv2maAqqyuAJLEAjpGhgmpDDLboreSPtgOcU5HUySAZ/n1HXrFSMJi20Db6eo/sgbx/CuBy/fBb7u7pAH3b7R2CkTBPbbtNS+H8Bvs0G24XWSwYabSBrJiRHpUcH1Q8Zruxu/NxGIjbQL+75vNOu+n1qZaxOwG3r0nYxPaN9fausTwdlbTXynQgr0GmoPSTXfLvBfGa2BJgHMI2C+Ue20RSaNcD7pmicj35HzZtT100jQa/qKMhVHwHgfgKNdtvbpV4K6fx71o5WV3JsVR8TgUf5lB9wD/OpFKtBWDh5JsG6bhUEGCRHUADftp0qxxHArbJkyiBsI2PcdqsqVCiAHxH4ZpeuW3YgBGkqNFPYnvU7AfD2yl7xGVTGwjtsfT2oupVKQbK5+A2SGBtrDDzCN/fvTGC5Vw9olrdtUJABKjLIGon19d6uKVSkDoh2+Gqogf8APf8AzqLiOXlfdm3BMabax+u9W1KpSDbKN+VLR3zEdBJEaRp9BvT+F5et2x5Z6aliTptH661a0qlIl2RkwQFONYBEdIp2lRAUOM4JectlvlQRpvofYR0qGvJtwx4mLumOi+X/AFGiqKUUuiG2YKnkC0QM1y40NMkgn84/UCrLgnLVvDBgknMSZMDfUjT11q4pUPHG7oLnJ8HgFe0qVOIf/9k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16" name="AutoShape 8" descr="data:image/jpeg;base64,/9j/4AAQSkZJRgABAQAAAQABAAD/2wCEAAkGBhQSERQUEhQWFRUVFRgXFxgXGBwWHhwZFx0cFxYYGB8bHCYeGhwkGRobHy8gJCcqLCwtFR4yNjAqOicrLCkBCQoKDgwOGg8PGikkHx8sLCwsLCwpLCksLCwwLCwsKS8sKSksLCwsLCwpLCwsLCwsLCwsLCksLCwpLCwpKSwpLP/AABEIAHsAngMBIgACEQEDEQH/xAAcAAABBQEBAQAAAAAAAAAAAAAGAAMEBQcCAQj/xABAEAACAQIEBAQDBQQKAQUAAAABAhEAAwQSITEFBkFREyJhcQcygRQjQpHwUmKhsTVDcnOSwcLR4fGCFRYzY6L/xAAaAQACAwEBAAAAAAAAAAAAAAABAgADBAUG/8QAJxEAAgICAgICAQQDAAAAAAAAAAECEQMSITETQQRRMmGR0fAicYH/2gAMAwEAAhEDEQA/ANxpUqZuORQbog6TSDVDZqRvhQSSAAJJOkAbmk3G1JmalmFVVrjVt3yI0krm0BiOhmpE1HMlE6a8moviUnftU3JqSLl0ASTH/On8zXU0FfEPigs4UEk5jcXKokzHzSACYCydOsVb4HDWrqJcDM6vbWDmmQQBOmkxUWTkjiXVzFIolmUAdSQP512l0HYg+xmq48PTKVgwVK7nYmTXtvAqHZhMvGbXtt7RtU8isFFjNezTFtYpzNQeVIlHU0prilS+YlHc0ppstXoah5SUOUq5U11V0ZbIAqjYy5Ak9ATprtroOpqTUTF3QN9Bpv6mB/GhLoKKJ+LXbmlq2Qr2iysd8xBy+kSB/iBrteCs5DX3JIABVTCnQqxg7SCNuo3q1RQBAgR0Fe1Xt9B1+yPb4eitmiWH4jqdfU1IFKvCaVu+xkkj0mva4VdNa6FQIG/Fe0DgC0AlbqQTuJzAx70PWuYbmExL2GxFy3h4QWiFR1tlkVwpDKTl83vFEnxT/o9v71P9VCvMXCrz4pjateKjWLHiLIg+TqJkGB8w2qKOzHjNQ5krTJ+E5u4hbvm3da248N7gPhiGCKWBVkjQxE60Ucoc9W8csZWt3AYKtsTE+Rtm0nTf0oI5ewt6y/g3rTtZNu61pmGtpshzISOhH0OhHaq3lmy78Nui0GLjFWWGXQiFPmn8MGNaWT2kl0W+FRxSnd1Vf6Zuimuqy/BfEt8OgXEtavMNPu2h/wDygFCfYijrlvmK3jbAvWswUkqQwggroQaSXdFDhJR2a4LauWaK9mgnm/jpa8uDsuQ9wEMACPMQCiFzooKySBrA36FG6QgUcSwRuquVykHNK9en8ifrFRbmPu2ozJmlwojsSdTGggQIPqatkGm0V0VqxS9MVoj4HiCXZyGYYrsRqN4neptQbHDkVpRQu+2g80ZvqYGvpU6tGOq4IKqfj2E8azctqQC6lQTsD6xrVxUK+NaM+gxAjkznW3cFy3dYqbQzl7jqRkJgDMSDp69Kb438ULaHLhlF09XaQo/sjd/zA9aGfi3y14d23irShQzAPA0zjrp+0u/rbHU0JZu+hGhHqND/ABpsGGMu2V58so9I2/A8XuXVR7bWrius6hrRHpIL69Ige9B3PXPeNw93wVRLMgEXAfFzA/syoAgzOhqD8P8AjmS54DHyvqvo46fUfy9aKPiNwD7Vhcyiblo51gakR50+oH5gVXnxuLpGn4eSMmnPozrhnxBxdu+ly5fuXEVgXQkQV2bSO23qBW64a+rqrqZVlBUjqDqD+VfMTt5q1L4T83Aj7HdPmWTZJO67m37jcehjpWaEn7On8z46S2iEHxT/AKPbX+st/wCqgznTA2XxAL32tt9nsDKtsvPlOs5lijH4pf0e394n+qhnmI27V8Ym8QQljDi3a6vcySJHRRIJNXxUW/8ALo5sZZE14+yn/wDbF6zrbxhDtbZ1tsXtsVUEsSskbDrVNw3iQSy1u7bZrDupJUlSGGgg6qdD8pGtE/Ls/amuYjz4i/bus0z92mRiqgdyv5DTrVdy5n+xXfCysfGWbTgMtwZJKf2uo66aVnnB7J/Z1MWVeOSlzTS+uS0tYFTb8Th9uw6AeYZA95e+YXJ//Io7+GuY4QlxDG9dny5djGwAjasuxPCrLIl/B3GskwGVpIR+q5h5gJ1GYQe9av8AD0t9htZ2ztNzM0zmOc6z1q3ZuHX/AE52eCUuJN/o/QSsYrKuX8cmI4tiMVcVmt2x92VBYKfkRiBrPhidj857UY/EDjP2fB3IPnuDw1jfzTmI9Qsx6kVQ8u8NbC2L2VZuKFBA63MniMo16Pcy/wDhFY/kZnihslyVwjYfYTFJcUMjBlPUfrQ+lP0BcN5mFu6lx1yC5C3tdJGguD1UgqwiQCD0o6S6CJBkHqNfypsU942xZR1Y4oruuENd10MXRWxVEvjWpdQ729NPoMSp5g4OuJw9yy0eddD2YeZW+jAGsPxGDZVbMIew3hXh6SVtOO4kFCfS2dc1fQDGs3+IHDFsYlMUQTavKbOIA6gjU++UBh+9ZXvSQno7QZw3jqwBtXCCCDBBBB7Ea1sPLfFvtGFS5+KYb+0un/P1rIsXhTad7bGShjN0I3Vx6FSD9aLOQr1600m1d8C5+PIxUEfK223SR3rbmSlGzBgbjKij+IXKf2bEC6gi1dMj91vxL7dR7+lCi3WR1dGKspDKw6Eag1vnFrVvFW3tZWuB1gQpABGzZmAAg696psB8N8FhbQfFfeuPmLZssn8KKN/4k/y5bx07PR4/mpYtZK2QuZePfa+Cpe2YuocDo6hg8fXX60+vI5xOIGJ8UQgtKqsmYeS2mo8wnzT+VccbtJfwtzD4bD+FbW5aM7avmmQNtBJ1nzLprRvwTC5LKjqZJ1nc0yowb1zHgHbPw3VX8UYi74pDSxVCCXBDELl2gnr9aCcfwO7w+y9q40EYhHt3BKhlykAg9GBiV3962Zm001PbvQ9gub7bqBiE8LNoSYe3J0gt0108wHvR8tSUpehKag4L2ZZ4jsxv2QDcUTft/hup1bKOvf8AMda1H4bXUODm3OTxbhUHcAmSvrBJHrHrVq/LeFchvAtg9GVQh19Vg/8AdM2MFZ4bhLnhz4aZ7gDHMZYzlB31JAHvQnJNtxDtcEpdr2DnH7wxXE0ttrZwSG9c7SsOQfrkH0bvVHzVzocFh0Ple5cdjcWdVa4GuSR01YfT6VP5UwZa0Wc5rmLfxrh/+pGJQHsHuyY6is1+L9gpjiSgXOo8wfNnA0DMPwt0+lYGoZsyxP1yy1Nwi5IJLfN5u4fDsll814iw9+VUeMSsaDWQV0JGgOnarjlHH3EBAvg3FYh2RliZJgrMXFIIMKsgA6ztkWC46clizfE4e3cNxkTRnJOuY9T+H0Bom5Y5mF3F+Hh8IlvxygcJmbKqZsxQCMsqxBJMCrZ4NIuvXP8Af4F3vs+ieD47xUkjKwJV1mYZdDB6jqD2IqwoX5N4dcseIj3A+Y59oM/KPpkCD3X1oorZ8WSljTRRNU6FUXE71KqJeOtXT6JEYioXHOFLibFyy2zroezbqw9jB+lWEVzNUjmUcmcMs3cSLOKSbtgFQrHQhD5Qw/FlJZRPTw9waP8AjvHBh1VUAa65UKvQBmC5mjZQSNtT0oU5swhTiFu/htbtsLcvINCVBCmOhzIYI6EJ3NUGL47duYwvmEZ0uksNFVdVUay2mWI6se0lJ5GlyBpXZpHFubcPhryWbzlWcZgYJAGsSfXKaA+ZuZftV8eC82V2Py6Qc5PYsSR3hREb1C5i4kbwBz5rkFgTqQpIHkgiOsRA6zpNVPD+EXZ8NM/mLGCirAHysQwIXTqSdT+SRk5rgEnwX+Gxj/8AxhmLXSGVS3hgsR5i0EeUAKAJmEOu1G3L/Ll5Cr38RccqZCZzl108xPzAdBAA/e3oK4Ry7etghgrZgRLka69lB6dPyiiDgeEu4aYvuyEfIVGUHusyV00idaeMJexFOKOeP8mrZJvWgxQyWCgMyHfMpjMQeo3HtMCFzG3CxayXYh5NtmBMSJIbUEHqpIPUGjTiNzFOxKXzkIE258PbeHUE69o+tB2N5dZCzm2bazmZs4CjuSy+YAz6+1LODvoO6+wr5P53tqtvDOWzuQLZ+bLnkBX6jK+kRsy+pqo5j5kv3UTA34W410K92cqwDEvHyx887EBSO1C+Iwfh3zc8a3cQKrKwJYlgAIVgWaYkamGCjWYiVxFPEAvW9HZfKM5dWyiQjZphpBj6A1XJ6uiy+LRoIsnDKbbeQnQXADlYBcqZYkLlWBlPXvM0G828s4jEYRLdhvtDm7BjKAo11YnXTbU0Y8k83WzZa2Xl1UvbTX5MguZJiBlMrBMwKm/bResW8YqZGWVvKusLs0xGbKwDDrBJ61ieLSTyw77ot3tasx/A/CB7tnN4ypcDXFZCJgoWUTHeF/xT2oq5I+GYwr+Je8K6wAYEqZtsN/xZSB3jpRLwfgFsX7l9GDZwRAykDMxdjKmWJJGp6ACru9hxcZLA2bzXP7sbj3YkL7EntWWfzM2afiT4f6fuP44RVsm8t2SQbzb3IyelsfL/AItW+o7VfCmbSARAgU9XoPjRUIar0ZJO3YqjXqkGg3mfj5QQs+/v036dTV0+gLsIHxCjdgPcx/OmjjE/bX/EP96wjifEc94NAuGDoxnYiIkdc7fQelR2xBDfKoU6QQDHpA/Wn50vguSTDXmrmYWsY9y2PGZHRSqnN93kAYHKCR8zdOlBq8YUMWIyu2ieIjlUCzrGWXOu3QDWm73ElCgKemuu3p6CB/Gu7bh7tlXOYeLb06EExVbxKuQJXwFHDeGvaBNwhWYyblwDNP7qgyxjYQOlX+GuZV+7tudZLNCyepM6z9NPSncNgkBkKJ77n8zUh2IBMdJ/KsyzKP4IuXxr/JkZ/FMa2l7aM/t+zVabxz+HeJvOdQEMJ7uBqg9XJHYmm24mL4GgtpEtcLCY7KJ0Pqdu3Zi5xxFYJhkBYjQ/KpExJY/MZ6iT060XkyPsujghHoIRgFHyfdt+5oPqDofqK9PiLuFuDuvlP5HQ/Q/ShbFYnF2Loe4QUaIKTA9GkfN9Yon4bjM6z3qvyzx+yTwQmiuucKtXJVGNsne2R5Z75G9eqGKouI8MXCq7W3TOoAyoLk7xDAMyjQkw2+1HGIwisIcBvf8AyO4+lDHGuCLbuW3JLLnaVckiSjAE65W9yJ9TTeWE1yuTM/juL4fANcBfJihfVgFt5HuqoKkgsRcyKTl1XQif6yiTlvmAWL7mw5a3mHiLqMyqIzBTqHCAH3ka71BxDIq5YtwI0IE/NppEggz+W1O4ZLaa+Fb100AB9TMT9KSWRMteCTNUxnCkuoHtwjwGR1HfUZo+ZSNCD0PQ0zwTAut269xQpIRV82aQuYmOoBJ69qzj/wBWe0FFu44BdAJdogxKjzRp6fxqww3MlwQDecQQPmYj6k0bhspNc/YrwTSo1RBXdU/A+Itd3IIiRH+fbSriupi/EyNUzxtqy74hX8p2mDOnpHT/ADrUTWb/ABCwSlyCTmYaKNv99aaQYmQ47ETeGwEGIkncE76DXSPf0qJcxpXNDAH5e+hGsz9DPvUzH8KYXZGjaCGiSWY9O4gTGuv0qbf5XvLbW5kgNHmJESN/L133jpSocoyrZZLeVtZy6aanbppNTeCWc1yyJ/rEOxGxB7f701i+Dumj6TBidJ9f1vT/AA+0y3UKxKksNwPKCTudtAd+1LL2OqNgsXK9v3IGv/f6ig2zjr8W2a4ozRmhX+7BG79ImB03qwwfEbzO4VPF8MDNkII11BUbnQjTcVzHjaN9o8xvBkukGyqKwMw6A5u8nft5qlI6XwbV0FLqajoQTpmU9R/A9aZtYS47m5YDB5kqc2Uz3/YMRt+XWnuJ2Wa3N1Wt3EBKkAkg9tAZBjbr300bVjOrGb3EzbBs4hM+YQpGzAb9ZBA1jfaJqBwzjH2e4LbgqjktbdjuOzHow/5rjD4dr7Zb4YGNoMA9GXQa7etMY2072zh7iFmBJRgphsuwHqdVPrUUV0K2ly2HlnGhhI61Rc4XgbSDvdX11yvGx11iueD2fCQJlvHXQFHMbabGBpTvMPJmIv2maAqqyuAJLEAjpGhgmpDDLboreSPtgOcU5HUySAZ/n1HXrFSMJi20Db6eo/sgbx/CuBy/fBb7u7pAH3b7R2CkTBPbbtNS+H8Bvs0G24XWSwYabSBrJiRHpUcH1Q8Zruxu/NxGIjbQL+75vNOu+n1qZaxOwG3r0nYxPaN9fausTwdlbTXynQgr0GmoPSTXfLvBfGa2BJgHMI2C+Ue20RSaNcD7pmicj35HzZtT100jQa/qKMhVHwHgfgKNdtvbpV4K6fx71o5WV3JsVR8TgUf5lB9wD/OpFKtBWDh5JsG6bhUEGCRHUADftp0qxxHArbJkyiBsI2PcdqsqVCiAHxH4ZpeuW3YgBGkqNFPYnvU7AfD2yl7xGVTGwjtsfT2oupVKQbK5+A2SGBtrDDzCN/fvTGC5Vw9olrdtUJABKjLIGon19d6uKVSkDoh2+Gqogf8APf8AzqLiOXlfdm3BMabax+u9W1KpSDbKN+VLR3zEdBJEaRp9BvT+F5et2x5Z6aliTptH661a0qlIl2RkwQFONYBEdIp2lRAUOM4JectlvlQRpvofYR0qGvJtwx4mLumOi+X/AFGiqKUUuiG2YKnkC0QM1y40NMkgn84/UCrLgnLVvDBgknMSZMDfUjT11q4pUPHG7oLnJ8HgFe0qVOIf/9k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18" name="AutoShape 10" descr="data:image/jpeg;base64,/9j/4AAQSkZJRgABAQAAAQABAAD/2wCEAAkGBhQSERQUEhQWFRUVFRgXFxgXGBwWHhwZFx0cFxYYGB8bHCYeGhwkGRobHy8gJCcqLCwtFR4yNjAqOicrLCkBCQoKDgwOGg8PGikkHx8sLCwsLCwpLCksLCwwLCwsKS8sKSksLCwsLCwpLCwsLCwsLCwsLCksLCwpLCwpKSwpLP/AABEIAHsAngMBIgACEQEDEQH/xAAcAAABBQEBAQAAAAAAAAAAAAAGAAMEBQcCAQj/xABAEAACAQIEBAQDBQQKAQUAAAABAhEAAwQSITEFBkFREyJhcQcygRQjQpHwUmKhsTVDcnOSwcLR4fGCFRYzY6L/xAAaAQACAwEBAAAAAAAAAAAAAAABAgADBAUG/8QAJxEAAgICAgICAQQDAAAAAAAAAAECEQMSITETQQRRMmGR0fAicYH/2gAMAwEAAhEDEQA/ANxpUqZuORQbog6TSDVDZqRvhQSSAAJJOkAbmk3G1JmalmFVVrjVt3yI0krm0BiOhmpE1HMlE6a8moviUnftU3JqSLl0ASTH/On8zXU0FfEPigs4UEk5jcXKokzHzSACYCydOsVb4HDWrqJcDM6vbWDmmQQBOmkxUWTkjiXVzFIolmUAdSQP512l0HYg+xmq48PTKVgwVK7nYmTXtvAqHZhMvGbXtt7RtU8isFFjNezTFtYpzNQeVIlHU0prilS+YlHc0ppstXoah5SUOUq5U11V0ZbIAqjYy5Ak9ATprtroOpqTUTF3QN9Bpv6mB/GhLoKKJ+LXbmlq2Qr2iysd8xBy+kSB/iBrteCs5DX3JIABVTCnQqxg7SCNuo3q1RQBAgR0Fe1Xt9B1+yPb4eitmiWH4jqdfU1IFKvCaVu+xkkj0mva4VdNa6FQIG/Fe0DgC0AlbqQTuJzAx70PWuYbmExL2GxFy3h4QWiFR1tlkVwpDKTl83vFEnxT/o9v71P9VCvMXCrz4pjateKjWLHiLIg+TqJkGB8w2qKOzHjNQ5krTJ+E5u4hbvm3da248N7gPhiGCKWBVkjQxE60Ucoc9W8csZWt3AYKtsTE+Rtm0nTf0oI5ewt6y/g3rTtZNu61pmGtpshzISOhH0OhHaq3lmy78Nui0GLjFWWGXQiFPmn8MGNaWT2kl0W+FRxSnd1Vf6Zuimuqy/BfEt8OgXEtavMNPu2h/wDygFCfYijrlvmK3jbAvWswUkqQwggroQaSXdFDhJR2a4LauWaK9mgnm/jpa8uDsuQ9wEMACPMQCiFzooKySBrA36FG6QgUcSwRuquVykHNK9en8ifrFRbmPu2ozJmlwojsSdTGggQIPqatkGm0V0VqxS9MVoj4HiCXZyGYYrsRqN4neptQbHDkVpRQu+2g80ZvqYGvpU6tGOq4IKqfj2E8azctqQC6lQTsD6xrVxUK+NaM+gxAjkznW3cFy3dYqbQzl7jqRkJgDMSDp69Kb438ULaHLhlF09XaQo/sjd/zA9aGfi3y14d23irShQzAPA0zjrp+0u/rbHU0JZu+hGhHqND/ABpsGGMu2V58so9I2/A8XuXVR7bWrius6hrRHpIL69Ige9B3PXPeNw93wVRLMgEXAfFzA/syoAgzOhqD8P8AjmS54DHyvqvo46fUfy9aKPiNwD7Vhcyiblo51gakR50+oH5gVXnxuLpGn4eSMmnPozrhnxBxdu+ly5fuXEVgXQkQV2bSO23qBW64a+rqrqZVlBUjqDqD+VfMTt5q1L4T83Aj7HdPmWTZJO67m37jcehjpWaEn7On8z46S2iEHxT/AKPbX+st/wCqgznTA2XxAL32tt9nsDKtsvPlOs5lijH4pf0e394n+qhnmI27V8Ym8QQljDi3a6vcySJHRRIJNXxUW/8ALo5sZZE14+yn/wDbF6zrbxhDtbZ1tsXtsVUEsSskbDrVNw3iQSy1u7bZrDupJUlSGGgg6qdD8pGtE/Ls/amuYjz4i/bus0z92mRiqgdyv5DTrVdy5n+xXfCysfGWbTgMtwZJKf2uo66aVnnB7J/Z1MWVeOSlzTS+uS0tYFTb8Th9uw6AeYZA95e+YXJ//Io7+GuY4QlxDG9dny5djGwAjasuxPCrLIl/B3GskwGVpIR+q5h5gJ1GYQe9av8AD0t9htZ2ztNzM0zmOc6z1q3ZuHX/AE52eCUuJN/o/QSsYrKuX8cmI4tiMVcVmt2x92VBYKfkRiBrPhidj857UY/EDjP2fB3IPnuDw1jfzTmI9Qsx6kVQ8u8NbC2L2VZuKFBA63MniMo16Pcy/wDhFY/kZnihslyVwjYfYTFJcUMjBlPUfrQ+lP0BcN5mFu6lx1yC5C3tdJGguD1UgqwiQCD0o6S6CJBkHqNfypsU942xZR1Y4oruuENd10MXRWxVEvjWpdQ729NPoMSp5g4OuJw9yy0eddD2YeZW+jAGsPxGDZVbMIew3hXh6SVtOO4kFCfS2dc1fQDGs3+IHDFsYlMUQTavKbOIA6gjU++UBh+9ZXvSQno7QZw3jqwBtXCCCDBBBB7Ea1sPLfFvtGFS5+KYb+0un/P1rIsXhTad7bGShjN0I3Vx6FSD9aLOQr1600m1d8C5+PIxUEfK223SR3rbmSlGzBgbjKij+IXKf2bEC6gi1dMj91vxL7dR7+lCi3WR1dGKspDKw6Eag1vnFrVvFW3tZWuB1gQpABGzZmAAg696psB8N8FhbQfFfeuPmLZssn8KKN/4k/y5bx07PR4/mpYtZK2QuZePfa+Cpe2YuocDo6hg8fXX60+vI5xOIGJ8UQgtKqsmYeS2mo8wnzT+VccbtJfwtzD4bD+FbW5aM7avmmQNtBJ1nzLprRvwTC5LKjqZJ1nc0yowb1zHgHbPw3VX8UYi74pDSxVCCXBDELl2gnr9aCcfwO7w+y9q40EYhHt3BKhlykAg9GBiV3962Zm001PbvQ9gub7bqBiE8LNoSYe3J0gt0108wHvR8tSUpehKag4L2ZZ4jsxv2QDcUTft/hup1bKOvf8AMda1H4bXUODm3OTxbhUHcAmSvrBJHrHrVq/LeFchvAtg9GVQh19Vg/8AdM2MFZ4bhLnhz4aZ7gDHMZYzlB31JAHvQnJNtxDtcEpdr2DnH7wxXE0ttrZwSG9c7SsOQfrkH0bvVHzVzocFh0Ple5cdjcWdVa4GuSR01YfT6VP5UwZa0Wc5rmLfxrh/+pGJQHsHuyY6is1+L9gpjiSgXOo8wfNnA0DMPwt0+lYGoZsyxP1yy1Nwi5IJLfN5u4fDsll814iw9+VUeMSsaDWQV0JGgOnarjlHH3EBAvg3FYh2RliZJgrMXFIIMKsgA6ztkWC46clizfE4e3cNxkTRnJOuY9T+H0Bom5Y5mF3F+Hh8IlvxygcJmbKqZsxQCMsqxBJMCrZ4NIuvXP8Af4F3vs+ieD47xUkjKwJV1mYZdDB6jqD2IqwoX5N4dcseIj3A+Y59oM/KPpkCD3X1oorZ8WSljTRRNU6FUXE71KqJeOtXT6JEYioXHOFLibFyy2zroezbqw9jB+lWEVzNUjmUcmcMs3cSLOKSbtgFQrHQhD5Qw/FlJZRPTw9waP8AjvHBh1VUAa65UKvQBmC5mjZQSNtT0oU5swhTiFu/htbtsLcvINCVBCmOhzIYI6EJ3NUGL47duYwvmEZ0uksNFVdVUay2mWI6se0lJ5GlyBpXZpHFubcPhryWbzlWcZgYJAGsSfXKaA+ZuZftV8eC82V2Py6Qc5PYsSR3hREb1C5i4kbwBz5rkFgTqQpIHkgiOsRA6zpNVPD+EXZ8NM/mLGCirAHysQwIXTqSdT+SRk5rgEnwX+Gxj/8AxhmLXSGVS3hgsR5i0EeUAKAJmEOu1G3L/Ll5Cr38RccqZCZzl108xPzAdBAA/e3oK4Ry7etghgrZgRLka69lB6dPyiiDgeEu4aYvuyEfIVGUHusyV00idaeMJexFOKOeP8mrZJvWgxQyWCgMyHfMpjMQeo3HtMCFzG3CxayXYh5NtmBMSJIbUEHqpIPUGjTiNzFOxKXzkIE258PbeHUE69o+tB2N5dZCzm2bazmZs4CjuSy+YAz6+1LODvoO6+wr5P53tqtvDOWzuQLZ+bLnkBX6jK+kRsy+pqo5j5kv3UTA34W410K92cqwDEvHyx887EBSO1C+Iwfh3zc8a3cQKrKwJYlgAIVgWaYkamGCjWYiVxFPEAvW9HZfKM5dWyiQjZphpBj6A1XJ6uiy+LRoIsnDKbbeQnQXADlYBcqZYkLlWBlPXvM0G828s4jEYRLdhvtDm7BjKAo11YnXTbU0Y8k83WzZa2Xl1UvbTX5MguZJiBlMrBMwKm/bResW8YqZGWVvKusLs0xGbKwDDrBJ61ieLSTyw77ot3tasx/A/CB7tnN4ypcDXFZCJgoWUTHeF/xT2oq5I+GYwr+Je8K6wAYEqZtsN/xZSB3jpRLwfgFsX7l9GDZwRAykDMxdjKmWJJGp6ACru9hxcZLA2bzXP7sbj3YkL7EntWWfzM2afiT4f6fuP44RVsm8t2SQbzb3IyelsfL/AItW+o7VfCmbSARAgU9XoPjRUIar0ZJO3YqjXqkGg3mfj5QQs+/v036dTV0+gLsIHxCjdgPcx/OmjjE/bX/EP96wjifEc94NAuGDoxnYiIkdc7fQelR2xBDfKoU6QQDHpA/Wn50vguSTDXmrmYWsY9y2PGZHRSqnN93kAYHKCR8zdOlBq8YUMWIyu2ieIjlUCzrGWXOu3QDWm73ElCgKemuu3p6CB/Gu7bh7tlXOYeLb06EExVbxKuQJXwFHDeGvaBNwhWYyblwDNP7qgyxjYQOlX+GuZV+7tudZLNCyepM6z9NPSncNgkBkKJ77n8zUh2IBMdJ/KsyzKP4IuXxr/JkZ/FMa2l7aM/t+zVabxz+HeJvOdQEMJ7uBqg9XJHYmm24mL4GgtpEtcLCY7KJ0Pqdu3Zi5xxFYJhkBYjQ/KpExJY/MZ6iT060XkyPsujghHoIRgFHyfdt+5oPqDofqK9PiLuFuDuvlP5HQ/Q/ShbFYnF2Loe4QUaIKTA9GkfN9Yon4bjM6z3qvyzx+yTwQmiuucKtXJVGNsne2R5Z75G9eqGKouI8MXCq7W3TOoAyoLk7xDAMyjQkw2+1HGIwisIcBvf8AyO4+lDHGuCLbuW3JLLnaVckiSjAE65W9yJ9TTeWE1yuTM/juL4fANcBfJihfVgFt5HuqoKkgsRcyKTl1XQif6yiTlvmAWL7mw5a3mHiLqMyqIzBTqHCAH3ka71BxDIq5YtwI0IE/NppEggz+W1O4ZLaa+Fb100AB9TMT9KSWRMteCTNUxnCkuoHtwjwGR1HfUZo+ZSNCD0PQ0zwTAut269xQpIRV82aQuYmOoBJ69qzj/wBWe0FFu44BdAJdogxKjzRp6fxqww3MlwQDecQQPmYj6k0bhspNc/YrwTSo1RBXdU/A+Itd3IIiRH+fbSriupi/EyNUzxtqy74hX8p2mDOnpHT/ADrUTWb/ABCwSlyCTmYaKNv99aaQYmQ47ETeGwEGIkncE76DXSPf0qJcxpXNDAH5e+hGsz9DPvUzH8KYXZGjaCGiSWY9O4gTGuv0qbf5XvLbW5kgNHmJESN/L133jpSocoyrZZLeVtZy6aanbppNTeCWc1yyJ/rEOxGxB7f701i+Dumj6TBidJ9f1vT/AA+0y3UKxKksNwPKCTudtAd+1LL2OqNgsXK9v3IGv/f6ig2zjr8W2a4ozRmhX+7BG79ImB03qwwfEbzO4VPF8MDNkII11BUbnQjTcVzHjaN9o8xvBkukGyqKwMw6A5u8nft5qlI6XwbV0FLqajoQTpmU9R/A9aZtYS47m5YDB5kqc2Uz3/YMRt+XWnuJ2Wa3N1Wt3EBKkAkg9tAZBjbr300bVjOrGb3EzbBs4hM+YQpGzAb9ZBA1jfaJqBwzjH2e4LbgqjktbdjuOzHow/5rjD4dr7Zb4YGNoMA9GXQa7etMY2072zh7iFmBJRgphsuwHqdVPrUUV0K2ly2HlnGhhI61Rc4XgbSDvdX11yvGx11iueD2fCQJlvHXQFHMbabGBpTvMPJmIv2maAqqyuAJLEAjpGhgmpDDLboreSPtgOcU5HUySAZ/n1HXrFSMJi20Db6eo/sgbx/CuBy/fBb7u7pAH3b7R2CkTBPbbtNS+H8Bvs0G24XWSwYabSBrJiRHpUcH1Q8Zruxu/NxGIjbQL+75vNOu+n1qZaxOwG3r0nYxPaN9fausTwdlbTXynQgr0GmoPSTXfLvBfGa2BJgHMI2C+Ue20RSaNcD7pmicj35HzZtT100jQa/qKMhVHwHgfgKNdtvbpV4K6fx71o5WV3JsVR8TgUf5lB9wD/OpFKtBWDh5JsG6bhUEGCRHUADftp0qxxHArbJkyiBsI2PcdqsqVCiAHxH4ZpeuW3YgBGkqNFPYnvU7AfD2yl7xGVTGwjtsfT2oupVKQbK5+A2SGBtrDDzCN/fvTGC5Vw9olrdtUJABKjLIGon19d6uKVSkDoh2+Gqogf8APf8AzqLiOXlfdm3BMabax+u9W1KpSDbKN+VLR3zEdBJEaRp9BvT+F5et2x5Z6aliTptH661a0qlIl2RkwQFONYBEdIp2lRAUOM4JectlvlQRpvofYR0qGvJtwx4mLumOi+X/AFGiqKUUuiG2YKnkC0QM1y40NMkgn84/UCrLgnLVvDBgknMSZMDfUjT11q4pUPHG7oLnJ8HgFe0qVOIf/9k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8620" name="Picture 12" descr="http://merryfarmer.files.wordpress.com/2012/01/allies-of-ww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4419600"/>
            <a:ext cx="3314700" cy="20870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www.cosmeo.com/images/pictures/player/ef6dafe2-0eb5-f2c7-d0d421684a1afe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381000"/>
            <a:ext cx="7315200" cy="51816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5791201"/>
            <a:ext cx="7696200" cy="792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Allies= Triple Entente    Central Powers= Triple Alliance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4240" y="1610028"/>
            <a:ext cx="5562600" cy="5867400"/>
          </a:xfrm>
        </p:spPr>
        <p:txBody>
          <a:bodyPr>
            <a:normAutofit/>
          </a:bodyPr>
          <a:lstStyle/>
          <a:p>
            <a:r>
              <a:rPr lang="en-US" sz="9600" dirty="0">
                <a:solidFill>
                  <a:srgbClr val="FFFF00"/>
                </a:solidFill>
                <a:latin typeface="Bookman Old Style" pitchFamily="18" charset="0"/>
              </a:rPr>
              <a:t>I</a:t>
            </a:r>
            <a:r>
              <a:rPr lang="en-US" sz="3600" dirty="0">
                <a:latin typeface="Bookman Old Style" pitchFamily="18" charset="0"/>
              </a:rPr>
              <a:t>mperialism</a:t>
            </a:r>
          </a:p>
          <a:p>
            <a:r>
              <a:rPr lang="en-US" sz="3600" dirty="0">
                <a:latin typeface="Bookman Old Style" pitchFamily="18" charset="0"/>
              </a:rPr>
              <a:t>Spurred competition </a:t>
            </a:r>
          </a:p>
          <a:p>
            <a:pPr lvl="1"/>
            <a:r>
              <a:rPr lang="en-US" sz="3200" dirty="0">
                <a:latin typeface="Bookman Old Style" pitchFamily="18" charset="0"/>
              </a:rPr>
              <a:t>Encouraged militarism</a:t>
            </a:r>
          </a:p>
          <a:p>
            <a:pPr lvl="1"/>
            <a:r>
              <a:rPr lang="en-US" sz="3200" dirty="0">
                <a:latin typeface="Bookman Old Style" pitchFamily="18" charset="0"/>
              </a:rPr>
              <a:t>Increased tensions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67000" y="1"/>
            <a:ext cx="6629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FFFF00"/>
                </a:solidFill>
                <a:latin typeface="Bookman Old Style" pitchFamily="18" charset="0"/>
              </a:rPr>
              <a:t>M.A.I.N</a:t>
            </a:r>
          </a:p>
        </p:txBody>
      </p:sp>
      <p:pic>
        <p:nvPicPr>
          <p:cNvPr id="71682" name="Picture 2" descr="http://www.europeword.com/blog/wp-content/uploads/European-Imperialis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201" y="533401"/>
            <a:ext cx="2196843" cy="2153255"/>
          </a:xfrm>
          <a:prstGeom prst="rect">
            <a:avLst/>
          </a:prstGeom>
          <a:noFill/>
        </p:spPr>
      </p:pic>
      <p:pic>
        <p:nvPicPr>
          <p:cNvPr id="71684" name="Picture 4" descr="http://www.fresno.k12.ca.us/divdept/sscience/history/devilfis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1" y="2895600"/>
            <a:ext cx="3789133" cy="39260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30</TotalTime>
  <Words>463</Words>
  <Application>Microsoft Office PowerPoint</Application>
  <PresentationFormat>Widescreen</PresentationFormat>
  <Paragraphs>74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Baskerville Old Face</vt:lpstr>
      <vt:lpstr>Bookman Old Style</vt:lpstr>
      <vt:lpstr>Calibri</vt:lpstr>
      <vt:lpstr>Calisto MT</vt:lpstr>
      <vt:lpstr>Wingdings 2</vt:lpstr>
      <vt:lpstr>Slate</vt:lpstr>
      <vt:lpstr>WORLD WAR I</vt:lpstr>
      <vt:lpstr>Causes of WWI </vt:lpstr>
      <vt:lpstr>M.A.I.N</vt:lpstr>
      <vt:lpstr>German Militarism</vt:lpstr>
      <vt:lpstr>M.A.I.N</vt:lpstr>
      <vt:lpstr>Triple Alliance</vt:lpstr>
      <vt:lpstr>Triple Entente</vt:lpstr>
      <vt:lpstr>PowerPoint Presentation</vt:lpstr>
      <vt:lpstr>PowerPoint Presentation</vt:lpstr>
      <vt:lpstr>M.A.I.N</vt:lpstr>
      <vt:lpstr>The Powder Keg: The Balkans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WAR I</dc:title>
  <dc:creator>Matthew Liedberg</dc:creator>
  <cp:lastModifiedBy>Matthew Liedberg</cp:lastModifiedBy>
  <cp:revision>7</cp:revision>
  <dcterms:created xsi:type="dcterms:W3CDTF">2020-03-16T13:01:07Z</dcterms:created>
  <dcterms:modified xsi:type="dcterms:W3CDTF">2020-03-16T13:31:12Z</dcterms:modified>
</cp:coreProperties>
</file>