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72" r:id="rId2"/>
    <p:sldId id="310" r:id="rId3"/>
    <p:sldId id="334" r:id="rId4"/>
    <p:sldId id="365" r:id="rId5"/>
    <p:sldId id="274" r:id="rId6"/>
    <p:sldId id="364" r:id="rId7"/>
    <p:sldId id="335" r:id="rId8"/>
    <p:sldId id="337" r:id="rId9"/>
    <p:sldId id="338" r:id="rId10"/>
    <p:sldId id="339" r:id="rId11"/>
    <p:sldId id="340" r:id="rId12"/>
    <p:sldId id="341" r:id="rId13"/>
    <p:sldId id="342" r:id="rId14"/>
    <p:sldId id="275" r:id="rId15"/>
    <p:sldId id="277" r:id="rId16"/>
    <p:sldId id="366" r:id="rId17"/>
    <p:sldId id="278" r:id="rId18"/>
    <p:sldId id="279" r:id="rId19"/>
    <p:sldId id="311" r:id="rId20"/>
    <p:sldId id="371" r:id="rId21"/>
    <p:sldId id="372" r:id="rId22"/>
    <p:sldId id="292" r:id="rId23"/>
    <p:sldId id="370" r:id="rId24"/>
    <p:sldId id="373" r:id="rId25"/>
    <p:sldId id="374" r:id="rId26"/>
    <p:sldId id="273" r:id="rId27"/>
    <p:sldId id="312" r:id="rId28"/>
    <p:sldId id="280" r:id="rId29"/>
    <p:sldId id="313" r:id="rId30"/>
    <p:sldId id="281" r:id="rId31"/>
    <p:sldId id="375" r:id="rId32"/>
    <p:sldId id="376" r:id="rId33"/>
    <p:sldId id="377" r:id="rId34"/>
    <p:sldId id="314" r:id="rId35"/>
    <p:sldId id="316" r:id="rId36"/>
    <p:sldId id="3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9178-6D5F-42EE-B827-FA9D74614527}"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1C7BC-1A88-404C-A4CC-78EA21F238C1}" type="slidenum">
              <a:rPr lang="en-US" smtClean="0"/>
              <a:t>‹#›</a:t>
            </a:fld>
            <a:endParaRPr lang="en-US"/>
          </a:p>
        </p:txBody>
      </p:sp>
    </p:spTree>
    <p:extLst>
      <p:ext uri="{BB962C8B-B14F-4D97-AF65-F5344CB8AC3E}">
        <p14:creationId xmlns:p14="http://schemas.microsoft.com/office/powerpoint/2010/main" val="32079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6F278B1-4402-4D34-ACA9-36E6B172AAEE}"/>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CD2CFE13-1637-4EC0-9761-5D762E6CBF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45BE3887-BDF6-43FD-BAC1-9DE416CBEC25}"/>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45C541E-5147-4A5A-B98D-F6C7E3FF18AE}" type="slidenum">
              <a:rPr lang="en-US" altLang="en-US" sz="1200">
                <a:cs typeface="Arial" panose="020B0604020202020204" pitchFamily="34" charset="0"/>
              </a:rPr>
              <a:pPr algn="r" eaLnBrk="1" hangingPunct="1"/>
              <a:t>3</a:t>
            </a:fld>
            <a:endParaRPr lang="en-US" altLang="en-US" sz="120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308501E-C8DD-4522-8D77-0ED4217CDE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8DE8F2C-7989-4874-BBAB-3AC5AC5886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 7 wonder of the world</a:t>
            </a:r>
          </a:p>
        </p:txBody>
      </p:sp>
      <p:sp>
        <p:nvSpPr>
          <p:cNvPr id="52228" name="Slide Number Placeholder 3">
            <a:extLst>
              <a:ext uri="{FF2B5EF4-FFF2-40B4-BE49-F238E27FC236}">
                <a16:creationId xmlns:a16="http://schemas.microsoft.com/office/drawing/2014/main" id="{B1067642-A0D4-457E-8F7E-B4CDFA0D1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BC1A94F3-DB51-48C3-AF60-DB45746B6EB1}"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0CD96BF-1D4D-4024-A0C4-69DA5F8F45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D076C79-D873-4049-BCD6-E6005F1BBA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Calf-re</a:t>
            </a:r>
          </a:p>
        </p:txBody>
      </p:sp>
      <p:sp>
        <p:nvSpPr>
          <p:cNvPr id="54276" name="Slide Number Placeholder 3">
            <a:extLst>
              <a:ext uri="{FF2B5EF4-FFF2-40B4-BE49-F238E27FC236}">
                <a16:creationId xmlns:a16="http://schemas.microsoft.com/office/drawing/2014/main" id="{D7E851EB-E55D-4284-8DFA-A4C66F657A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1954D69E-E93A-4236-A5FB-DF2F4EA1F712}"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C23AD59-2E0C-420A-AC9F-F14E33133D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4B004F4-F497-4754-BE23-EEC806AFEA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altLang="en-US">
                <a:ea typeface="ＭＳ Ｐゴシック" panose="020B0600070205080204" pitchFamily="34" charset="-128"/>
              </a:rPr>
              <a:t>The economy began to be strained by huge government building projects.</a:t>
            </a:r>
          </a:p>
          <a:p>
            <a:pPr>
              <a:lnSpc>
                <a:spcPct val="80000"/>
              </a:lnSpc>
              <a:spcBef>
                <a:spcPct val="0"/>
              </a:spcBef>
            </a:pPr>
            <a:r>
              <a:rPr lang="en-US" altLang="en-US">
                <a:ea typeface="ＭＳ Ｐゴシック" panose="020B0600070205080204" pitchFamily="34" charset="-128"/>
              </a:rPr>
              <a:t>People became unhappy with the pharaoh's demands for taxes to pay for these projects.</a:t>
            </a:r>
          </a:p>
          <a:p>
            <a:pPr>
              <a:lnSpc>
                <a:spcPct val="80000"/>
              </a:lnSpc>
              <a:spcBef>
                <a:spcPct val="0"/>
              </a:spcBef>
            </a:pPr>
            <a:r>
              <a:rPr lang="en-US" altLang="en-US" b="1">
                <a:ea typeface="ＭＳ Ｐゴシック" panose="020B0600070205080204" pitchFamily="34" charset="-128"/>
              </a:rPr>
              <a:t>Pharaoh Pepy III</a:t>
            </a:r>
            <a:r>
              <a:rPr lang="en-US" altLang="en-US">
                <a:ea typeface="ＭＳ Ｐゴシック" panose="020B0600070205080204" pitchFamily="34" charset="-128"/>
              </a:rPr>
              <a:t> ruled for 92 years, he eventually lost control over the central government - </a:t>
            </a:r>
            <a:r>
              <a:rPr lang="en-US" altLang="en-US" b="1">
                <a:ea typeface="ＭＳ Ｐゴシック" panose="020B0600070205080204" pitchFamily="34" charset="-128"/>
              </a:rPr>
              <a:t>local governors took over</a:t>
            </a:r>
            <a:r>
              <a:rPr lang="en-US" altLang="en-US">
                <a:ea typeface="ＭＳ Ｐゴシック" panose="020B0600070205080204" pitchFamily="34" charset="-128"/>
              </a:rPr>
              <a:t>.</a:t>
            </a:r>
          </a:p>
          <a:p>
            <a:pPr>
              <a:lnSpc>
                <a:spcPct val="80000"/>
              </a:lnSpc>
              <a:spcBef>
                <a:spcPct val="0"/>
              </a:spcBef>
            </a:pPr>
            <a:r>
              <a:rPr lang="en-US" altLang="en-US">
                <a:ea typeface="ＭＳ Ｐゴシック" panose="020B0600070205080204" pitchFamily="34" charset="-128"/>
              </a:rPr>
              <a:t>This period without any pharaohs lasted about 150 years - there were foreign invasions and disorder during this time.</a:t>
            </a:r>
          </a:p>
          <a:p>
            <a:pPr>
              <a:spcBef>
                <a:spcPct val="0"/>
              </a:spcBef>
            </a:pPr>
            <a:endParaRPr lang="en-US" altLang="en-US"/>
          </a:p>
        </p:txBody>
      </p:sp>
      <p:sp>
        <p:nvSpPr>
          <p:cNvPr id="59396" name="Slide Number Placeholder 3">
            <a:extLst>
              <a:ext uri="{FF2B5EF4-FFF2-40B4-BE49-F238E27FC236}">
                <a16:creationId xmlns:a16="http://schemas.microsoft.com/office/drawing/2014/main" id="{FB225ED9-3DC5-40E7-B6CC-3915E79DEE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ED8B2674-3CC4-41B6-B078-6D5CBDA51FF6}"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5927A3F-5E34-44A8-90AA-5560DED546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027D957-247A-4B4D-A5F4-5286448805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Hick-sos</a:t>
            </a:r>
          </a:p>
        </p:txBody>
      </p:sp>
      <p:sp>
        <p:nvSpPr>
          <p:cNvPr id="61444" name="Slide Number Placeholder 3">
            <a:extLst>
              <a:ext uri="{FF2B5EF4-FFF2-40B4-BE49-F238E27FC236}">
                <a16:creationId xmlns:a16="http://schemas.microsoft.com/office/drawing/2014/main" id="{8B043A30-BBA5-4351-940D-E5E5DBE731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79FD0751-FB7A-48C7-9655-9A5FAFFBBB4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FCD15AA-C53C-4D80-8BA4-0DA4D61A4B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8C258C5-AB72-4624-9BFA-42F025EF99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5000"/>
              </a:lnSpc>
              <a:spcBef>
                <a:spcPct val="0"/>
              </a:spcBef>
            </a:pPr>
            <a:r>
              <a:rPr lang="en-US" altLang="en-US">
                <a:ea typeface="ＭＳ Ｐゴシック" panose="020B0600070205080204" pitchFamily="34" charset="-128"/>
              </a:rPr>
              <a:t>Egypt</a:t>
            </a:r>
            <a:r>
              <a:rPr lang="ja-JP" altLang="en-US">
                <a:ea typeface="ＭＳ Ｐゴシック" panose="020B0600070205080204" pitchFamily="34" charset="-128"/>
              </a:rPr>
              <a:t>’</a:t>
            </a:r>
            <a:r>
              <a:rPr lang="en-US" altLang="ja-JP">
                <a:ea typeface="ＭＳ Ｐゴシック" panose="020B0600070205080204" pitchFamily="34" charset="-128"/>
              </a:rPr>
              <a:t>s economy now included goods from other lands.</a:t>
            </a:r>
          </a:p>
          <a:p>
            <a:pPr>
              <a:lnSpc>
                <a:spcPct val="85000"/>
              </a:lnSpc>
              <a:spcBef>
                <a:spcPct val="0"/>
              </a:spcBef>
            </a:pPr>
            <a:r>
              <a:rPr lang="en-US" altLang="en-US">
                <a:ea typeface="ＭＳ Ｐゴシック" panose="020B0600070205080204" pitchFamily="34" charset="-128"/>
              </a:rPr>
              <a:t>Expansion &amp; Trade</a:t>
            </a:r>
          </a:p>
          <a:p>
            <a:pPr>
              <a:lnSpc>
                <a:spcPct val="85000"/>
              </a:lnSpc>
              <a:spcBef>
                <a:spcPct val="0"/>
              </a:spcBef>
            </a:pPr>
            <a:r>
              <a:rPr lang="en-US" altLang="en-US">
                <a:ea typeface="ＭＳ Ｐゴシック" panose="020B0600070205080204" pitchFamily="34" charset="-128"/>
              </a:rPr>
              <a:t>Lebanon &amp; Syria: silver, timber, wine</a:t>
            </a:r>
          </a:p>
          <a:p>
            <a:pPr>
              <a:lnSpc>
                <a:spcPct val="85000"/>
              </a:lnSpc>
              <a:spcBef>
                <a:spcPct val="0"/>
              </a:spcBef>
            </a:pPr>
            <a:r>
              <a:rPr lang="en-US" altLang="en-US">
                <a:ea typeface="ＭＳ Ｐゴシック" panose="020B0600070205080204" pitchFamily="34" charset="-128"/>
              </a:rPr>
              <a:t>Greece (across the Mediterranean): olive oil</a:t>
            </a:r>
          </a:p>
          <a:p>
            <a:pPr>
              <a:lnSpc>
                <a:spcPct val="85000"/>
              </a:lnSpc>
              <a:spcBef>
                <a:spcPct val="0"/>
              </a:spcBef>
            </a:pPr>
            <a:r>
              <a:rPr lang="en-US" altLang="en-US">
                <a:ea typeface="ＭＳ Ｐゴシック" panose="020B0600070205080204" pitchFamily="34" charset="-128"/>
              </a:rPr>
              <a:t>Nubia gave access to other African kingdoms, traded ebony, leopard skins, and elephant ivory.  Egypt also gained gold, copper, and other precious stones.</a:t>
            </a:r>
          </a:p>
          <a:p>
            <a:pPr>
              <a:spcBef>
                <a:spcPct val="0"/>
              </a:spcBef>
            </a:pPr>
            <a:endParaRPr lang="en-US" altLang="en-US"/>
          </a:p>
        </p:txBody>
      </p:sp>
      <p:sp>
        <p:nvSpPr>
          <p:cNvPr id="63492" name="Slide Number Placeholder 3">
            <a:extLst>
              <a:ext uri="{FF2B5EF4-FFF2-40B4-BE49-F238E27FC236}">
                <a16:creationId xmlns:a16="http://schemas.microsoft.com/office/drawing/2014/main" id="{FB7473FF-EE28-4C10-9F2F-B7F942A02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7FBC93EB-109F-4422-8FF5-48244F8FBAF3}"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247472B-8F67-4D7F-9456-208C57663F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8F5EA91-CDA3-443B-9343-FF73A88B5D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Egyptian men and women wore makeup. It was thought to have healing powers, plus it helped protect their skin from the sun.</a:t>
            </a:r>
          </a:p>
          <a:p>
            <a:pPr>
              <a:spcBef>
                <a:spcPct val="0"/>
              </a:spcBef>
            </a:pPr>
            <a:r>
              <a:rPr lang="en-US" altLang="en-US"/>
              <a:t>They used moldy bread to help with infections.</a:t>
            </a:r>
          </a:p>
          <a:p>
            <a:pPr>
              <a:spcBef>
                <a:spcPct val="0"/>
              </a:spcBef>
            </a:pPr>
            <a:r>
              <a:rPr lang="en-US" altLang="en-US"/>
              <a:t>They were one of the first civilizations to invent writing. They also used ink to write and paper called papyrus.</a:t>
            </a:r>
          </a:p>
          <a:p>
            <a:pPr>
              <a:spcBef>
                <a:spcPct val="0"/>
              </a:spcBef>
            </a:pPr>
            <a:r>
              <a:rPr lang="en-US" altLang="en-US"/>
              <a:t>The Ancient Egyptians were scientists and mathematicians. They had numerous inventions including ways to build buildings, medicine, cosmetics, the calendar, the plow for farming, musical instruments, and even toothpaste.</a:t>
            </a:r>
          </a:p>
          <a:p>
            <a:pPr>
              <a:spcBef>
                <a:spcPct val="0"/>
              </a:spcBef>
            </a:pPr>
            <a:r>
              <a:rPr lang="en-US" altLang="en-US"/>
              <a:t>Ancient Egypt plays a major role in the Bible. The Israelites were held captive there as slaves for many years. Moses helped them escape and led them to the Promised Land.</a:t>
            </a:r>
          </a:p>
          <a:p>
            <a:pPr>
              <a:spcBef>
                <a:spcPct val="0"/>
              </a:spcBef>
            </a:pPr>
            <a:r>
              <a:rPr lang="en-US" altLang="en-US"/>
              <a:t>The Pharaoh kept his hair covered. It was not to be seen by regular people.</a:t>
            </a:r>
          </a:p>
          <a:p>
            <a:pPr>
              <a:spcBef>
                <a:spcPct val="0"/>
              </a:spcBef>
            </a:pPr>
            <a:r>
              <a:rPr lang="en-US" altLang="en-US"/>
              <a:t>Cats were considered sacred in Ancient Egypt.</a:t>
            </a:r>
          </a:p>
          <a:p>
            <a:pPr>
              <a:spcBef>
                <a:spcPct val="0"/>
              </a:spcBef>
            </a:pPr>
            <a:endParaRPr lang="en-US" altLang="en-US"/>
          </a:p>
        </p:txBody>
      </p:sp>
      <p:sp>
        <p:nvSpPr>
          <p:cNvPr id="69636" name="Slide Number Placeholder 3">
            <a:extLst>
              <a:ext uri="{FF2B5EF4-FFF2-40B4-BE49-F238E27FC236}">
                <a16:creationId xmlns:a16="http://schemas.microsoft.com/office/drawing/2014/main" id="{47C97795-E448-41A0-8FFB-C64C23CBE7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0469F8DB-EE26-49EC-B170-1178C56BE054}"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9FB6F7D-2287-426B-ABBD-CCA1D5BC6977}"/>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E5A90DA1-859D-4189-8812-C00C63DAFB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a:latin typeface="Arial" panose="020B0604020202020204" pitchFamily="34" charset="0"/>
              </a:rPr>
              <a:t>The Geography of Egypt</a:t>
            </a:r>
          </a:p>
          <a:p>
            <a:pPr>
              <a:lnSpc>
                <a:spcPct val="90000"/>
              </a:lnSpc>
            </a:pPr>
            <a:r>
              <a:rPr lang="en-US" altLang="en-US">
                <a:latin typeface="Arial" panose="020B0604020202020204" pitchFamily="34" charset="0"/>
              </a:rPr>
              <a:t>From the highlands of East Africa to the Mediterranean Sea, the Nile River flows northward across Africa for over 4,100 miles, making it the longest river in the world. A thin ribbon of water in a parched desert land, the great river brings its water to Egypt from distant mountains, plateaus, and lakes in present-day Burundi, Tanzania, Uganda, and Ethiopia. Egypt’s settlements arose along the Nile on a narrow strip of land made fertile by the river. The change from fertile soil to desert—from the Black Land to the Red Land—was so abrupt that a person could stand with one foot in each.</a:t>
            </a:r>
          </a:p>
          <a:p>
            <a:pPr>
              <a:lnSpc>
                <a:spcPct val="90000"/>
              </a:lnSpc>
            </a:pPr>
            <a:r>
              <a:rPr lang="en-US" altLang="en-US" b="1">
                <a:latin typeface="Arial" panose="020B0604020202020204" pitchFamily="34" charset="0"/>
              </a:rPr>
              <a:t>The Gift of the Nile As in Mesopotamia, yearly flooding brought the water and </a:t>
            </a:r>
            <a:r>
              <a:rPr lang="en-US" altLang="en-US">
                <a:latin typeface="Arial" panose="020B0604020202020204" pitchFamily="34" charset="0"/>
              </a:rPr>
              <a:t>rich soil that allowed settlements to grow. Every year in July, rains and melting snow from the mountains of east Africa caused the Nile River to rise and spill over its banks. When the river receded in October, it left behind a rich deposit of fertile black mud called silt. Before the scorching sun could dry out the soil, the peasants would prepare their wheat and barley fields. All fall and winter they watered their crops from a network of irrigation ditches. In an otherwise parched land, the abundance brought by the Nile was so great that the Egyptians worshiped it as a god who gave life and seldom turned against them. As the ancient Greek historian Herodotus remarked in the fifth century B.C., Egypt was the “gift of the Nile.” </a:t>
            </a:r>
          </a:p>
        </p:txBody>
      </p:sp>
      <p:sp>
        <p:nvSpPr>
          <p:cNvPr id="57348" name="Slide Number Placeholder 3">
            <a:extLst>
              <a:ext uri="{FF2B5EF4-FFF2-40B4-BE49-F238E27FC236}">
                <a16:creationId xmlns:a16="http://schemas.microsoft.com/office/drawing/2014/main" id="{B9A0560A-C75D-486C-8B1D-ED18EA5447A1}"/>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3579E7C-B12C-4E32-80EB-9EE84EF402C1}" type="slidenum">
              <a:rPr lang="en-US" altLang="en-US" sz="1200">
                <a:cs typeface="Arial" panose="020B0604020202020204" pitchFamily="34" charset="0"/>
              </a:rPr>
              <a:pPr algn="r" eaLnBrk="1" hangingPunct="1"/>
              <a:t>7</a:t>
            </a:fld>
            <a:endParaRPr lang="en-US" altLang="en-US" sz="120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F61808B-2244-492D-A253-4E7904D1934E}"/>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33E9D5F2-4A6D-4D20-AA0A-717ED5342E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sz="1100">
              <a:latin typeface="Arial" panose="020B0604020202020204" pitchFamily="34" charset="0"/>
            </a:endParaRPr>
          </a:p>
        </p:txBody>
      </p:sp>
      <p:sp>
        <p:nvSpPr>
          <p:cNvPr id="59396" name="Slide Number Placeholder 3">
            <a:extLst>
              <a:ext uri="{FF2B5EF4-FFF2-40B4-BE49-F238E27FC236}">
                <a16:creationId xmlns:a16="http://schemas.microsoft.com/office/drawing/2014/main" id="{9905D435-8FF4-4A2D-8489-816793BFCBA8}"/>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C97F944-0C43-4880-9E43-16397FCA37E2}" type="slidenum">
              <a:rPr lang="en-US" altLang="en-US" sz="1200">
                <a:cs typeface="Arial" panose="020B0604020202020204" pitchFamily="34" charset="0"/>
              </a:rPr>
              <a:pPr algn="r" eaLnBrk="1" hangingPunct="1"/>
              <a:t>8</a:t>
            </a:fld>
            <a:endParaRPr lang="en-US" altLang="en-US" sz="1200">
              <a:cs typeface="Arial" panose="020B0604020202020204" pitchFamily="34" charset="0"/>
            </a:endParaRPr>
          </a:p>
        </p:txBody>
      </p:sp>
    </p:spTree>
    <p:extLst>
      <p:ext uri="{BB962C8B-B14F-4D97-AF65-F5344CB8AC3E}">
        <p14:creationId xmlns:p14="http://schemas.microsoft.com/office/powerpoint/2010/main" val="75991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1F83A8C-A7A8-48F6-B74E-EBEEA727AEDD}"/>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A0ABA639-75D0-4F16-9379-A177F1BE41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sz="1100">
              <a:latin typeface="Arial" panose="020B0604020202020204" pitchFamily="34" charset="0"/>
            </a:endParaRPr>
          </a:p>
        </p:txBody>
      </p:sp>
      <p:sp>
        <p:nvSpPr>
          <p:cNvPr id="61444" name="Slide Number Placeholder 3">
            <a:extLst>
              <a:ext uri="{FF2B5EF4-FFF2-40B4-BE49-F238E27FC236}">
                <a16:creationId xmlns:a16="http://schemas.microsoft.com/office/drawing/2014/main" id="{457FCD5A-EC59-4330-A670-9D42BD0818EE}"/>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DFA4355-9664-4310-8C25-142FFDD44B8C}" type="slidenum">
              <a:rPr lang="en-US" altLang="en-US" sz="1200">
                <a:cs typeface="Arial" panose="020B0604020202020204" pitchFamily="34" charset="0"/>
              </a:rPr>
              <a:pPr algn="r" eaLnBrk="1" hangingPunct="1"/>
              <a:t>9</a:t>
            </a:fld>
            <a:endParaRPr lang="en-US" altLang="en-US" sz="1200">
              <a:cs typeface="Arial" panose="020B0604020202020204" pitchFamily="34" charset="0"/>
            </a:endParaRPr>
          </a:p>
        </p:txBody>
      </p:sp>
    </p:spTree>
    <p:extLst>
      <p:ext uri="{BB962C8B-B14F-4D97-AF65-F5344CB8AC3E}">
        <p14:creationId xmlns:p14="http://schemas.microsoft.com/office/powerpoint/2010/main" val="1894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ACF0940-FA80-4699-950B-E8FE4E6B6AF0}"/>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637A76B6-C89D-4A7D-8B22-87DA214FA5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sz="1100">
              <a:latin typeface="Arial" panose="020B0604020202020204" pitchFamily="34" charset="0"/>
            </a:endParaRPr>
          </a:p>
        </p:txBody>
      </p:sp>
      <p:sp>
        <p:nvSpPr>
          <p:cNvPr id="63492" name="Slide Number Placeholder 3">
            <a:extLst>
              <a:ext uri="{FF2B5EF4-FFF2-40B4-BE49-F238E27FC236}">
                <a16:creationId xmlns:a16="http://schemas.microsoft.com/office/drawing/2014/main" id="{70F93973-F604-401F-8CBF-8D67857D31B7}"/>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6696F1D-EB84-4E91-B236-849C708FEB8C}" type="slidenum">
              <a:rPr lang="en-US" altLang="en-US" sz="1200">
                <a:cs typeface="Arial" panose="020B0604020202020204" pitchFamily="34" charset="0"/>
              </a:rPr>
              <a:pPr algn="r" eaLnBrk="1" hangingPunct="1"/>
              <a:t>10</a:t>
            </a:fld>
            <a:endParaRPr lang="en-US" altLang="en-US" sz="1200">
              <a:cs typeface="Arial" panose="020B0604020202020204" pitchFamily="34" charset="0"/>
            </a:endParaRPr>
          </a:p>
        </p:txBody>
      </p:sp>
    </p:spTree>
    <p:extLst>
      <p:ext uri="{BB962C8B-B14F-4D97-AF65-F5344CB8AC3E}">
        <p14:creationId xmlns:p14="http://schemas.microsoft.com/office/powerpoint/2010/main" val="316818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0CAC05F-B9AA-425E-84CE-E0FB78116307}"/>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10CFABE1-1E61-4A72-9DF2-5F2B7101FD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sz="1100">
              <a:latin typeface="Arial" panose="020B0604020202020204" pitchFamily="34" charset="0"/>
            </a:endParaRPr>
          </a:p>
        </p:txBody>
      </p:sp>
      <p:sp>
        <p:nvSpPr>
          <p:cNvPr id="65540" name="Slide Number Placeholder 3">
            <a:extLst>
              <a:ext uri="{FF2B5EF4-FFF2-40B4-BE49-F238E27FC236}">
                <a16:creationId xmlns:a16="http://schemas.microsoft.com/office/drawing/2014/main" id="{8DC023B8-E0B0-4DD5-BDD7-97FE1FD3A839}"/>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580C106-F984-4E91-AFC6-5A494412340D}" type="slidenum">
              <a:rPr lang="en-US" altLang="en-US" sz="1200">
                <a:cs typeface="Arial" panose="020B0604020202020204" pitchFamily="34" charset="0"/>
              </a:rPr>
              <a:pPr algn="r" eaLnBrk="1" hangingPunct="1"/>
              <a:t>11</a:t>
            </a:fld>
            <a:endParaRPr lang="en-US" altLang="en-US" sz="1200">
              <a:cs typeface="Arial" panose="020B0604020202020204" pitchFamily="34" charset="0"/>
            </a:endParaRPr>
          </a:p>
        </p:txBody>
      </p:sp>
    </p:spTree>
    <p:extLst>
      <p:ext uri="{BB962C8B-B14F-4D97-AF65-F5344CB8AC3E}">
        <p14:creationId xmlns:p14="http://schemas.microsoft.com/office/powerpoint/2010/main" val="265059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D95021C-FB43-44D3-A2F9-8FF584F2A59E}"/>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712DA45A-A087-4065-B60B-B7C8BB7CB1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sz="1100">
              <a:latin typeface="Arial" panose="020B0604020202020204" pitchFamily="34" charset="0"/>
            </a:endParaRPr>
          </a:p>
        </p:txBody>
      </p:sp>
      <p:sp>
        <p:nvSpPr>
          <p:cNvPr id="67588" name="Slide Number Placeholder 3">
            <a:extLst>
              <a:ext uri="{FF2B5EF4-FFF2-40B4-BE49-F238E27FC236}">
                <a16:creationId xmlns:a16="http://schemas.microsoft.com/office/drawing/2014/main" id="{45B99CC3-CC00-4857-ACA5-5930E47AA0F2}"/>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DF63777-6591-4A17-A6FC-616FE8219F70}" type="slidenum">
              <a:rPr lang="en-US" altLang="en-US" sz="1200">
                <a:cs typeface="Arial" panose="020B0604020202020204" pitchFamily="34" charset="0"/>
              </a:rPr>
              <a:pPr algn="r" eaLnBrk="1" hangingPunct="1"/>
              <a:t>12</a:t>
            </a:fld>
            <a:endParaRPr lang="en-US" altLang="en-US" sz="1200">
              <a:cs typeface="Arial" panose="020B0604020202020204" pitchFamily="34" charset="0"/>
            </a:endParaRPr>
          </a:p>
        </p:txBody>
      </p:sp>
    </p:spTree>
    <p:extLst>
      <p:ext uri="{BB962C8B-B14F-4D97-AF65-F5344CB8AC3E}">
        <p14:creationId xmlns:p14="http://schemas.microsoft.com/office/powerpoint/2010/main" val="314370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B632E98-8BF9-4BE6-BCC5-BE99EA1BB123}"/>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D9D49F0E-C973-4378-B69F-C90082E7A5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sz="1100">
              <a:latin typeface="Arial" panose="020B0604020202020204" pitchFamily="34" charset="0"/>
            </a:endParaRPr>
          </a:p>
        </p:txBody>
      </p:sp>
      <p:sp>
        <p:nvSpPr>
          <p:cNvPr id="69636" name="Slide Number Placeholder 3">
            <a:extLst>
              <a:ext uri="{FF2B5EF4-FFF2-40B4-BE49-F238E27FC236}">
                <a16:creationId xmlns:a16="http://schemas.microsoft.com/office/drawing/2014/main" id="{D3380A14-3D35-44AE-BE4F-D2B44F1D0706}"/>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2E66FCC-A6BE-44A3-A793-67117C61169B}" type="slidenum">
              <a:rPr lang="en-US" altLang="en-US" sz="1200">
                <a:cs typeface="Arial" panose="020B0604020202020204" pitchFamily="34" charset="0"/>
              </a:rPr>
              <a:pPr algn="r" eaLnBrk="1" hangingPunct="1"/>
              <a:t>13</a:t>
            </a:fld>
            <a:endParaRPr lang="en-US" altLang="en-US" sz="1200">
              <a:cs typeface="Arial" panose="020B0604020202020204" pitchFamily="34" charset="0"/>
            </a:endParaRPr>
          </a:p>
        </p:txBody>
      </p:sp>
    </p:spTree>
    <p:extLst>
      <p:ext uri="{BB962C8B-B14F-4D97-AF65-F5344CB8AC3E}">
        <p14:creationId xmlns:p14="http://schemas.microsoft.com/office/powerpoint/2010/main" val="212025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37533C9-07D6-441D-8E8E-B50A190583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D9C77D8-01DF-43C4-BCAA-F62084C4BE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a:extLst>
              <a:ext uri="{FF2B5EF4-FFF2-40B4-BE49-F238E27FC236}">
                <a16:creationId xmlns:a16="http://schemas.microsoft.com/office/drawing/2014/main" id="{3F3A276E-6F55-415A-ACE4-74D55CBA9A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F38C1904-A376-4600-BAC1-25D913D5552E}"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825A1E1-2BBB-4421-9E22-84BDFBB242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C7D6055-E0E3-4B2F-92AC-751D5AA83D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D97E7D-826D-47C4-B3EB-26AF3F646701}"/>
              </a:ext>
            </a:extLst>
          </p:cNvPr>
          <p:cNvSpPr>
            <a:spLocks noGrp="1"/>
          </p:cNvSpPr>
          <p:nvPr>
            <p:ph type="sldNum" sz="quarter" idx="12"/>
          </p:nvPr>
        </p:nvSpPr>
        <p:spPr/>
        <p:txBody>
          <a:bodyPr/>
          <a:lstStyle>
            <a:lvl1pPr>
              <a:defRPr/>
            </a:lvl1pPr>
          </a:lstStyle>
          <a:p>
            <a:pPr>
              <a:defRPr/>
            </a:pPr>
            <a:fld id="{E1DB84B3-9E5D-40F5-8ACC-6ADBD4138379}" type="slidenum">
              <a:rPr lang="en-US" altLang="en-US"/>
              <a:pPr>
                <a:defRPr/>
              </a:pPr>
              <a:t>‹#›</a:t>
            </a:fld>
            <a:endParaRPr lang="en-US" altLang="en-US"/>
          </a:p>
        </p:txBody>
      </p:sp>
    </p:spTree>
    <p:extLst>
      <p:ext uri="{BB962C8B-B14F-4D97-AF65-F5344CB8AC3E}">
        <p14:creationId xmlns:p14="http://schemas.microsoft.com/office/powerpoint/2010/main" val="160849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1"/>
            <a:ext cx="8827957" cy="364066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26CC2D-EAF0-4EFC-83D6-C6C8665169E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0AC0923-5359-4F2B-A1BA-58F25BE598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29596-55A0-4C7B-BDFF-573DEBD48B04}"/>
              </a:ext>
            </a:extLst>
          </p:cNvPr>
          <p:cNvSpPr>
            <a:spLocks noGrp="1"/>
          </p:cNvSpPr>
          <p:nvPr>
            <p:ph type="sldNum" sz="quarter" idx="12"/>
          </p:nvPr>
        </p:nvSpPr>
        <p:spPr/>
        <p:txBody>
          <a:bodyPr/>
          <a:lstStyle>
            <a:lvl1pPr>
              <a:defRPr/>
            </a:lvl1pPr>
          </a:lstStyle>
          <a:p>
            <a:pPr>
              <a:defRPr/>
            </a:pPr>
            <a:fld id="{929FBAFD-6E66-400B-A458-52EC2B1A3CDA}" type="slidenum">
              <a:rPr lang="en-US" altLang="en-US"/>
              <a:pPr>
                <a:defRPr/>
              </a:pPr>
              <a:t>‹#›</a:t>
            </a:fld>
            <a:endParaRPr lang="en-US" altLang="en-US"/>
          </a:p>
        </p:txBody>
      </p:sp>
    </p:spTree>
    <p:extLst>
      <p:ext uri="{BB962C8B-B14F-4D97-AF65-F5344CB8AC3E}">
        <p14:creationId xmlns:p14="http://schemas.microsoft.com/office/powerpoint/2010/main" val="37746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id="{11883226-72A6-4FFE-90B8-C4C78E01BD3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0BF9903-5206-4F62-BC20-DD8F61561C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EE89E1-648A-495F-AA67-0B5BBEA3411A}"/>
              </a:ext>
            </a:extLst>
          </p:cNvPr>
          <p:cNvSpPr>
            <a:spLocks noGrp="1"/>
          </p:cNvSpPr>
          <p:nvPr>
            <p:ph type="sldNum" sz="quarter" idx="12"/>
          </p:nvPr>
        </p:nvSpPr>
        <p:spPr/>
        <p:txBody>
          <a:bodyPr/>
          <a:lstStyle>
            <a:lvl1pPr>
              <a:defRPr/>
            </a:lvl1pPr>
          </a:lstStyle>
          <a:p>
            <a:pPr>
              <a:defRPr/>
            </a:pPr>
            <a:fld id="{371DF407-418C-4064-81D8-0D015111A630}" type="slidenum">
              <a:rPr lang="en-US" altLang="en-US"/>
              <a:pPr>
                <a:defRPr/>
              </a:pPr>
              <a:t>‹#›</a:t>
            </a:fld>
            <a:endParaRPr lang="en-US" altLang="en-US"/>
          </a:p>
        </p:txBody>
      </p:sp>
    </p:spTree>
    <p:extLst>
      <p:ext uri="{BB962C8B-B14F-4D97-AF65-F5344CB8AC3E}">
        <p14:creationId xmlns:p14="http://schemas.microsoft.com/office/powerpoint/2010/main" val="266812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55E367B3-0BBC-4E3F-A01A-7A0A4E1CA4A0}"/>
              </a:ext>
            </a:extLst>
          </p:cNvPr>
          <p:cNvSpPr txBox="1">
            <a:spLocks noChangeArrowheads="1"/>
          </p:cNvSpPr>
          <p:nvPr/>
        </p:nvSpPr>
        <p:spPr bwMode="auto">
          <a:xfrm>
            <a:off x="899585" y="971550"/>
            <a:ext cx="8001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a:r>
              <a:rPr lang="en-US" altLang="en-US" sz="12200">
                <a:solidFill>
                  <a:srgbClr val="EF53A5"/>
                </a:solidFill>
                <a:latin typeface="Arial" panose="020B0604020202020204" pitchFamily="34" charset="0"/>
              </a:rPr>
              <a:t>“</a:t>
            </a:r>
          </a:p>
        </p:txBody>
      </p:sp>
      <p:sp>
        <p:nvSpPr>
          <p:cNvPr id="6" name="TextBox 13">
            <a:extLst>
              <a:ext uri="{FF2B5EF4-FFF2-40B4-BE49-F238E27FC236}">
                <a16:creationId xmlns:a16="http://schemas.microsoft.com/office/drawing/2014/main" id="{B1BB67A2-85EB-4D86-9DB9-90EE24A21D6C}"/>
              </a:ext>
            </a:extLst>
          </p:cNvPr>
          <p:cNvSpPr txBox="1">
            <a:spLocks noChangeArrowheads="1"/>
          </p:cNvSpPr>
          <p:nvPr/>
        </p:nvSpPr>
        <p:spPr bwMode="auto">
          <a:xfrm>
            <a:off x="9332384" y="2613025"/>
            <a:ext cx="802216"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a:r>
              <a:rPr lang="en-US" altLang="en-US" sz="12200">
                <a:solidFill>
                  <a:srgbClr val="EF53A5"/>
                </a:solidFill>
                <a:latin typeface="Arial" panose="020B0604020202020204" pitchFamily="34" charset="0"/>
              </a:rPr>
              <a:t>”</a:t>
            </a:r>
          </a:p>
        </p:txBody>
      </p:sp>
      <p:sp>
        <p:nvSpPr>
          <p:cNvPr id="2" name="Title 1"/>
          <p:cNvSpPr>
            <a:spLocks noGrp="1"/>
          </p:cNvSpPr>
          <p:nvPr>
            <p:ph type="title"/>
          </p:nvPr>
        </p:nvSpPr>
        <p:spPr>
          <a:xfrm>
            <a:off x="1575211" y="1447800"/>
            <a:ext cx="800139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904" y="3771174"/>
            <a:ext cx="7281545"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600409A7-3B89-49AF-B58F-E2CFBA6CD13C}"/>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4ED476D-9680-4119-A5F6-F9CDA48791E6}"/>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FCCE412-C4CC-472F-A6F7-3390C753917D}"/>
              </a:ext>
            </a:extLst>
          </p:cNvPr>
          <p:cNvSpPr>
            <a:spLocks noGrp="1"/>
          </p:cNvSpPr>
          <p:nvPr>
            <p:ph type="sldNum" sz="quarter" idx="16"/>
          </p:nvPr>
        </p:nvSpPr>
        <p:spPr/>
        <p:txBody>
          <a:bodyPr/>
          <a:lstStyle>
            <a:lvl1pPr>
              <a:defRPr/>
            </a:lvl1pPr>
          </a:lstStyle>
          <a:p>
            <a:pPr>
              <a:defRPr/>
            </a:pPr>
            <a:fld id="{E05799E9-4E43-4056-93BA-F951F2570E81}" type="slidenum">
              <a:rPr lang="en-US" altLang="en-US"/>
              <a:pPr>
                <a:defRPr/>
              </a:pPr>
              <a:t>‹#›</a:t>
            </a:fld>
            <a:endParaRPr lang="en-US" altLang="en-US"/>
          </a:p>
        </p:txBody>
      </p:sp>
    </p:spTree>
    <p:extLst>
      <p:ext uri="{BB962C8B-B14F-4D97-AF65-F5344CB8AC3E}">
        <p14:creationId xmlns:p14="http://schemas.microsoft.com/office/powerpoint/2010/main" val="335662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6" y="3124201"/>
            <a:ext cx="8827957"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3FAB1-4120-4D15-9032-AA73A407E0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522D24-6443-437B-B15E-280DB88F04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645195-67CB-44CC-B5A7-24402E133E39}"/>
              </a:ext>
            </a:extLst>
          </p:cNvPr>
          <p:cNvSpPr>
            <a:spLocks noGrp="1"/>
          </p:cNvSpPr>
          <p:nvPr>
            <p:ph type="sldNum" sz="quarter" idx="12"/>
          </p:nvPr>
        </p:nvSpPr>
        <p:spPr/>
        <p:txBody>
          <a:bodyPr/>
          <a:lstStyle>
            <a:lvl1pPr>
              <a:defRPr/>
            </a:lvl1pPr>
          </a:lstStyle>
          <a:p>
            <a:pPr>
              <a:defRPr/>
            </a:pPr>
            <a:fld id="{51D7BB6A-4829-4C95-9F55-499130C1C02D}" type="slidenum">
              <a:rPr lang="en-US" altLang="en-US"/>
              <a:pPr>
                <a:defRPr/>
              </a:pPr>
              <a:t>‹#›</a:t>
            </a:fld>
            <a:endParaRPr lang="en-US" altLang="en-US"/>
          </a:p>
        </p:txBody>
      </p:sp>
    </p:spTree>
    <p:extLst>
      <p:ext uri="{BB962C8B-B14F-4D97-AF65-F5344CB8AC3E}">
        <p14:creationId xmlns:p14="http://schemas.microsoft.com/office/powerpoint/2010/main" val="1975923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400A75-578F-4819-A447-FC2256884CB1}"/>
              </a:ext>
            </a:extLst>
          </p:cNvPr>
          <p:cNvCxnSpPr/>
          <p:nvPr/>
        </p:nvCxnSpPr>
        <p:spPr>
          <a:xfrm>
            <a:off x="3727451"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F8236FC-5FF9-4C44-BEB1-2A4B71348074}"/>
              </a:ext>
            </a:extLst>
          </p:cNvPr>
          <p:cNvCxnSpPr/>
          <p:nvPr/>
        </p:nvCxnSpPr>
        <p:spPr>
          <a:xfrm>
            <a:off x="6963833" y="2133601"/>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4116" y="2667000"/>
            <a:ext cx="294756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id="{FF9CE2E8-1853-44A6-A188-B73038242CB1}"/>
              </a:ext>
            </a:extLst>
          </p:cNvPr>
          <p:cNvSpPr>
            <a:spLocks noGrp="1"/>
          </p:cNvSpPr>
          <p:nvPr>
            <p:ph type="dt" sz="half" idx="18"/>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BA55209E-044D-4DED-89B8-4DFBA6905355}"/>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0341F179-5769-48B4-B4D9-0C3ACDA7995C}"/>
              </a:ext>
            </a:extLst>
          </p:cNvPr>
          <p:cNvSpPr>
            <a:spLocks noGrp="1"/>
          </p:cNvSpPr>
          <p:nvPr>
            <p:ph type="sldNum" sz="quarter" idx="20"/>
          </p:nvPr>
        </p:nvSpPr>
        <p:spPr/>
        <p:txBody>
          <a:bodyPr/>
          <a:lstStyle>
            <a:lvl1pPr>
              <a:defRPr/>
            </a:lvl1pPr>
          </a:lstStyle>
          <a:p>
            <a:pPr>
              <a:defRPr/>
            </a:pPr>
            <a:fld id="{751C87BE-6465-4504-A293-6C2E877ABC8B}" type="slidenum">
              <a:rPr lang="en-US" altLang="en-US"/>
              <a:pPr>
                <a:defRPr/>
              </a:pPr>
              <a:t>‹#›</a:t>
            </a:fld>
            <a:endParaRPr lang="en-US" altLang="en-US"/>
          </a:p>
        </p:txBody>
      </p:sp>
    </p:spTree>
    <p:extLst>
      <p:ext uri="{BB962C8B-B14F-4D97-AF65-F5344CB8AC3E}">
        <p14:creationId xmlns:p14="http://schemas.microsoft.com/office/powerpoint/2010/main" val="3816456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9692E12-EAAF-4068-8627-5C4385A46524}"/>
              </a:ext>
            </a:extLst>
          </p:cNvPr>
          <p:cNvCxnSpPr/>
          <p:nvPr/>
        </p:nvCxnSpPr>
        <p:spPr>
          <a:xfrm>
            <a:off x="3727451"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6A3416F-9E02-4C03-9A1F-D8E022C8D5CE}"/>
              </a:ext>
            </a:extLst>
          </p:cNvPr>
          <p:cNvCxnSpPr/>
          <p:nvPr/>
        </p:nvCxnSpPr>
        <p:spPr>
          <a:xfrm>
            <a:off x="6963833" y="2133601"/>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633" y="4827213"/>
            <a:ext cx="294081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9035" y="4827212"/>
            <a:ext cx="29351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6433" y="4827210"/>
            <a:ext cx="293676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id="{FE32DB32-BC77-4F10-A4BA-3A083769DFDC}"/>
              </a:ext>
            </a:extLst>
          </p:cNvPr>
          <p:cNvSpPr>
            <a:spLocks noGrp="1"/>
          </p:cNvSpPr>
          <p:nvPr>
            <p:ph type="dt" sz="half" idx="23"/>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8AC0EC70-45B3-49DB-8CA9-23E8EEDF767E}"/>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A209FE1A-F744-432A-966D-1EA6323ADEAF}"/>
              </a:ext>
            </a:extLst>
          </p:cNvPr>
          <p:cNvSpPr>
            <a:spLocks noGrp="1"/>
          </p:cNvSpPr>
          <p:nvPr>
            <p:ph type="sldNum" sz="quarter" idx="25"/>
          </p:nvPr>
        </p:nvSpPr>
        <p:spPr/>
        <p:txBody>
          <a:bodyPr/>
          <a:lstStyle>
            <a:lvl1pPr>
              <a:defRPr/>
            </a:lvl1pPr>
          </a:lstStyle>
          <a:p>
            <a:pPr>
              <a:defRPr/>
            </a:pPr>
            <a:fld id="{6EE02D58-535C-43E7-B7EA-F43A1AE547B9}" type="slidenum">
              <a:rPr lang="en-US" altLang="en-US"/>
              <a:pPr>
                <a:defRPr/>
              </a:pPr>
              <a:t>‹#›</a:t>
            </a:fld>
            <a:endParaRPr lang="en-US" altLang="en-US"/>
          </a:p>
        </p:txBody>
      </p:sp>
    </p:spTree>
    <p:extLst>
      <p:ext uri="{BB962C8B-B14F-4D97-AF65-F5344CB8AC3E}">
        <p14:creationId xmlns:p14="http://schemas.microsoft.com/office/powerpoint/2010/main" val="49747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1DE7CD-613E-4D74-A2F2-E8BDC45F9E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1CA157-E9EA-426E-A7DC-0A77DBBCD8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5D1F47-0AF6-4956-ABE8-2E4FC343F6FE}"/>
              </a:ext>
            </a:extLst>
          </p:cNvPr>
          <p:cNvSpPr>
            <a:spLocks noGrp="1"/>
          </p:cNvSpPr>
          <p:nvPr>
            <p:ph type="sldNum" sz="quarter" idx="12"/>
          </p:nvPr>
        </p:nvSpPr>
        <p:spPr/>
        <p:txBody>
          <a:bodyPr/>
          <a:lstStyle>
            <a:lvl1pPr>
              <a:defRPr/>
            </a:lvl1pPr>
          </a:lstStyle>
          <a:p>
            <a:pPr>
              <a:defRPr/>
            </a:pPr>
            <a:fld id="{F7593225-1823-46F4-BA98-CFE322E4F4EE}" type="slidenum">
              <a:rPr lang="en-US" altLang="en-US"/>
              <a:pPr>
                <a:defRPr/>
              </a:pPr>
              <a:t>‹#›</a:t>
            </a:fld>
            <a:endParaRPr lang="en-US" altLang="en-US"/>
          </a:p>
        </p:txBody>
      </p:sp>
    </p:spTree>
    <p:extLst>
      <p:ext uri="{BB962C8B-B14F-4D97-AF65-F5344CB8AC3E}">
        <p14:creationId xmlns:p14="http://schemas.microsoft.com/office/powerpoint/2010/main" val="57911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FAFBD7-C361-4BD5-B568-956485B4ED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A5C72A-B2B3-4718-9299-F41825EB5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B17DDE-3163-45D2-A228-C0404D4BD959}"/>
              </a:ext>
            </a:extLst>
          </p:cNvPr>
          <p:cNvSpPr>
            <a:spLocks noGrp="1"/>
          </p:cNvSpPr>
          <p:nvPr>
            <p:ph type="sldNum" sz="quarter" idx="12"/>
          </p:nvPr>
        </p:nvSpPr>
        <p:spPr/>
        <p:txBody>
          <a:bodyPr/>
          <a:lstStyle>
            <a:lvl1pPr>
              <a:defRPr/>
            </a:lvl1pPr>
          </a:lstStyle>
          <a:p>
            <a:pPr>
              <a:defRPr/>
            </a:pPr>
            <a:fld id="{E6BDEDEC-008F-481C-A46B-01FBBE502BC3}" type="slidenum">
              <a:rPr lang="en-US" altLang="en-US"/>
              <a:pPr>
                <a:defRPr/>
              </a:pPr>
              <a:t>‹#›</a:t>
            </a:fld>
            <a:endParaRPr lang="en-US" altLang="en-US"/>
          </a:p>
        </p:txBody>
      </p:sp>
    </p:spTree>
    <p:extLst>
      <p:ext uri="{BB962C8B-B14F-4D97-AF65-F5344CB8AC3E}">
        <p14:creationId xmlns:p14="http://schemas.microsoft.com/office/powerpoint/2010/main" val="57532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E96F3E9-4F42-4CE9-8AE8-5C7CFE1776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F14B2D-4CAA-4DAD-858A-A0A48E6A38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E59134-6E3A-48E9-9435-BF09C843C305}"/>
              </a:ext>
            </a:extLst>
          </p:cNvPr>
          <p:cNvSpPr>
            <a:spLocks noGrp="1"/>
          </p:cNvSpPr>
          <p:nvPr>
            <p:ph type="sldNum" sz="quarter" idx="12"/>
          </p:nvPr>
        </p:nvSpPr>
        <p:spPr/>
        <p:txBody>
          <a:bodyPr/>
          <a:lstStyle>
            <a:lvl1pPr>
              <a:defRPr/>
            </a:lvl1pPr>
          </a:lstStyle>
          <a:p>
            <a:pPr>
              <a:defRPr/>
            </a:pPr>
            <a:fld id="{A5B2ADC1-BCCD-4798-A032-67179FF2F7D6}" type="slidenum">
              <a:rPr lang="en-US" altLang="en-US"/>
              <a:pPr>
                <a:defRPr/>
              </a:pPr>
              <a:t>‹#›</a:t>
            </a:fld>
            <a:endParaRPr lang="en-US" altLang="en-US"/>
          </a:p>
        </p:txBody>
      </p:sp>
    </p:spTree>
    <p:extLst>
      <p:ext uri="{BB962C8B-B14F-4D97-AF65-F5344CB8AC3E}">
        <p14:creationId xmlns:p14="http://schemas.microsoft.com/office/powerpoint/2010/main" val="328177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9DA4B-5C40-4A4C-ABFB-E010746320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08C62F4-2D63-4877-B569-2126E44DB0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900815-8689-4CDD-B96D-39FCE4193D3E}"/>
              </a:ext>
            </a:extLst>
          </p:cNvPr>
          <p:cNvSpPr>
            <a:spLocks noGrp="1"/>
          </p:cNvSpPr>
          <p:nvPr>
            <p:ph type="sldNum" sz="quarter" idx="12"/>
          </p:nvPr>
        </p:nvSpPr>
        <p:spPr/>
        <p:txBody>
          <a:bodyPr/>
          <a:lstStyle>
            <a:lvl1pPr>
              <a:defRPr/>
            </a:lvl1pPr>
          </a:lstStyle>
          <a:p>
            <a:pPr>
              <a:defRPr/>
            </a:pPr>
            <a:fld id="{151BD2A5-ADA0-4A4A-A5FD-3B9C3B64A965}" type="slidenum">
              <a:rPr lang="en-US" altLang="en-US"/>
              <a:pPr>
                <a:defRPr/>
              </a:pPr>
              <a:t>‹#›</a:t>
            </a:fld>
            <a:endParaRPr lang="en-US" altLang="en-US"/>
          </a:p>
        </p:txBody>
      </p:sp>
    </p:spTree>
    <p:extLst>
      <p:ext uri="{BB962C8B-B14F-4D97-AF65-F5344CB8AC3E}">
        <p14:creationId xmlns:p14="http://schemas.microsoft.com/office/powerpoint/2010/main" val="54019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B32BAD3-1831-4387-A663-09136A59A28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A38C743-96E4-492C-80F9-5094F8F707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BFAA2C-BFD0-422F-ACBF-7E4C529C01BD}"/>
              </a:ext>
            </a:extLst>
          </p:cNvPr>
          <p:cNvSpPr>
            <a:spLocks noGrp="1"/>
          </p:cNvSpPr>
          <p:nvPr>
            <p:ph type="sldNum" sz="quarter" idx="12"/>
          </p:nvPr>
        </p:nvSpPr>
        <p:spPr/>
        <p:txBody>
          <a:bodyPr/>
          <a:lstStyle>
            <a:lvl1pPr>
              <a:defRPr/>
            </a:lvl1pPr>
          </a:lstStyle>
          <a:p>
            <a:pPr>
              <a:defRPr/>
            </a:pPr>
            <a:fld id="{8D420D87-8D54-44A4-A7E7-28794522E075}" type="slidenum">
              <a:rPr lang="en-US" altLang="en-US"/>
              <a:pPr>
                <a:defRPr/>
              </a:pPr>
              <a:t>‹#›</a:t>
            </a:fld>
            <a:endParaRPr lang="en-US" altLang="en-US"/>
          </a:p>
        </p:txBody>
      </p:sp>
    </p:spTree>
    <p:extLst>
      <p:ext uri="{BB962C8B-B14F-4D97-AF65-F5344CB8AC3E}">
        <p14:creationId xmlns:p14="http://schemas.microsoft.com/office/powerpoint/2010/main" val="415051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472E792-A7C6-431F-8CEE-D79FC458E2D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F11F687-4D71-41E7-A29C-00844050E6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F7E5279-0E09-40D5-BDA5-DF4910B5EE3E}"/>
              </a:ext>
            </a:extLst>
          </p:cNvPr>
          <p:cNvSpPr>
            <a:spLocks noGrp="1"/>
          </p:cNvSpPr>
          <p:nvPr>
            <p:ph type="sldNum" sz="quarter" idx="12"/>
          </p:nvPr>
        </p:nvSpPr>
        <p:spPr/>
        <p:txBody>
          <a:bodyPr/>
          <a:lstStyle>
            <a:lvl1pPr>
              <a:defRPr/>
            </a:lvl1pPr>
          </a:lstStyle>
          <a:p>
            <a:pPr>
              <a:defRPr/>
            </a:pPr>
            <a:fld id="{B4C0B071-216B-4036-BE6B-0C8976510021}" type="slidenum">
              <a:rPr lang="en-US" altLang="en-US"/>
              <a:pPr>
                <a:defRPr/>
              </a:pPr>
              <a:t>‹#›</a:t>
            </a:fld>
            <a:endParaRPr lang="en-US" altLang="en-US"/>
          </a:p>
        </p:txBody>
      </p:sp>
    </p:spTree>
    <p:extLst>
      <p:ext uri="{BB962C8B-B14F-4D97-AF65-F5344CB8AC3E}">
        <p14:creationId xmlns:p14="http://schemas.microsoft.com/office/powerpoint/2010/main" val="415175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E6C5BCC-9C9E-4831-823F-2BDDD36D1C0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01C449A-0B19-4F9C-82C0-F9B921E27A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6AA35A7-6FA4-4FAE-833D-462D08DEE447}"/>
              </a:ext>
            </a:extLst>
          </p:cNvPr>
          <p:cNvSpPr>
            <a:spLocks noGrp="1"/>
          </p:cNvSpPr>
          <p:nvPr>
            <p:ph type="sldNum" sz="quarter" idx="12"/>
          </p:nvPr>
        </p:nvSpPr>
        <p:spPr/>
        <p:txBody>
          <a:bodyPr/>
          <a:lstStyle>
            <a:lvl1pPr>
              <a:defRPr/>
            </a:lvl1pPr>
          </a:lstStyle>
          <a:p>
            <a:pPr>
              <a:defRPr/>
            </a:pPr>
            <a:fld id="{A385D1CB-FE5A-4691-AD69-25FC4535CA2F}" type="slidenum">
              <a:rPr lang="en-US" altLang="en-US"/>
              <a:pPr>
                <a:defRPr/>
              </a:pPr>
              <a:t>‹#›</a:t>
            </a:fld>
            <a:endParaRPr lang="en-US" altLang="en-US"/>
          </a:p>
        </p:txBody>
      </p:sp>
    </p:spTree>
    <p:extLst>
      <p:ext uri="{BB962C8B-B14F-4D97-AF65-F5344CB8AC3E}">
        <p14:creationId xmlns:p14="http://schemas.microsoft.com/office/powerpoint/2010/main" val="33391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0D5484-86ED-49C3-A6AE-B59B994BA6E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972F90C-E998-4FC7-865A-02FCFC9590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BE914D-F010-4B81-AA02-3B09856DE8AD}"/>
              </a:ext>
            </a:extLst>
          </p:cNvPr>
          <p:cNvSpPr>
            <a:spLocks noGrp="1"/>
          </p:cNvSpPr>
          <p:nvPr>
            <p:ph type="sldNum" sz="quarter" idx="12"/>
          </p:nvPr>
        </p:nvSpPr>
        <p:spPr/>
        <p:txBody>
          <a:bodyPr/>
          <a:lstStyle>
            <a:lvl1pPr>
              <a:defRPr/>
            </a:lvl1pPr>
          </a:lstStyle>
          <a:p>
            <a:pPr>
              <a:defRPr/>
            </a:pPr>
            <a:fld id="{4BAC1E50-EC2F-45B4-8238-35FCAF16ACFD}" type="slidenum">
              <a:rPr lang="en-US" altLang="en-US"/>
              <a:pPr>
                <a:defRPr/>
              </a:pPr>
              <a:t>‹#›</a:t>
            </a:fld>
            <a:endParaRPr lang="en-US" altLang="en-US"/>
          </a:p>
        </p:txBody>
      </p:sp>
    </p:spTree>
    <p:extLst>
      <p:ext uri="{BB962C8B-B14F-4D97-AF65-F5344CB8AC3E}">
        <p14:creationId xmlns:p14="http://schemas.microsoft.com/office/powerpoint/2010/main" val="64193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7" y="3129282"/>
            <a:ext cx="3401948"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EF569AC-6620-4D25-AE42-D7BB50EAE6E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21C6D67-A423-4AB4-842E-941FC87759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01D94D-B632-4255-B1A6-582E5C113162}"/>
              </a:ext>
            </a:extLst>
          </p:cNvPr>
          <p:cNvSpPr>
            <a:spLocks noGrp="1"/>
          </p:cNvSpPr>
          <p:nvPr>
            <p:ph type="sldNum" sz="quarter" idx="12"/>
          </p:nvPr>
        </p:nvSpPr>
        <p:spPr/>
        <p:txBody>
          <a:bodyPr/>
          <a:lstStyle>
            <a:lvl1pPr>
              <a:defRPr/>
            </a:lvl1pPr>
          </a:lstStyle>
          <a:p>
            <a:pPr>
              <a:defRPr/>
            </a:pPr>
            <a:fld id="{A204989A-04A6-4CBA-AF93-E7F81C3F1D59}" type="slidenum">
              <a:rPr lang="en-US" altLang="en-US"/>
              <a:pPr>
                <a:defRPr/>
              </a:pPr>
              <a:t>‹#›</a:t>
            </a:fld>
            <a:endParaRPr lang="en-US" altLang="en-US"/>
          </a:p>
        </p:txBody>
      </p:sp>
    </p:spTree>
    <p:extLst>
      <p:ext uri="{BB962C8B-B14F-4D97-AF65-F5344CB8AC3E}">
        <p14:creationId xmlns:p14="http://schemas.microsoft.com/office/powerpoint/2010/main" val="429184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36592F-A7A3-41E0-A920-1F6A6F215F9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9793A9B-6E76-4CAD-957C-2C332415EB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28A84C-BBA7-47B7-8A0E-14ABA8A4EFB2}"/>
              </a:ext>
            </a:extLst>
          </p:cNvPr>
          <p:cNvSpPr>
            <a:spLocks noGrp="1"/>
          </p:cNvSpPr>
          <p:nvPr>
            <p:ph type="sldNum" sz="quarter" idx="12"/>
          </p:nvPr>
        </p:nvSpPr>
        <p:spPr/>
        <p:txBody>
          <a:bodyPr/>
          <a:lstStyle>
            <a:lvl1pPr>
              <a:defRPr/>
            </a:lvl1pPr>
          </a:lstStyle>
          <a:p>
            <a:pPr>
              <a:defRPr/>
            </a:pPr>
            <a:fld id="{834137A4-B011-43C5-B790-2C18E2AB2BF1}" type="slidenum">
              <a:rPr lang="en-US" altLang="en-US"/>
              <a:pPr>
                <a:defRPr/>
              </a:pPr>
              <a:t>‹#›</a:t>
            </a:fld>
            <a:endParaRPr lang="en-US" altLang="en-US"/>
          </a:p>
        </p:txBody>
      </p:sp>
    </p:spTree>
    <p:extLst>
      <p:ext uri="{BB962C8B-B14F-4D97-AF65-F5344CB8AC3E}">
        <p14:creationId xmlns:p14="http://schemas.microsoft.com/office/powerpoint/2010/main" val="161070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86F5A99-994D-4BBB-BA6B-8F19A534BE9E}"/>
              </a:ext>
            </a:extLst>
          </p:cNvPr>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1C67FF17-EE25-4AE1-A4FB-C639E259F2D5}"/>
              </a:ext>
            </a:extLst>
          </p:cNvPr>
          <p:cNvSpPr/>
          <p:nvPr/>
        </p:nvSpPr>
        <p:spPr>
          <a:xfrm>
            <a:off x="7586443" y="-457200"/>
            <a:ext cx="21336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70EE416A-708E-4FD8-AF74-F1980C528E9B}"/>
              </a:ext>
            </a:extLst>
          </p:cNvPr>
          <p:cNvSpPr/>
          <p:nvPr/>
        </p:nvSpPr>
        <p:spPr>
          <a:xfrm>
            <a:off x="8399243" y="6096000"/>
            <a:ext cx="13208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C3C987A-9C57-4DC1-9780-E778F9E1B2C1}"/>
              </a:ext>
            </a:extLst>
          </p:cNvPr>
          <p:cNvSpPr/>
          <p:nvPr/>
        </p:nvSpPr>
        <p:spPr>
          <a:xfrm>
            <a:off x="-205317"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086AC2AF-796C-4404-BD8A-7554C2BE05ED}"/>
              </a:ext>
            </a:extLst>
          </p:cNvPr>
          <p:cNvSpPr/>
          <p:nvPr/>
        </p:nvSpPr>
        <p:spPr>
          <a:xfrm>
            <a:off x="-1119717"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607741B-C1C9-4341-B9D4-093AC360B88B}"/>
              </a:ext>
            </a:extLst>
          </p:cNvPr>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a:extLst>
              <a:ext uri="{FF2B5EF4-FFF2-40B4-BE49-F238E27FC236}">
                <a16:creationId xmlns:a16="http://schemas.microsoft.com/office/drawing/2014/main" id="{13D4AC87-2593-4DDB-9630-7FED73F54B45}"/>
              </a:ext>
            </a:extLst>
          </p:cNvPr>
          <p:cNvSpPr>
            <a:spLocks noGrp="1" noChangeArrowheads="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67" name="Text Placeholder 2">
            <a:extLst>
              <a:ext uri="{FF2B5EF4-FFF2-40B4-BE49-F238E27FC236}">
                <a16:creationId xmlns:a16="http://schemas.microsoft.com/office/drawing/2014/main" id="{6A3FB954-660C-4475-B506-D9F1DAAD71A0}"/>
              </a:ext>
            </a:extLst>
          </p:cNvPr>
          <p:cNvSpPr>
            <a:spLocks noGrp="1" noChangeArrowheads="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226C4B-2F4E-42B7-8348-FC9740BE1FB4}"/>
              </a:ext>
            </a:extLst>
          </p:cNvPr>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a:extLst>
              <a:ext uri="{FF2B5EF4-FFF2-40B4-BE49-F238E27FC236}">
                <a16:creationId xmlns:a16="http://schemas.microsoft.com/office/drawing/2014/main" id="{19A7B96C-E396-4FC7-BF1C-3D2530FC5ACD}"/>
              </a:ext>
            </a:extLst>
          </p:cNvPr>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7B63466-3921-4628-8047-97669B628EFE}"/>
              </a:ext>
            </a:extLst>
          </p:cNvPr>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smtClean="0">
                <a:solidFill>
                  <a:schemeClr val="tx1">
                    <a:tint val="75000"/>
                  </a:schemeClr>
                </a:solidFill>
              </a:defRPr>
            </a:lvl1pPr>
          </a:lstStyle>
          <a:p>
            <a:pPr>
              <a:defRPr/>
            </a:pPr>
            <a:fld id="{E2CE076B-E39C-4FC5-BB38-8738CA530E4A}" type="slidenum">
              <a:rPr lang="en-US" altLang="en-US"/>
              <a:pPr>
                <a:defRPr/>
              </a:pPr>
              <a:t>‹#›</a:t>
            </a:fld>
            <a:endParaRPr lang="en-US" altLang="en-US"/>
          </a:p>
        </p:txBody>
      </p:sp>
    </p:spTree>
    <p:extLst>
      <p:ext uri="{BB962C8B-B14F-4D97-AF65-F5344CB8AC3E}">
        <p14:creationId xmlns:p14="http://schemas.microsoft.com/office/powerpoint/2010/main" val="3941651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http://www.iamcultured.com/IMG/jpg/DieuxEgypte.jpg" TargetMode="External"/><Relationship Id="rId5" Type="http://schemas.openxmlformats.org/officeDocument/2006/relationships/image" Target="../media/image17.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http://www.earthyfamily.com/Egypt/picts/chart.gif" TargetMode="External"/><Relationship Id="rId5"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http://www.bitwisemag.com/images/illustrations/wilf/3/egyptian_numbers.gi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hanacademy.org/humanities/ancient-art-civilizations/egypt-art/ptolemaic/v/the-mummification-proc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nationalgeographic.com/news/2006/12/king-tut-died-from-broken-leg--not-murder--scientists-conclude/"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O1tzmi1V5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http://www.bible-history.com/geography/maps/Map-of-Pharaonic-Egypt.gif" TargetMode="Externa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http://sites.google.com/site/mrcrainshomeatschool/_/rsrc/1256321386067/Home/egypt/Egyptian_Social_Classes2.bmp?height=574&amp;width=632" TargetMode="External"/><Relationship Id="rId5" Type="http://schemas.openxmlformats.org/officeDocument/2006/relationships/image" Target="../media/image14.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7704FD4-558A-4D03-8BAF-B910FE8946FC}"/>
              </a:ext>
            </a:extLst>
          </p:cNvPr>
          <p:cNvSpPr>
            <a:spLocks noGrp="1" noChangeArrowheads="1"/>
          </p:cNvSpPr>
          <p:nvPr>
            <p:ph type="title"/>
          </p:nvPr>
        </p:nvSpPr>
        <p:spPr/>
        <p:txBody>
          <a:bodyPr/>
          <a:lstStyle/>
          <a:p>
            <a:r>
              <a:rPr lang="en-US" altLang="en-US"/>
              <a:t>Ancient Egypt</a:t>
            </a:r>
          </a:p>
        </p:txBody>
      </p:sp>
      <p:sp>
        <p:nvSpPr>
          <p:cNvPr id="35843" name="Rectangle 3">
            <a:extLst>
              <a:ext uri="{FF2B5EF4-FFF2-40B4-BE49-F238E27FC236}">
                <a16:creationId xmlns:a16="http://schemas.microsoft.com/office/drawing/2014/main" id="{CDBC7C56-CC61-47F7-B3CB-7DD4D0A07B0B}"/>
              </a:ext>
            </a:extLst>
          </p:cNvPr>
          <p:cNvSpPr>
            <a:spLocks noGrp="1" noChangeArrowheads="1"/>
          </p:cNvSpPr>
          <p:nvPr>
            <p:ph idx="1"/>
          </p:nvPr>
        </p:nvSpPr>
        <p:spPr/>
        <p:txBody>
          <a:bodyPr/>
          <a:lstStyle/>
          <a:p>
            <a:r>
              <a:rPr lang="en-US" altLang="en-US" dirty="0">
                <a:solidFill>
                  <a:srgbClr val="FF0000"/>
                </a:solidFill>
              </a:rPr>
              <a:t>Element</a:t>
            </a:r>
            <a:r>
              <a:rPr lang="en-US" altLang="en-US" dirty="0"/>
              <a:t>: Describe the developments of Egyptian societies including the religious, cultural, economic, and political facets of society. </a:t>
            </a:r>
          </a:p>
          <a:p>
            <a:r>
              <a:rPr lang="en-US" altLang="en-US" dirty="0">
                <a:solidFill>
                  <a:srgbClr val="FF0000"/>
                </a:solidFill>
              </a:rPr>
              <a:t>Vocabulary</a:t>
            </a:r>
            <a:r>
              <a:rPr lang="en-US" altLang="en-US" dirty="0"/>
              <a:t>: Ancient Egypt, pharaoh, pyramid, theocracy, mummification, dynasty, papyrus-will be done as a class.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9EE34F5-BE06-4EF7-837E-91179F8444E4}"/>
              </a:ext>
            </a:extLst>
          </p:cNvPr>
          <p:cNvSpPr>
            <a:spLocks noGrp="1"/>
          </p:cNvSpPr>
          <p:nvPr>
            <p:ph type="title" idx="4294967295"/>
          </p:nvPr>
        </p:nvSpPr>
        <p:spPr>
          <a:xfrm>
            <a:off x="4191000" y="0"/>
            <a:ext cx="6477000" cy="762000"/>
          </a:xfrm>
        </p:spPr>
        <p:txBody>
          <a:bodyPr/>
          <a:lstStyle/>
          <a:p>
            <a:pPr eaLnBrk="1" hangingPunct="1"/>
            <a:r>
              <a:rPr lang="en-US" altLang="en-US" sz="4000"/>
              <a:t>Lasting Contributions</a:t>
            </a:r>
          </a:p>
        </p:txBody>
      </p:sp>
      <p:sp>
        <p:nvSpPr>
          <p:cNvPr id="8195" name="Content Placeholder 2">
            <a:extLst>
              <a:ext uri="{FF2B5EF4-FFF2-40B4-BE49-F238E27FC236}">
                <a16:creationId xmlns:a16="http://schemas.microsoft.com/office/drawing/2014/main" id="{4C8AC48E-C3DB-47F6-90F5-5C8FAFD06B78}"/>
              </a:ext>
            </a:extLst>
          </p:cNvPr>
          <p:cNvSpPr>
            <a:spLocks noGrp="1"/>
          </p:cNvSpPr>
          <p:nvPr>
            <p:ph idx="4294967295"/>
          </p:nvPr>
        </p:nvSpPr>
        <p:spPr>
          <a:xfrm>
            <a:off x="4114800" y="685800"/>
            <a:ext cx="6553200" cy="6172200"/>
          </a:xfrm>
        </p:spPr>
        <p:txBody>
          <a:bodyPr/>
          <a:lstStyle/>
          <a:p>
            <a:pPr eaLnBrk="1" hangingPunct="1">
              <a:lnSpc>
                <a:spcPct val="90000"/>
              </a:lnSpc>
              <a:spcBef>
                <a:spcPct val="0"/>
              </a:spcBef>
            </a:pPr>
            <a:r>
              <a:rPr lang="en-US" altLang="en-US" sz="3800"/>
              <a:t>Government :</a:t>
            </a:r>
          </a:p>
          <a:p>
            <a:pPr lvl="1" eaLnBrk="1" hangingPunct="1">
              <a:lnSpc>
                <a:spcPct val="90000"/>
              </a:lnSpc>
              <a:spcBef>
                <a:spcPct val="0"/>
              </a:spcBef>
            </a:pPr>
            <a:r>
              <a:rPr lang="en-US" altLang="en-US" sz="3800"/>
              <a:t>Pharaohs ruled Egypt as “king-gods” &amp; were thought to control nature</a:t>
            </a:r>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800"/>
          </a:p>
          <a:p>
            <a:pPr lvl="1" eaLnBrk="1" hangingPunct="1">
              <a:lnSpc>
                <a:spcPct val="90000"/>
              </a:lnSpc>
              <a:spcBef>
                <a:spcPct val="0"/>
              </a:spcBef>
              <a:buFont typeface="Arial" panose="020B0604020202020204" pitchFamily="34" charset="0"/>
              <a:buNone/>
            </a:pPr>
            <a:endParaRPr lang="en-US" altLang="en-US" sz="3800"/>
          </a:p>
          <a:p>
            <a:pPr lvl="1" eaLnBrk="1" hangingPunct="1">
              <a:lnSpc>
                <a:spcPct val="90000"/>
              </a:lnSpc>
              <a:spcBef>
                <a:spcPct val="0"/>
              </a:spcBef>
              <a:buFont typeface="Arial" panose="020B0604020202020204" pitchFamily="34" charset="0"/>
              <a:buNone/>
            </a:pPr>
            <a:endParaRPr lang="en-US" altLang="en-US"/>
          </a:p>
          <a:p>
            <a:pPr lvl="1" eaLnBrk="1" hangingPunct="1">
              <a:lnSpc>
                <a:spcPct val="90000"/>
              </a:lnSpc>
              <a:spcBef>
                <a:spcPct val="0"/>
              </a:spcBef>
            </a:pPr>
            <a:r>
              <a:rPr lang="en-US" altLang="en-US" sz="3600"/>
              <a:t>Egyptians constructed pyramids &amp; elaborate tombs for the pharoahs </a:t>
            </a:r>
            <a:endParaRPr lang="en-US" altLang="en-US" sz="3800"/>
          </a:p>
        </p:txBody>
      </p:sp>
      <p:pic>
        <p:nvPicPr>
          <p:cNvPr id="62468" name="Picture 1">
            <a:extLst>
              <a:ext uri="{FF2B5EF4-FFF2-40B4-BE49-F238E27FC236}">
                <a16:creationId xmlns:a16="http://schemas.microsoft.com/office/drawing/2014/main" id="{BD0EB79C-0CA1-4F7D-B066-321FF4BA3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
            <a:extLst>
              <a:ext uri="{FF2B5EF4-FFF2-40B4-BE49-F238E27FC236}">
                <a16:creationId xmlns:a16="http://schemas.microsoft.com/office/drawing/2014/main" id="{D42AB497-1958-4532-BA0F-7CCC0AA7B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7">
            <a:extLst>
              <a:ext uri="{FF2B5EF4-FFF2-40B4-BE49-F238E27FC236}">
                <a16:creationId xmlns:a16="http://schemas.microsoft.com/office/drawing/2014/main" id="{39FB7B72-DBF8-4EFD-B421-1DFF6AFBB39C}"/>
              </a:ext>
            </a:extLst>
          </p:cNvPr>
          <p:cNvSpPr>
            <a:spLocks noChangeArrowheads="1"/>
          </p:cNvSpPr>
          <p:nvPr/>
        </p:nvSpPr>
        <p:spPr bwMode="auto">
          <a:xfrm>
            <a:off x="1524000" y="2819400"/>
            <a:ext cx="25908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spcBef>
                <a:spcPct val="0"/>
              </a:spcBef>
              <a:buClrTx/>
              <a:buFontTx/>
              <a:buNone/>
            </a:pPr>
            <a:endParaRPr kumimoji="0" lang="en-US" altLang="en-US" sz="1800">
              <a:latin typeface="Times New Roman" panose="02020603050405020304" pitchFamily="18" charset="0"/>
              <a:cs typeface="Arial" panose="020B0604020202020204" pitchFamily="34" charset="0"/>
            </a:endParaRPr>
          </a:p>
        </p:txBody>
      </p:sp>
      <p:pic>
        <p:nvPicPr>
          <p:cNvPr id="8199" name="Picture 7">
            <a:extLst>
              <a:ext uri="{FF2B5EF4-FFF2-40B4-BE49-F238E27FC236}">
                <a16:creationId xmlns:a16="http://schemas.microsoft.com/office/drawing/2014/main" id="{FC13BC57-B21D-49A2-8498-7004A5599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846388"/>
            <a:ext cx="45720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a:extLst>
              <a:ext uri="{FF2B5EF4-FFF2-40B4-BE49-F238E27FC236}">
                <a16:creationId xmlns:a16="http://schemas.microsoft.com/office/drawing/2014/main" id="{E48E0DF4-9445-4692-A641-A30D42DB0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 b="13570"/>
          <a:stretch>
            <a:fillRect/>
          </a:stretch>
        </p:blipFill>
        <p:spPr bwMode="auto">
          <a:xfrm>
            <a:off x="4343400" y="1295401"/>
            <a:ext cx="617855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675027"/>
      </p:ext>
    </p:extLst>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animEffect transition="in" filter="fade">
                                      <p:cBhvr>
                                        <p:cTn id="7" dur="1000"/>
                                        <p:tgtEl>
                                          <p:spTgt spid="8195">
                                            <p:txEl>
                                              <p:pRg st="7" end="7"/>
                                            </p:txEl>
                                          </p:spTgt>
                                        </p:tgtEl>
                                      </p:cBhvr>
                                    </p:animEffect>
                                  </p:childTnLst>
                                </p:cTn>
                              </p:par>
                              <p:par>
                                <p:cTn id="8" presetID="10" presetClass="exit" presetSubtype="0" fill="hold" nodeType="withEffect">
                                  <p:stCondLst>
                                    <p:cond delay="0"/>
                                  </p:stCondLst>
                                  <p:childTnLst>
                                    <p:animEffect transition="out" filter="fade">
                                      <p:cBhvr>
                                        <p:cTn id="9" dur="1000"/>
                                        <p:tgtEl>
                                          <p:spTgt spid="8199"/>
                                        </p:tgtEl>
                                      </p:cBhvr>
                                    </p:animEffect>
                                    <p:set>
                                      <p:cBhvr>
                                        <p:cTn id="10" dur="1" fill="hold">
                                          <p:stCondLst>
                                            <p:cond delay="999"/>
                                          </p:stCondLst>
                                        </p:cTn>
                                        <p:tgtEl>
                                          <p:spTgt spid="819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8BA42E3-45E5-4A8C-8D85-5099363A6954}"/>
              </a:ext>
            </a:extLst>
          </p:cNvPr>
          <p:cNvSpPr>
            <a:spLocks noGrp="1"/>
          </p:cNvSpPr>
          <p:nvPr>
            <p:ph type="title" idx="4294967295"/>
          </p:nvPr>
        </p:nvSpPr>
        <p:spPr>
          <a:xfrm>
            <a:off x="4191000" y="0"/>
            <a:ext cx="6477000" cy="762000"/>
          </a:xfrm>
        </p:spPr>
        <p:txBody>
          <a:bodyPr/>
          <a:lstStyle/>
          <a:p>
            <a:pPr eaLnBrk="1" hangingPunct="1"/>
            <a:r>
              <a:rPr lang="en-US" altLang="en-US" sz="4000"/>
              <a:t>Lasting Contributions</a:t>
            </a:r>
          </a:p>
        </p:txBody>
      </p:sp>
      <p:sp>
        <p:nvSpPr>
          <p:cNvPr id="64515" name="Content Placeholder 2">
            <a:extLst>
              <a:ext uri="{FF2B5EF4-FFF2-40B4-BE49-F238E27FC236}">
                <a16:creationId xmlns:a16="http://schemas.microsoft.com/office/drawing/2014/main" id="{1B6542C0-2FF9-4E10-846C-F71321E5E208}"/>
              </a:ext>
            </a:extLst>
          </p:cNvPr>
          <p:cNvSpPr>
            <a:spLocks noGrp="1"/>
          </p:cNvSpPr>
          <p:nvPr>
            <p:ph idx="4294967295"/>
          </p:nvPr>
        </p:nvSpPr>
        <p:spPr>
          <a:xfrm>
            <a:off x="4114800" y="685800"/>
            <a:ext cx="6553200" cy="6172200"/>
          </a:xfrm>
        </p:spPr>
        <p:txBody>
          <a:bodyPr/>
          <a:lstStyle/>
          <a:p>
            <a:pPr eaLnBrk="1" hangingPunct="1">
              <a:lnSpc>
                <a:spcPct val="90000"/>
              </a:lnSpc>
              <a:spcBef>
                <a:spcPct val="0"/>
              </a:spcBef>
            </a:pPr>
            <a:r>
              <a:rPr lang="en-US" altLang="en-US" sz="3800"/>
              <a:t>Religion:</a:t>
            </a:r>
          </a:p>
          <a:p>
            <a:pPr lvl="1" eaLnBrk="1" hangingPunct="1">
              <a:lnSpc>
                <a:spcPct val="90000"/>
              </a:lnSpc>
              <a:spcBef>
                <a:spcPct val="0"/>
              </a:spcBef>
            </a:pPr>
            <a:r>
              <a:rPr lang="en-US" altLang="en-US" sz="3800"/>
              <a:t>Egyptians were polytheistic &amp; believed the gods controlled all aspects of life</a:t>
            </a:r>
          </a:p>
          <a:p>
            <a:pPr lvl="1" eaLnBrk="1" hangingPunct="1">
              <a:lnSpc>
                <a:spcPct val="90000"/>
              </a:lnSpc>
              <a:spcBef>
                <a:spcPct val="0"/>
              </a:spcBef>
            </a:pPr>
            <a:endParaRPr lang="en-US" altLang="en-US" sz="3600"/>
          </a:p>
        </p:txBody>
      </p:sp>
      <p:pic>
        <p:nvPicPr>
          <p:cNvPr id="64516" name="Picture 1">
            <a:extLst>
              <a:ext uri="{FF2B5EF4-FFF2-40B4-BE49-F238E27FC236}">
                <a16:creationId xmlns:a16="http://schemas.microsoft.com/office/drawing/2014/main" id="{6FABD0D9-AB13-4110-8432-FC47A501C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
            <a:extLst>
              <a:ext uri="{FF2B5EF4-FFF2-40B4-BE49-F238E27FC236}">
                <a16:creationId xmlns:a16="http://schemas.microsoft.com/office/drawing/2014/main" id="{2A920D9D-3045-4BD5-B167-27DDAF6FC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7">
            <a:extLst>
              <a:ext uri="{FF2B5EF4-FFF2-40B4-BE49-F238E27FC236}">
                <a16:creationId xmlns:a16="http://schemas.microsoft.com/office/drawing/2014/main" id="{36AC8771-8704-4896-9050-B42E9B865FE3}"/>
              </a:ext>
            </a:extLst>
          </p:cNvPr>
          <p:cNvSpPr>
            <a:spLocks noChangeArrowheads="1"/>
          </p:cNvSpPr>
          <p:nvPr/>
        </p:nvSpPr>
        <p:spPr bwMode="auto">
          <a:xfrm>
            <a:off x="1447800" y="2819400"/>
            <a:ext cx="26670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spcBef>
                <a:spcPct val="0"/>
              </a:spcBef>
              <a:buClrTx/>
              <a:buFontTx/>
              <a:buNone/>
            </a:pPr>
            <a:endParaRPr kumimoji="0" lang="en-US" altLang="en-US" sz="1800">
              <a:latin typeface="Times New Roman" panose="02020603050405020304" pitchFamily="18" charset="0"/>
              <a:cs typeface="Arial" panose="020B0604020202020204" pitchFamily="34" charset="0"/>
            </a:endParaRPr>
          </a:p>
        </p:txBody>
      </p:sp>
      <p:pic>
        <p:nvPicPr>
          <p:cNvPr id="64519" name="il_fi" descr="http://www.iamcultured.com/IMG/jpg/DieuxEgypte.jpg">
            <a:extLst>
              <a:ext uri="{FF2B5EF4-FFF2-40B4-BE49-F238E27FC236}">
                <a16:creationId xmlns:a16="http://schemas.microsoft.com/office/drawing/2014/main" id="{E3233A79-920A-4DAE-B472-C1688DDCB62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r="16803"/>
          <a:stretch>
            <a:fillRect/>
          </a:stretch>
        </p:blipFill>
        <p:spPr bwMode="auto">
          <a:xfrm>
            <a:off x="4148138" y="3276600"/>
            <a:ext cx="65198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141486"/>
      </p:ext>
    </p:extLst>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0DA1087-8318-453E-946E-CC9BA332DC12}"/>
              </a:ext>
            </a:extLst>
          </p:cNvPr>
          <p:cNvSpPr>
            <a:spLocks noGrp="1"/>
          </p:cNvSpPr>
          <p:nvPr>
            <p:ph type="title" idx="4294967295"/>
          </p:nvPr>
        </p:nvSpPr>
        <p:spPr>
          <a:xfrm>
            <a:off x="4191000" y="0"/>
            <a:ext cx="6477000" cy="762000"/>
          </a:xfrm>
        </p:spPr>
        <p:txBody>
          <a:bodyPr/>
          <a:lstStyle/>
          <a:p>
            <a:pPr eaLnBrk="1" hangingPunct="1"/>
            <a:r>
              <a:rPr lang="en-US" altLang="en-US" sz="4000"/>
              <a:t>Lasting Contributions</a:t>
            </a:r>
          </a:p>
        </p:txBody>
      </p:sp>
      <p:sp>
        <p:nvSpPr>
          <p:cNvPr id="10243" name="Content Placeholder 2">
            <a:extLst>
              <a:ext uri="{FF2B5EF4-FFF2-40B4-BE49-F238E27FC236}">
                <a16:creationId xmlns:a16="http://schemas.microsoft.com/office/drawing/2014/main" id="{6A3FD3E7-66B1-441C-8238-F6854CE6703D}"/>
              </a:ext>
            </a:extLst>
          </p:cNvPr>
          <p:cNvSpPr>
            <a:spLocks noGrp="1"/>
          </p:cNvSpPr>
          <p:nvPr>
            <p:ph idx="4294967295"/>
          </p:nvPr>
        </p:nvSpPr>
        <p:spPr>
          <a:xfrm>
            <a:off x="4114800" y="685800"/>
            <a:ext cx="6553200" cy="6172200"/>
          </a:xfrm>
        </p:spPr>
        <p:txBody>
          <a:bodyPr/>
          <a:lstStyle/>
          <a:p>
            <a:pPr eaLnBrk="1" hangingPunct="1">
              <a:lnSpc>
                <a:spcPct val="90000"/>
              </a:lnSpc>
              <a:spcBef>
                <a:spcPct val="0"/>
              </a:spcBef>
            </a:pPr>
            <a:r>
              <a:rPr lang="en-US" altLang="en-US" sz="3800"/>
              <a:t>Writing:</a:t>
            </a:r>
          </a:p>
          <a:p>
            <a:pPr lvl="1" eaLnBrk="1" hangingPunct="1">
              <a:lnSpc>
                <a:spcPct val="90000"/>
              </a:lnSpc>
              <a:spcBef>
                <a:spcPct val="0"/>
              </a:spcBef>
            </a:pPr>
            <a:r>
              <a:rPr lang="en-US" altLang="en-US" sz="3800"/>
              <a:t>Egyptian hieroglyphics </a:t>
            </a:r>
            <a:br>
              <a:rPr lang="en-US" altLang="en-US" sz="3800"/>
            </a:br>
            <a:r>
              <a:rPr lang="en-US" altLang="en-US" sz="3800"/>
              <a:t>was both pictograms &amp; </a:t>
            </a:r>
            <a:br>
              <a:rPr lang="en-US" altLang="en-US" sz="3800"/>
            </a:br>
            <a:r>
              <a:rPr lang="en-US" altLang="en-US" sz="3800"/>
              <a:t>a phonetic alphabet </a:t>
            </a:r>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600"/>
          </a:p>
          <a:p>
            <a:pPr lvl="1" eaLnBrk="1" hangingPunct="1">
              <a:lnSpc>
                <a:spcPct val="90000"/>
              </a:lnSpc>
              <a:spcBef>
                <a:spcPct val="0"/>
              </a:spcBef>
            </a:pPr>
            <a:endParaRPr lang="en-US" altLang="en-US" sz="3800"/>
          </a:p>
          <a:p>
            <a:pPr lvl="1" eaLnBrk="1" hangingPunct="1">
              <a:lnSpc>
                <a:spcPct val="90000"/>
              </a:lnSpc>
              <a:spcBef>
                <a:spcPct val="0"/>
              </a:spcBef>
            </a:pPr>
            <a:r>
              <a:rPr lang="en-US" altLang="en-US" sz="3200"/>
              <a:t>Hieroglyphics were translated  using the Rosetta Stone</a:t>
            </a:r>
          </a:p>
        </p:txBody>
      </p:sp>
      <p:pic>
        <p:nvPicPr>
          <p:cNvPr id="66564" name="Picture 1">
            <a:extLst>
              <a:ext uri="{FF2B5EF4-FFF2-40B4-BE49-F238E27FC236}">
                <a16:creationId xmlns:a16="http://schemas.microsoft.com/office/drawing/2014/main" id="{6A751526-2FB2-4B0E-AB92-3EA990DEF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
            <a:extLst>
              <a:ext uri="{FF2B5EF4-FFF2-40B4-BE49-F238E27FC236}">
                <a16:creationId xmlns:a16="http://schemas.microsoft.com/office/drawing/2014/main" id="{44D93F3C-FABF-4812-92E9-D867B6A31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7">
            <a:extLst>
              <a:ext uri="{FF2B5EF4-FFF2-40B4-BE49-F238E27FC236}">
                <a16:creationId xmlns:a16="http://schemas.microsoft.com/office/drawing/2014/main" id="{4973B6C9-C5BE-439C-B5FD-8A2583C0D4E5}"/>
              </a:ext>
            </a:extLst>
          </p:cNvPr>
          <p:cNvSpPr>
            <a:spLocks noChangeArrowheads="1"/>
          </p:cNvSpPr>
          <p:nvPr/>
        </p:nvSpPr>
        <p:spPr bwMode="auto">
          <a:xfrm>
            <a:off x="1524000" y="4114800"/>
            <a:ext cx="2590800" cy="13716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spcBef>
                <a:spcPct val="0"/>
              </a:spcBef>
              <a:buClrTx/>
              <a:buFontTx/>
              <a:buNone/>
            </a:pPr>
            <a:endParaRPr kumimoji="0" lang="en-US" altLang="en-US" sz="1800">
              <a:latin typeface="Times New Roman" panose="02020603050405020304" pitchFamily="18" charset="0"/>
              <a:cs typeface="Arial" panose="020B0604020202020204" pitchFamily="34" charset="0"/>
            </a:endParaRPr>
          </a:p>
        </p:txBody>
      </p:sp>
      <p:pic>
        <p:nvPicPr>
          <p:cNvPr id="10247" name="il_fi" descr="http://www.earthyfamily.com/Egypt/picts/chart.gif">
            <a:extLst>
              <a:ext uri="{FF2B5EF4-FFF2-40B4-BE49-F238E27FC236}">
                <a16:creationId xmlns:a16="http://schemas.microsoft.com/office/drawing/2014/main" id="{75025CA5-31C2-4B0A-847D-8FB9EF78848A}"/>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800600" y="2836864"/>
            <a:ext cx="5297488"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a:extLst>
              <a:ext uri="{FF2B5EF4-FFF2-40B4-BE49-F238E27FC236}">
                <a16:creationId xmlns:a16="http://schemas.microsoft.com/office/drawing/2014/main" id="{E77E5C90-9FBE-411B-939B-278951B3A8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152696"/>
      </p:ext>
    </p:extLst>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0247"/>
                                        </p:tgtEl>
                                      </p:cBhvr>
                                    </p:animEffect>
                                    <p:set>
                                      <p:cBhvr>
                                        <p:cTn id="7" dur="1" fill="hold">
                                          <p:stCondLst>
                                            <p:cond delay="999"/>
                                          </p:stCondLst>
                                        </p:cTn>
                                        <p:tgtEl>
                                          <p:spTgt spid="1024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0243">
                                            <p:txEl>
                                              <p:pRg st="0" end="0"/>
                                            </p:txEl>
                                          </p:spTgt>
                                        </p:tgtEl>
                                      </p:cBhvr>
                                    </p:animEffect>
                                    <p:set>
                                      <p:cBhvr>
                                        <p:cTn id="10" dur="1" fill="hold">
                                          <p:stCondLst>
                                            <p:cond delay="999"/>
                                          </p:stCondLst>
                                        </p:cTn>
                                        <p:tgtEl>
                                          <p:spTgt spid="10243">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0243">
                                            <p:txEl>
                                              <p:pRg st="1" end="1"/>
                                            </p:txEl>
                                          </p:spTgt>
                                        </p:tgtEl>
                                      </p:cBhvr>
                                    </p:animEffect>
                                    <p:set>
                                      <p:cBhvr>
                                        <p:cTn id="13" dur="1" fill="hold">
                                          <p:stCondLst>
                                            <p:cond delay="999"/>
                                          </p:stCondLst>
                                        </p:cTn>
                                        <p:tgtEl>
                                          <p:spTgt spid="10243">
                                            <p:txEl>
                                              <p:pRg st="1" end="1"/>
                                            </p:txEl>
                                          </p:spTgt>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fade">
                                      <p:cBhvr>
                                        <p:cTn id="16" dur="1000"/>
                                        <p:tgtEl>
                                          <p:spTgt spid="10248"/>
                                        </p:tgtEl>
                                      </p:cBhvr>
                                    </p:animEffect>
                                  </p:childTnLst>
                                </p:cTn>
                              </p:par>
                              <p:par>
                                <p:cTn id="17" presetID="10" presetClass="entr" presetSubtype="0" fill="hold" nodeType="withEffect">
                                  <p:stCondLst>
                                    <p:cond delay="0"/>
                                  </p:stCondLst>
                                  <p:childTnLst>
                                    <p:set>
                                      <p:cBhvr>
                                        <p:cTn id="18" dur="1" fill="hold">
                                          <p:stCondLst>
                                            <p:cond delay="0"/>
                                          </p:stCondLst>
                                        </p:cTn>
                                        <p:tgtEl>
                                          <p:spTgt spid="10243">
                                            <p:txEl>
                                              <p:pRg st="8" end="8"/>
                                            </p:txEl>
                                          </p:spTgt>
                                        </p:tgtEl>
                                        <p:attrNameLst>
                                          <p:attrName>style.visibility</p:attrName>
                                        </p:attrNameLst>
                                      </p:cBhvr>
                                      <p:to>
                                        <p:strVal val="visible"/>
                                      </p:to>
                                    </p:set>
                                    <p:animEffect transition="in" filter="fade">
                                      <p:cBhvr>
                                        <p:cTn id="19" dur="10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1D6E10B-AD56-4F87-A2C4-80D9BA1871D5}"/>
              </a:ext>
            </a:extLst>
          </p:cNvPr>
          <p:cNvSpPr>
            <a:spLocks noGrp="1"/>
          </p:cNvSpPr>
          <p:nvPr>
            <p:ph type="title" idx="4294967295"/>
          </p:nvPr>
        </p:nvSpPr>
        <p:spPr>
          <a:xfrm>
            <a:off x="4191000" y="0"/>
            <a:ext cx="6477000" cy="762000"/>
          </a:xfrm>
        </p:spPr>
        <p:txBody>
          <a:bodyPr/>
          <a:lstStyle/>
          <a:p>
            <a:pPr eaLnBrk="1" hangingPunct="1"/>
            <a:r>
              <a:rPr lang="en-US" altLang="en-US" sz="4000"/>
              <a:t>Lasting Contributions</a:t>
            </a:r>
          </a:p>
        </p:txBody>
      </p:sp>
      <p:sp>
        <p:nvSpPr>
          <p:cNvPr id="68611" name="Content Placeholder 2">
            <a:extLst>
              <a:ext uri="{FF2B5EF4-FFF2-40B4-BE49-F238E27FC236}">
                <a16:creationId xmlns:a16="http://schemas.microsoft.com/office/drawing/2014/main" id="{F2FEBB6B-711A-4D9D-8283-CD07F352EEEC}"/>
              </a:ext>
            </a:extLst>
          </p:cNvPr>
          <p:cNvSpPr>
            <a:spLocks noGrp="1"/>
          </p:cNvSpPr>
          <p:nvPr>
            <p:ph idx="4294967295"/>
          </p:nvPr>
        </p:nvSpPr>
        <p:spPr>
          <a:xfrm>
            <a:off x="4038600" y="685800"/>
            <a:ext cx="6629400" cy="6172200"/>
          </a:xfrm>
        </p:spPr>
        <p:txBody>
          <a:bodyPr/>
          <a:lstStyle/>
          <a:p>
            <a:pPr eaLnBrk="1" hangingPunct="1">
              <a:lnSpc>
                <a:spcPct val="90000"/>
              </a:lnSpc>
              <a:spcBef>
                <a:spcPct val="0"/>
              </a:spcBef>
            </a:pPr>
            <a:r>
              <a:rPr lang="en-US" altLang="en-US" sz="3800"/>
              <a:t>Technology:</a:t>
            </a:r>
          </a:p>
          <a:p>
            <a:pPr lvl="1" eaLnBrk="1" hangingPunct="1">
              <a:lnSpc>
                <a:spcPct val="90000"/>
              </a:lnSpc>
              <a:spcBef>
                <a:spcPct val="0"/>
              </a:spcBef>
            </a:pPr>
            <a:r>
              <a:rPr lang="en-US" altLang="en-US" sz="3200"/>
              <a:t>Egyptian ideas included a 365-day calendar, geometry, astronomy, &amp; pyramids</a:t>
            </a:r>
            <a:r>
              <a:rPr lang="en-US" altLang="en-US" sz="3800"/>
              <a:t> </a:t>
            </a:r>
            <a:endParaRPr lang="en-US" altLang="en-US" sz="3600"/>
          </a:p>
        </p:txBody>
      </p:sp>
      <p:pic>
        <p:nvPicPr>
          <p:cNvPr id="68612" name="Picture 1">
            <a:extLst>
              <a:ext uri="{FF2B5EF4-FFF2-40B4-BE49-F238E27FC236}">
                <a16:creationId xmlns:a16="http://schemas.microsoft.com/office/drawing/2014/main" id="{88974D34-C066-4E28-A791-643861B3C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
            <a:extLst>
              <a:ext uri="{FF2B5EF4-FFF2-40B4-BE49-F238E27FC236}">
                <a16:creationId xmlns:a16="http://schemas.microsoft.com/office/drawing/2014/main" id="{1E4218EC-D8DA-4581-9F29-8489AF5E2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7">
            <a:extLst>
              <a:ext uri="{FF2B5EF4-FFF2-40B4-BE49-F238E27FC236}">
                <a16:creationId xmlns:a16="http://schemas.microsoft.com/office/drawing/2014/main" id="{9AF6FBD5-4157-400A-AD21-5EEB9510FD6D}"/>
              </a:ext>
            </a:extLst>
          </p:cNvPr>
          <p:cNvSpPr>
            <a:spLocks noChangeArrowheads="1"/>
          </p:cNvSpPr>
          <p:nvPr/>
        </p:nvSpPr>
        <p:spPr bwMode="auto">
          <a:xfrm>
            <a:off x="1524000" y="5486400"/>
            <a:ext cx="26670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spcBef>
                <a:spcPct val="0"/>
              </a:spcBef>
              <a:buClrTx/>
              <a:buFontTx/>
              <a:buNone/>
            </a:pPr>
            <a:endParaRPr kumimoji="0" lang="en-US" altLang="en-US" sz="1800">
              <a:latin typeface="Times New Roman" panose="02020603050405020304" pitchFamily="18" charset="0"/>
              <a:cs typeface="Arial" panose="020B0604020202020204" pitchFamily="34" charset="0"/>
            </a:endParaRPr>
          </a:p>
        </p:txBody>
      </p:sp>
      <p:pic>
        <p:nvPicPr>
          <p:cNvPr id="11271" name="Picture 7">
            <a:extLst>
              <a:ext uri="{FF2B5EF4-FFF2-40B4-BE49-F238E27FC236}">
                <a16:creationId xmlns:a16="http://schemas.microsoft.com/office/drawing/2014/main" id="{EED8E338-2358-42A1-B7E8-59C346DC42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2819400"/>
            <a:ext cx="51101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l_fi" descr="http://www.bitwisemag.com/images/illustrations/wilf/3/egyptian_numbers.gif">
            <a:extLst>
              <a:ext uri="{FF2B5EF4-FFF2-40B4-BE49-F238E27FC236}">
                <a16:creationId xmlns:a16="http://schemas.microsoft.com/office/drawing/2014/main" id="{FB674454-6956-4069-9BFE-31890876AF74}"/>
              </a:ext>
            </a:extLst>
          </p:cNvPr>
          <p:cNvPicPr>
            <a:picLocks noChangeAspect="1" noChangeArrowheads="1"/>
          </p:cNvPicPr>
          <p:nvPr/>
        </p:nvPicPr>
        <p:blipFill>
          <a:blip r:embed="rId6" r:link="rId7">
            <a:lum bright="20000"/>
            <a:extLst>
              <a:ext uri="{28A0092B-C50C-407E-A947-70E740481C1C}">
                <a14:useLocalDpi xmlns:a14="http://schemas.microsoft.com/office/drawing/2010/main" val="0"/>
              </a:ext>
            </a:extLst>
          </a:blip>
          <a:srcRect/>
          <a:stretch>
            <a:fillRect/>
          </a:stretch>
        </p:blipFill>
        <p:spPr bwMode="auto">
          <a:xfrm>
            <a:off x="4648200" y="2819400"/>
            <a:ext cx="5448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a:extLst>
              <a:ext uri="{FF2B5EF4-FFF2-40B4-BE49-F238E27FC236}">
                <a16:creationId xmlns:a16="http://schemas.microsoft.com/office/drawing/2014/main" id="{76B73381-0A39-4BB9-9A7F-F87F6CDBD6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599" t="16698" r="10327" b="7510"/>
          <a:stretch>
            <a:fillRect/>
          </a:stretch>
        </p:blipFill>
        <p:spPr bwMode="auto">
          <a:xfrm>
            <a:off x="5486400" y="2854326"/>
            <a:ext cx="35052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a:extLst>
              <a:ext uri="{FF2B5EF4-FFF2-40B4-BE49-F238E27FC236}">
                <a16:creationId xmlns:a16="http://schemas.microsoft.com/office/drawing/2014/main" id="{75DD8DFA-13BF-43A8-83FF-1A2AF51609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624" t="9770" r="8740"/>
          <a:stretch>
            <a:fillRect/>
          </a:stretch>
        </p:blipFill>
        <p:spPr bwMode="auto">
          <a:xfrm>
            <a:off x="4876800" y="2825750"/>
            <a:ext cx="5105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081975"/>
      </p:ext>
    </p:extLst>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1271"/>
                                        </p:tgtEl>
                                      </p:cBhvr>
                                    </p:animEffect>
                                    <p:set>
                                      <p:cBhvr>
                                        <p:cTn id="7" dur="1" fill="hold">
                                          <p:stCondLst>
                                            <p:cond delay="999"/>
                                          </p:stCondLst>
                                        </p:cTn>
                                        <p:tgtEl>
                                          <p:spTgt spid="1127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fade">
                                      <p:cBhvr>
                                        <p:cTn id="10" dur="1000"/>
                                        <p:tgtEl>
                                          <p:spTgt spid="112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11272"/>
                                        </p:tgtEl>
                                      </p:cBhvr>
                                    </p:animEffect>
                                    <p:set>
                                      <p:cBhvr>
                                        <p:cTn id="15" dur="1" fill="hold">
                                          <p:stCondLst>
                                            <p:cond delay="999"/>
                                          </p:stCondLst>
                                        </p:cTn>
                                        <p:tgtEl>
                                          <p:spTgt spid="1127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fade">
                                      <p:cBhvr>
                                        <p:cTn id="18" dur="1000"/>
                                        <p:tgtEl>
                                          <p:spTgt spid="112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1000"/>
                                        <p:tgtEl>
                                          <p:spTgt spid="11273"/>
                                        </p:tgtEl>
                                      </p:cBhvr>
                                    </p:animEffect>
                                    <p:set>
                                      <p:cBhvr>
                                        <p:cTn id="23" dur="1" fill="hold">
                                          <p:stCondLst>
                                            <p:cond delay="999"/>
                                          </p:stCondLst>
                                        </p:cTn>
                                        <p:tgtEl>
                                          <p:spTgt spid="1127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1274"/>
                                        </p:tgtEl>
                                        <p:attrNameLst>
                                          <p:attrName>style.visibility</p:attrName>
                                        </p:attrNameLst>
                                      </p:cBhvr>
                                      <p:to>
                                        <p:strVal val="visible"/>
                                      </p:to>
                                    </p:set>
                                    <p:animEffect transition="in" filter="fade">
                                      <p:cBhvr>
                                        <p:cTn id="26" dur="1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0B145CB-D774-4F1C-961D-1A6E804AF877}"/>
              </a:ext>
            </a:extLst>
          </p:cNvPr>
          <p:cNvSpPr>
            <a:spLocks noGrp="1" noChangeArrowheads="1"/>
          </p:cNvSpPr>
          <p:nvPr>
            <p:ph type="title"/>
          </p:nvPr>
        </p:nvSpPr>
        <p:spPr/>
        <p:txBody>
          <a:bodyPr/>
          <a:lstStyle/>
          <a:p>
            <a:r>
              <a:rPr lang="en-US" altLang="en-US"/>
              <a:t>Geography</a:t>
            </a:r>
          </a:p>
        </p:txBody>
      </p:sp>
      <p:sp>
        <p:nvSpPr>
          <p:cNvPr id="40963" name="Rectangle 3">
            <a:extLst>
              <a:ext uri="{FF2B5EF4-FFF2-40B4-BE49-F238E27FC236}">
                <a16:creationId xmlns:a16="http://schemas.microsoft.com/office/drawing/2014/main" id="{4BE9922A-6B29-4951-8D1D-4BEC8EEF8EB4}"/>
              </a:ext>
            </a:extLst>
          </p:cNvPr>
          <p:cNvSpPr>
            <a:spLocks noGrp="1" noChangeArrowheads="1"/>
          </p:cNvSpPr>
          <p:nvPr>
            <p:ph idx="1"/>
          </p:nvPr>
        </p:nvSpPr>
        <p:spPr/>
        <p:txBody>
          <a:bodyPr/>
          <a:lstStyle/>
          <a:p>
            <a:r>
              <a:rPr lang="en-US" altLang="en-US"/>
              <a:t>“The Gift of the Nile”</a:t>
            </a:r>
          </a:p>
          <a:p>
            <a:r>
              <a:rPr lang="en-US" altLang="en-US"/>
              <a:t>Nile is the longest river in the world</a:t>
            </a:r>
          </a:p>
          <a:p>
            <a:r>
              <a:rPr lang="en-US" altLang="en-US"/>
              <a:t>Lower Egypt or the Nile delta = the area where the Nile splits in two, before it empties into the Mediterranean</a:t>
            </a:r>
          </a:p>
          <a:p>
            <a:r>
              <a:rPr lang="en-US" altLang="en-US"/>
              <a:t> Upper Egypt = the land upstream</a:t>
            </a:r>
          </a:p>
          <a:p>
            <a:r>
              <a:rPr lang="en-US" altLang="en-US"/>
              <a:t>Winds helped ships travel north=more trade</a:t>
            </a:r>
          </a:p>
          <a:p>
            <a:r>
              <a:rPr lang="en-US" altLang="en-US"/>
              <a:t>Deserts created barriers for defense</a:t>
            </a:r>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8562361-456E-4D1A-8D3C-DE9BBCC2D9D7}"/>
              </a:ext>
            </a:extLst>
          </p:cNvPr>
          <p:cNvSpPr>
            <a:spLocks noGrp="1" noChangeArrowheads="1"/>
          </p:cNvSpPr>
          <p:nvPr>
            <p:ph type="title"/>
          </p:nvPr>
        </p:nvSpPr>
        <p:spPr/>
        <p:txBody>
          <a:bodyPr/>
          <a:lstStyle/>
          <a:p>
            <a:r>
              <a:rPr lang="en-US" altLang="en-US"/>
              <a:t>Egypt Unified</a:t>
            </a:r>
          </a:p>
        </p:txBody>
      </p:sp>
      <p:sp>
        <p:nvSpPr>
          <p:cNvPr id="41987" name="Rectangle 3">
            <a:extLst>
              <a:ext uri="{FF2B5EF4-FFF2-40B4-BE49-F238E27FC236}">
                <a16:creationId xmlns:a16="http://schemas.microsoft.com/office/drawing/2014/main" id="{8D147846-17C7-48EF-95B6-04B5EFDAFC37}"/>
              </a:ext>
            </a:extLst>
          </p:cNvPr>
          <p:cNvSpPr>
            <a:spLocks noGrp="1" noChangeArrowheads="1"/>
          </p:cNvSpPr>
          <p:nvPr>
            <p:ph idx="1"/>
          </p:nvPr>
        </p:nvSpPr>
        <p:spPr/>
        <p:txBody>
          <a:bodyPr/>
          <a:lstStyle/>
          <a:p>
            <a:r>
              <a:rPr lang="en-US" altLang="en-US" sz="2800"/>
              <a:t>began around 3100 B.C.</a:t>
            </a:r>
          </a:p>
          <a:p>
            <a:r>
              <a:rPr lang="en-US" altLang="en-US" sz="2800"/>
              <a:t>King Menes united Upper and Lower Egypt</a:t>
            </a:r>
          </a:p>
          <a:p>
            <a:r>
              <a:rPr lang="en-US" altLang="en-US" sz="2800"/>
              <a:t>created the first dynasty in Egypt</a:t>
            </a:r>
          </a:p>
          <a:p>
            <a:r>
              <a:rPr lang="en-US" altLang="en-US" sz="2800"/>
              <a:t>dynasty = a family of rulers whose right to rule is passed on within the family</a:t>
            </a:r>
          </a:p>
        </p:txBody>
      </p:sp>
      <p:pic>
        <p:nvPicPr>
          <p:cNvPr id="41988" name="Picture 3" descr="menes">
            <a:extLst>
              <a:ext uri="{FF2B5EF4-FFF2-40B4-BE49-F238E27FC236}">
                <a16:creationId xmlns:a16="http://schemas.microsoft.com/office/drawing/2014/main" id="{9DC03647-931E-4A5A-96B9-3F2F9C69D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0"/>
            <a:ext cx="2298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a:extLst>
              <a:ext uri="{FF2B5EF4-FFF2-40B4-BE49-F238E27FC236}">
                <a16:creationId xmlns:a16="http://schemas.microsoft.com/office/drawing/2014/main" id="{4FCDF6C1-1BED-4D14-B913-D438BFD3A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975"/>
            <a:ext cx="91440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F30A836-959E-44B3-8361-7A53B5B78088}"/>
              </a:ext>
            </a:extLst>
          </p:cNvPr>
          <p:cNvSpPr>
            <a:spLocks noGrp="1" noChangeArrowheads="1"/>
          </p:cNvSpPr>
          <p:nvPr>
            <p:ph type="title"/>
          </p:nvPr>
        </p:nvSpPr>
        <p:spPr/>
        <p:txBody>
          <a:bodyPr/>
          <a:lstStyle/>
          <a:p>
            <a:r>
              <a:rPr lang="en-US" altLang="en-US"/>
              <a:t>Ancient Egypt</a:t>
            </a:r>
          </a:p>
        </p:txBody>
      </p:sp>
      <p:sp>
        <p:nvSpPr>
          <p:cNvPr id="44035" name="Rectangle 3">
            <a:extLst>
              <a:ext uri="{FF2B5EF4-FFF2-40B4-BE49-F238E27FC236}">
                <a16:creationId xmlns:a16="http://schemas.microsoft.com/office/drawing/2014/main" id="{70E493CB-68C9-4CA5-BAA9-796FCA26F095}"/>
              </a:ext>
            </a:extLst>
          </p:cNvPr>
          <p:cNvSpPr>
            <a:spLocks noGrp="1" noChangeArrowheads="1"/>
          </p:cNvSpPr>
          <p:nvPr>
            <p:ph idx="1"/>
          </p:nvPr>
        </p:nvSpPr>
        <p:spPr/>
        <p:txBody>
          <a:bodyPr/>
          <a:lstStyle/>
          <a:p>
            <a:pPr marL="609600" indent="-609600"/>
            <a:r>
              <a:rPr lang="en-US" altLang="en-US"/>
              <a:t>Separated into 3 political periods</a:t>
            </a:r>
          </a:p>
          <a:p>
            <a:pPr marL="1371600" lvl="2" indent="-457200">
              <a:buFontTx/>
              <a:buAutoNum type="arabicPeriod"/>
            </a:pPr>
            <a:r>
              <a:rPr lang="en-US" altLang="en-US"/>
              <a:t>Old Kingdom</a:t>
            </a:r>
          </a:p>
          <a:p>
            <a:pPr marL="1371600" lvl="2" indent="-457200">
              <a:buFontTx/>
              <a:buAutoNum type="arabicPeriod"/>
            </a:pPr>
            <a:r>
              <a:rPr lang="en-US" altLang="en-US"/>
              <a:t>Middle Kingdom</a:t>
            </a:r>
          </a:p>
          <a:p>
            <a:pPr marL="1371600" lvl="2" indent="-457200">
              <a:buFontTx/>
              <a:buAutoNum type="arabicPeriod"/>
            </a:pPr>
            <a:r>
              <a:rPr lang="en-US" altLang="en-US"/>
              <a:t>New Kingdom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D013579-7AC8-4C48-9D54-AA38A22BD8E3}"/>
              </a:ext>
            </a:extLst>
          </p:cNvPr>
          <p:cNvSpPr>
            <a:spLocks noGrp="1" noChangeArrowheads="1"/>
          </p:cNvSpPr>
          <p:nvPr>
            <p:ph type="title"/>
          </p:nvPr>
        </p:nvSpPr>
        <p:spPr/>
        <p:txBody>
          <a:bodyPr/>
          <a:lstStyle/>
          <a:p>
            <a:r>
              <a:rPr lang="en-US" altLang="en-US"/>
              <a:t>The Old Kingdom</a:t>
            </a:r>
          </a:p>
        </p:txBody>
      </p:sp>
      <p:sp>
        <p:nvSpPr>
          <p:cNvPr id="45059" name="Rectangle 3">
            <a:extLst>
              <a:ext uri="{FF2B5EF4-FFF2-40B4-BE49-F238E27FC236}">
                <a16:creationId xmlns:a16="http://schemas.microsoft.com/office/drawing/2014/main" id="{86F40906-686A-4E0E-A555-7B798EB414AE}"/>
              </a:ext>
            </a:extLst>
          </p:cNvPr>
          <p:cNvSpPr>
            <a:spLocks noGrp="1" noChangeArrowheads="1"/>
          </p:cNvSpPr>
          <p:nvPr>
            <p:ph idx="1"/>
          </p:nvPr>
        </p:nvSpPr>
        <p:spPr/>
        <p:txBody>
          <a:bodyPr/>
          <a:lstStyle/>
          <a:p>
            <a:r>
              <a:rPr lang="en-US" altLang="en-US"/>
              <a:t>2700–2200 B.C.</a:t>
            </a:r>
          </a:p>
          <a:p>
            <a:r>
              <a:rPr lang="en-US" altLang="en-US"/>
              <a:t>rulers became known as pharaohs</a:t>
            </a:r>
          </a:p>
          <a:p>
            <a:pPr lvl="1"/>
            <a:r>
              <a:rPr lang="en-US" altLang="en-US"/>
              <a:t>the political and religious leader of the people</a:t>
            </a:r>
          </a:p>
          <a:p>
            <a:pPr lvl="1"/>
            <a:r>
              <a:rPr lang="en-US" altLang="en-US"/>
              <a:t>thought to be a god-king</a:t>
            </a:r>
          </a:p>
          <a:p>
            <a:pPr lvl="1"/>
            <a:r>
              <a:rPr lang="en-US" altLang="en-US"/>
              <a:t>Theocracy based on Pharaoh worship</a:t>
            </a:r>
          </a:p>
          <a:p>
            <a:pPr lvl="1"/>
            <a:r>
              <a:rPr lang="en-US" altLang="en-US"/>
              <a:t>appointed governors to do daily jobs</a:t>
            </a:r>
          </a:p>
          <a:p>
            <a:pPr lvl="1"/>
            <a:r>
              <a:rPr lang="en-US" altLang="en-US"/>
              <a:t>collected taxes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4D37897-FD63-4896-9474-78302B232AC6}"/>
              </a:ext>
            </a:extLst>
          </p:cNvPr>
          <p:cNvSpPr>
            <a:spLocks noGrp="1" noChangeArrowheads="1"/>
          </p:cNvSpPr>
          <p:nvPr>
            <p:ph type="title"/>
          </p:nvPr>
        </p:nvSpPr>
        <p:spPr/>
        <p:txBody>
          <a:bodyPr/>
          <a:lstStyle/>
          <a:p>
            <a:r>
              <a:rPr lang="en-US" altLang="en-US"/>
              <a:t>The Old Kingdom</a:t>
            </a:r>
          </a:p>
        </p:txBody>
      </p:sp>
      <p:sp>
        <p:nvSpPr>
          <p:cNvPr id="46083" name="Rectangle 3">
            <a:extLst>
              <a:ext uri="{FF2B5EF4-FFF2-40B4-BE49-F238E27FC236}">
                <a16:creationId xmlns:a16="http://schemas.microsoft.com/office/drawing/2014/main" id="{87BB996E-9519-4AF1-ABF9-FDAC561BB886}"/>
              </a:ext>
            </a:extLst>
          </p:cNvPr>
          <p:cNvSpPr>
            <a:spLocks noGrp="1" noChangeArrowheads="1"/>
          </p:cNvSpPr>
          <p:nvPr>
            <p:ph sz="half" idx="1"/>
          </p:nvPr>
        </p:nvSpPr>
        <p:spPr>
          <a:xfrm>
            <a:off x="2351089" y="2060576"/>
            <a:ext cx="3298825" cy="4195763"/>
          </a:xfrm>
        </p:spPr>
        <p:txBody>
          <a:bodyPr/>
          <a:lstStyle/>
          <a:p>
            <a:r>
              <a:rPr lang="en-US" altLang="en-US"/>
              <a:t>began to build pyramids</a:t>
            </a:r>
          </a:p>
          <a:p>
            <a:r>
              <a:rPr lang="en-US" altLang="en-US"/>
              <a:t>began practicing mummification</a:t>
            </a:r>
          </a:p>
          <a:p>
            <a:r>
              <a:rPr lang="en-US" altLang="en-US"/>
              <a:t>began using papyrus and hieroglyphics for record keeping and telling stories</a:t>
            </a:r>
          </a:p>
        </p:txBody>
      </p:sp>
      <p:pic>
        <p:nvPicPr>
          <p:cNvPr id="46084" name="Content Placeholder 2">
            <a:extLst>
              <a:ext uri="{FF2B5EF4-FFF2-40B4-BE49-F238E27FC236}">
                <a16:creationId xmlns:a16="http://schemas.microsoft.com/office/drawing/2014/main" id="{13F67161-1962-4DF4-9B2C-F9BBAD9CB70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27826" y="3278189"/>
            <a:ext cx="1374775" cy="17557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0158BC5-C7C2-4A42-8AFF-4301652091D7}"/>
              </a:ext>
            </a:extLst>
          </p:cNvPr>
          <p:cNvSpPr>
            <a:spLocks noGrp="1" noChangeArrowheads="1"/>
          </p:cNvSpPr>
          <p:nvPr>
            <p:ph type="title"/>
          </p:nvPr>
        </p:nvSpPr>
        <p:spPr/>
        <p:txBody>
          <a:bodyPr/>
          <a:lstStyle/>
          <a:p>
            <a:r>
              <a:rPr lang="en-US" altLang="en-US" b="1">
                <a:latin typeface="Papyrus" panose="03070502060502030205" pitchFamily="66" charset="0"/>
                <a:ea typeface="ＭＳ Ｐゴシック" panose="020B0600070205080204" pitchFamily="34" charset="-128"/>
              </a:rPr>
              <a:t>The Great Pyramid</a:t>
            </a:r>
          </a:p>
        </p:txBody>
      </p:sp>
      <p:pic>
        <p:nvPicPr>
          <p:cNvPr id="47107" name="Picture 4" descr="giza">
            <a:extLst>
              <a:ext uri="{FF2B5EF4-FFF2-40B4-BE49-F238E27FC236}">
                <a16:creationId xmlns:a16="http://schemas.microsoft.com/office/drawing/2014/main" id="{9C841C7F-6407-4B3A-AC66-190CC856A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6324600" cy="5353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9F6EAE7-89BB-4251-8980-341597C959DF}"/>
              </a:ext>
            </a:extLst>
          </p:cNvPr>
          <p:cNvSpPr>
            <a:spLocks noGrp="1" noChangeArrowheads="1"/>
          </p:cNvSpPr>
          <p:nvPr>
            <p:ph type="title"/>
          </p:nvPr>
        </p:nvSpPr>
        <p:spPr>
          <a:xfrm>
            <a:off x="1981200" y="0"/>
            <a:ext cx="8229600" cy="1143000"/>
          </a:xfrm>
        </p:spPr>
        <p:txBody>
          <a:bodyPr/>
          <a:lstStyle/>
          <a:p>
            <a:r>
              <a:rPr lang="en-US" altLang="en-US" b="1">
                <a:latin typeface="Papyrus" panose="03070502060502030205" pitchFamily="66" charset="0"/>
                <a:ea typeface="ＭＳ Ｐゴシック" panose="020B0600070205080204" pitchFamily="34" charset="-128"/>
              </a:rPr>
              <a:t>The Great Pyramid</a:t>
            </a:r>
          </a:p>
        </p:txBody>
      </p:sp>
      <p:pic>
        <p:nvPicPr>
          <p:cNvPr id="49155" name="Picture 4" descr="great_pyramid_01">
            <a:extLst>
              <a:ext uri="{FF2B5EF4-FFF2-40B4-BE49-F238E27FC236}">
                <a16:creationId xmlns:a16="http://schemas.microsoft.com/office/drawing/2014/main" id="{5A34BC35-9673-4370-B809-42FE12AC5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1"/>
            <a:ext cx="7162800" cy="53705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CA16CB4-F8AD-4055-A1CC-0B97EE4C626D}"/>
              </a:ext>
            </a:extLst>
          </p:cNvPr>
          <p:cNvSpPr>
            <a:spLocks noGrp="1" noChangeArrowheads="1"/>
          </p:cNvSpPr>
          <p:nvPr>
            <p:ph type="title"/>
          </p:nvPr>
        </p:nvSpPr>
        <p:spPr/>
        <p:txBody>
          <a:bodyPr/>
          <a:lstStyle/>
          <a:p>
            <a:r>
              <a:rPr lang="en-US" altLang="en-US" b="1">
                <a:latin typeface="Papyrus" panose="03070502060502030205" pitchFamily="66" charset="0"/>
                <a:ea typeface="ＭＳ Ｐゴシック" panose="020B0600070205080204" pitchFamily="34" charset="-128"/>
              </a:rPr>
              <a:t>The Great Pyramid</a:t>
            </a:r>
          </a:p>
        </p:txBody>
      </p:sp>
      <p:pic>
        <p:nvPicPr>
          <p:cNvPr id="50179" name="Picture 4" descr="great_pyramid_17">
            <a:extLst>
              <a:ext uri="{FF2B5EF4-FFF2-40B4-BE49-F238E27FC236}">
                <a16:creationId xmlns:a16="http://schemas.microsoft.com/office/drawing/2014/main" id="{5B72A83B-9FCE-48B6-A86B-369FFA511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1"/>
            <a:ext cx="7315200" cy="5483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91AF1EE-1A14-4C4D-A69A-F40D98178044}"/>
              </a:ext>
            </a:extLst>
          </p:cNvPr>
          <p:cNvSpPr>
            <a:spLocks noGrp="1" noChangeArrowheads="1"/>
          </p:cNvSpPr>
          <p:nvPr>
            <p:ph type="title"/>
          </p:nvPr>
        </p:nvSpPr>
        <p:spPr>
          <a:xfrm>
            <a:off x="1981200" y="0"/>
            <a:ext cx="8229600" cy="1143000"/>
          </a:xfrm>
        </p:spPr>
        <p:txBody>
          <a:bodyPr/>
          <a:lstStyle/>
          <a:p>
            <a:r>
              <a:rPr lang="en-US" altLang="en-US" b="1">
                <a:latin typeface="Papyrus" panose="03070502060502030205" pitchFamily="66" charset="0"/>
                <a:ea typeface="ＭＳ Ｐゴシック" panose="020B0600070205080204" pitchFamily="34" charset="-128"/>
              </a:rPr>
              <a:t>The Great Pyramid</a:t>
            </a:r>
          </a:p>
        </p:txBody>
      </p:sp>
      <p:sp>
        <p:nvSpPr>
          <p:cNvPr id="45058" name="Rectangle 3">
            <a:extLst>
              <a:ext uri="{FF2B5EF4-FFF2-40B4-BE49-F238E27FC236}">
                <a16:creationId xmlns:a16="http://schemas.microsoft.com/office/drawing/2014/main" id="{3F395B61-26D0-45A5-9859-CBDBD82358B3}"/>
              </a:ext>
            </a:extLst>
          </p:cNvPr>
          <p:cNvSpPr>
            <a:spLocks noGrp="1" noChangeArrowheads="1"/>
          </p:cNvSpPr>
          <p:nvPr>
            <p:ph idx="1"/>
          </p:nvPr>
        </p:nvSpPr>
        <p:spPr>
          <a:xfrm>
            <a:off x="1752600" y="1295400"/>
            <a:ext cx="5486400" cy="5334000"/>
          </a:xfrm>
        </p:spPr>
        <p:txBody>
          <a:bodyPr rtlCol="0">
            <a:normAutofit lnSpcReduction="10000"/>
          </a:bodyPr>
          <a:lstStyle/>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The Pyramids were considered "Houses of Eternity</a:t>
            </a:r>
            <a:r>
              <a:rPr lang="ja-JP" altLang="en-US" sz="1800" b="1">
                <a:ea typeface="ＭＳ Ｐゴシック" panose="020B0600070205080204" pitchFamily="34" charset="-128"/>
              </a:rPr>
              <a:t>“</a:t>
            </a:r>
            <a:r>
              <a:rPr lang="en-US" altLang="ja-JP" sz="1800" b="1">
                <a:ea typeface="ＭＳ Ｐゴシック" panose="020B0600070205080204" pitchFamily="34" charset="-128"/>
              </a:rPr>
              <a:t>.</a:t>
            </a: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endParaRPr lang="en-US" altLang="en-US" sz="1800" b="1">
              <a:ea typeface="ＭＳ Ｐゴシック" panose="020B0600070205080204" pitchFamily="34" charset="-128"/>
            </a:endParaRP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Tallest human-made structure until the Eiffel Tower in the 1800's</a:t>
            </a: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endParaRPr lang="en-US" altLang="en-US" sz="1800" b="1">
              <a:ea typeface="ＭＳ Ｐゴシック" panose="020B0600070205080204" pitchFamily="34" charset="-128"/>
            </a:endParaRP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Took approximately 23 years to build</a:t>
            </a: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endParaRPr lang="en-US" altLang="en-US" sz="1800" b="1">
              <a:ea typeface="ＭＳ Ｐゴシック" panose="020B0600070205080204" pitchFamily="34" charset="-128"/>
            </a:endParaRP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All pyramids had to have a North-facing entrance, to align with the North Star.</a:t>
            </a: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endParaRPr lang="en-US" altLang="en-US" sz="1800" b="1">
              <a:ea typeface="ＭＳ Ｐゴシック" panose="020B0600070205080204" pitchFamily="34" charset="-128"/>
            </a:endParaRP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Built by farmers and other laborers during the Inundation (flood season)</a:t>
            </a: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endParaRPr lang="en-US" altLang="en-US" sz="1800" b="1">
              <a:ea typeface="ＭＳ Ｐゴシック" panose="020B0600070205080204" pitchFamily="34" charset="-128"/>
            </a:endParaRP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Most stones weigh 2.5 tons, but some weigh up to 80 tons</a:t>
            </a: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endParaRPr lang="en-US" altLang="en-US" sz="1800" b="1">
              <a:ea typeface="ＭＳ Ｐゴシック" panose="020B0600070205080204" pitchFamily="34" charset="-128"/>
            </a:endParaRPr>
          </a:p>
          <a:p>
            <a:pPr fontAlgn="auto">
              <a:lnSpc>
                <a:spcPct val="80000"/>
              </a:lnSpc>
              <a:spcAft>
                <a:spcPts val="0"/>
              </a:spcAft>
              <a:buClr>
                <a:schemeClr val="accent1">
                  <a:lumMod val="60000"/>
                  <a:lumOff val="40000"/>
                </a:schemeClr>
              </a:buClr>
              <a:buSzPct val="125000"/>
              <a:buFont typeface="Arial" panose="020B0604020202020204" pitchFamily="34" charset="0"/>
              <a:buChar char="∆"/>
              <a:defRPr/>
            </a:pPr>
            <a:r>
              <a:rPr lang="en-US" altLang="en-US" sz="1800" b="1">
                <a:ea typeface="ＭＳ Ｐゴシック" panose="020B0600070205080204" pitchFamily="34" charset="-128"/>
              </a:rPr>
              <a:t>Laborers used mud-slicked ramps to move the stones.</a:t>
            </a:r>
          </a:p>
          <a:p>
            <a:pPr fontAlgn="auto">
              <a:lnSpc>
                <a:spcPct val="80000"/>
              </a:lnSpc>
              <a:spcAft>
                <a:spcPts val="0"/>
              </a:spcAft>
              <a:buClr>
                <a:schemeClr val="accent1">
                  <a:lumMod val="60000"/>
                  <a:lumOff val="40000"/>
                </a:schemeClr>
              </a:buClr>
              <a:buNone/>
              <a:defRPr/>
            </a:pPr>
            <a:endParaRPr lang="en-US" altLang="en-US" sz="1800" b="1">
              <a:ea typeface="ＭＳ Ｐゴシック" panose="020B0600070205080204" pitchFamily="34" charset="-128"/>
            </a:endParaRPr>
          </a:p>
        </p:txBody>
      </p:sp>
      <p:pic>
        <p:nvPicPr>
          <p:cNvPr id="51204" name="Picture 4" descr="great_pyramid_block">
            <a:extLst>
              <a:ext uri="{FF2B5EF4-FFF2-40B4-BE49-F238E27FC236}">
                <a16:creationId xmlns:a16="http://schemas.microsoft.com/office/drawing/2014/main" id="{766C0C1D-4FBF-419F-8B75-69F21A68F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86201"/>
            <a:ext cx="3276600" cy="24415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5" descr="great_pyramid_alignment">
            <a:extLst>
              <a:ext uri="{FF2B5EF4-FFF2-40B4-BE49-F238E27FC236}">
                <a16:creationId xmlns:a16="http://schemas.microsoft.com/office/drawing/2014/main" id="{AC403493-1D2B-4DB0-88CC-902558F32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371601"/>
            <a:ext cx="3276600" cy="22526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3DCB35C-61B7-4DF4-9E2D-C5590911995A}"/>
              </a:ext>
            </a:extLst>
          </p:cNvPr>
          <p:cNvSpPr>
            <a:spLocks noGrp="1" noChangeArrowheads="1"/>
          </p:cNvSpPr>
          <p:nvPr>
            <p:ph type="title"/>
          </p:nvPr>
        </p:nvSpPr>
        <p:spPr/>
        <p:txBody>
          <a:bodyPr/>
          <a:lstStyle/>
          <a:p>
            <a:r>
              <a:rPr lang="en-US" altLang="en-US" b="1">
                <a:latin typeface="Papyrus" panose="03070502060502030205" pitchFamily="66" charset="0"/>
                <a:ea typeface="ＭＳ Ｐゴシック" panose="020B0600070205080204" pitchFamily="34" charset="-128"/>
              </a:rPr>
              <a:t>The Great Pyramids</a:t>
            </a:r>
          </a:p>
        </p:txBody>
      </p:sp>
      <p:sp>
        <p:nvSpPr>
          <p:cNvPr id="53251" name="Text Box 5">
            <a:extLst>
              <a:ext uri="{FF2B5EF4-FFF2-40B4-BE49-F238E27FC236}">
                <a16:creationId xmlns:a16="http://schemas.microsoft.com/office/drawing/2014/main" id="{0E0FCD78-244E-4458-BB8D-2404EED8E1D6}"/>
              </a:ext>
            </a:extLst>
          </p:cNvPr>
          <p:cNvSpPr txBox="1">
            <a:spLocks noChangeArrowheads="1"/>
          </p:cNvSpPr>
          <p:nvPr/>
        </p:nvSpPr>
        <p:spPr bwMode="auto">
          <a:xfrm>
            <a:off x="7467600" y="1447801"/>
            <a:ext cx="29718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50000"/>
              </a:spcBef>
              <a:spcAft>
                <a:spcPct val="0"/>
              </a:spcAft>
              <a:buClrTx/>
              <a:buSzTx/>
              <a:buNone/>
            </a:pPr>
            <a:r>
              <a:rPr lang="en-US" altLang="en-US">
                <a:solidFill>
                  <a:prstClr val="white"/>
                </a:solidFill>
                <a:latin typeface="Arial" panose="020B0604020202020204" pitchFamily="34" charset="0"/>
                <a:ea typeface="ＭＳ Ｐゴシック" panose="020B0600070205080204" pitchFamily="34" charset="-128"/>
              </a:rPr>
              <a:t>The Sphinx stands before the Pyramid of Pharaoh Khafre.</a:t>
            </a:r>
          </a:p>
          <a:p>
            <a:pPr defTabSz="457200" fontAlgn="base">
              <a:spcBef>
                <a:spcPct val="50000"/>
              </a:spcBef>
              <a:spcAft>
                <a:spcPct val="0"/>
              </a:spcAft>
              <a:buClrTx/>
              <a:buSzTx/>
              <a:buNone/>
            </a:pPr>
            <a:endParaRPr lang="en-US" altLang="en-US">
              <a:solidFill>
                <a:prstClr val="white"/>
              </a:solidFill>
              <a:latin typeface="Arial" panose="020B0604020202020204" pitchFamily="34" charset="0"/>
              <a:ea typeface="ＭＳ Ｐゴシック" panose="020B0600070205080204" pitchFamily="34" charset="-128"/>
            </a:endParaRPr>
          </a:p>
          <a:p>
            <a:pPr defTabSz="457200" fontAlgn="base">
              <a:spcBef>
                <a:spcPct val="50000"/>
              </a:spcBef>
              <a:spcAft>
                <a:spcPct val="0"/>
              </a:spcAft>
              <a:buClrTx/>
              <a:buSzTx/>
              <a:buNone/>
            </a:pPr>
            <a:r>
              <a:rPr lang="en-US" altLang="en-US">
                <a:solidFill>
                  <a:prstClr val="white"/>
                </a:solidFill>
                <a:latin typeface="Arial" panose="020B0604020202020204" pitchFamily="34" charset="0"/>
                <a:ea typeface="ＭＳ Ｐゴシック" panose="020B0600070205080204" pitchFamily="34" charset="-128"/>
              </a:rPr>
              <a:t>The Sphinx was carved from a single block of limestone left over in the quarry used to build the Pyramids.</a:t>
            </a:r>
          </a:p>
          <a:p>
            <a:pPr defTabSz="457200" fontAlgn="base">
              <a:spcBef>
                <a:spcPct val="50000"/>
              </a:spcBef>
              <a:spcAft>
                <a:spcPct val="0"/>
              </a:spcAft>
              <a:buClrTx/>
              <a:buSzTx/>
              <a:buNone/>
            </a:pPr>
            <a:endParaRPr lang="en-US" altLang="en-US">
              <a:solidFill>
                <a:prstClr val="white"/>
              </a:solidFill>
              <a:latin typeface="Arial" panose="020B0604020202020204" pitchFamily="34" charset="0"/>
              <a:ea typeface="ＭＳ Ｐゴシック" panose="020B0600070205080204" pitchFamily="34" charset="-128"/>
            </a:endParaRPr>
          </a:p>
          <a:p>
            <a:pPr defTabSz="457200" fontAlgn="base">
              <a:spcBef>
                <a:spcPct val="50000"/>
              </a:spcBef>
              <a:spcAft>
                <a:spcPct val="0"/>
              </a:spcAft>
              <a:buClrTx/>
              <a:buSzTx/>
              <a:buNone/>
            </a:pPr>
            <a:r>
              <a:rPr lang="en-US" altLang="en-US">
                <a:solidFill>
                  <a:prstClr val="white"/>
                </a:solidFill>
                <a:latin typeface="Arial" panose="020B0604020202020204" pitchFamily="34" charset="0"/>
                <a:ea typeface="ＭＳ Ｐゴシック" panose="020B0600070205080204" pitchFamily="34" charset="-128"/>
              </a:rPr>
              <a:t>The Sphinx is said to represent the body of a lion and the head of a pharaoh.  </a:t>
            </a:r>
          </a:p>
        </p:txBody>
      </p:sp>
      <p:pic>
        <p:nvPicPr>
          <p:cNvPr id="53252" name="Picture 7" descr="s_sphnxd-2001">
            <a:extLst>
              <a:ext uri="{FF2B5EF4-FFF2-40B4-BE49-F238E27FC236}">
                <a16:creationId xmlns:a16="http://schemas.microsoft.com/office/drawing/2014/main" id="{72B9A46A-3922-412F-A5F0-522CFDA58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1"/>
            <a:ext cx="5029200" cy="4492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D7CFF7D-0DF1-4AEC-A29B-54552CFBEBCF}"/>
              </a:ext>
            </a:extLst>
          </p:cNvPr>
          <p:cNvSpPr>
            <a:spLocks noGrp="1" noChangeArrowheads="1"/>
          </p:cNvSpPr>
          <p:nvPr>
            <p:ph type="title"/>
          </p:nvPr>
        </p:nvSpPr>
        <p:spPr/>
        <p:txBody>
          <a:bodyPr/>
          <a:lstStyle/>
          <a:p>
            <a:r>
              <a:rPr lang="en-US" altLang="en-US" b="1">
                <a:latin typeface="Papyrus" panose="03070502060502030205" pitchFamily="66" charset="0"/>
                <a:ea typeface="ＭＳ Ｐゴシック" panose="020B0600070205080204" pitchFamily="34" charset="-128"/>
              </a:rPr>
              <a:t>The Great Pyramids</a:t>
            </a:r>
          </a:p>
        </p:txBody>
      </p:sp>
      <p:pic>
        <p:nvPicPr>
          <p:cNvPr id="55299" name="Picture 4" descr="egypt">
            <a:extLst>
              <a:ext uri="{FF2B5EF4-FFF2-40B4-BE49-F238E27FC236}">
                <a16:creationId xmlns:a16="http://schemas.microsoft.com/office/drawing/2014/main" id="{95552E5E-C5AB-43D7-99F6-4DC5B45AF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1"/>
            <a:ext cx="6705600" cy="5241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05558C4-9A16-477E-887B-DA0FEE7E3AE6}"/>
              </a:ext>
            </a:extLst>
          </p:cNvPr>
          <p:cNvSpPr>
            <a:spLocks noGrp="1" noChangeArrowheads="1"/>
          </p:cNvSpPr>
          <p:nvPr>
            <p:ph type="title"/>
          </p:nvPr>
        </p:nvSpPr>
        <p:spPr/>
        <p:txBody>
          <a:bodyPr/>
          <a:lstStyle/>
          <a:p>
            <a:r>
              <a:rPr lang="en-US" altLang="en-US"/>
              <a:t>The Rosetta Stone</a:t>
            </a:r>
          </a:p>
        </p:txBody>
      </p:sp>
      <p:pic>
        <p:nvPicPr>
          <p:cNvPr id="57347" name="Picture 4" descr="Rosetta Stone">
            <a:extLst>
              <a:ext uri="{FF2B5EF4-FFF2-40B4-BE49-F238E27FC236}">
                <a16:creationId xmlns:a16="http://schemas.microsoft.com/office/drawing/2014/main" id="{15174F83-CABE-4F2E-A0E6-24484DA6F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219200"/>
            <a:ext cx="3686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5">
            <a:extLst>
              <a:ext uri="{FF2B5EF4-FFF2-40B4-BE49-F238E27FC236}">
                <a16:creationId xmlns:a16="http://schemas.microsoft.com/office/drawing/2014/main" id="{B064F051-3B0B-4747-9A09-E74003601234}"/>
              </a:ext>
            </a:extLst>
          </p:cNvPr>
          <p:cNvSpPr txBox="1">
            <a:spLocks noChangeArrowheads="1"/>
          </p:cNvSpPr>
          <p:nvPr/>
        </p:nvSpPr>
        <p:spPr bwMode="auto">
          <a:xfrm>
            <a:off x="5943600" y="1600200"/>
            <a:ext cx="4419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457200" fontAlgn="base">
              <a:spcBef>
                <a:spcPct val="50000"/>
              </a:spcBef>
              <a:spcAft>
                <a:spcPct val="0"/>
              </a:spcAft>
              <a:buClrTx/>
              <a:buSzTx/>
              <a:buNone/>
            </a:pPr>
            <a:r>
              <a:rPr lang="en-US" altLang="en-US" sz="1800">
                <a:solidFill>
                  <a:prstClr val="white"/>
                </a:solidFill>
                <a:latin typeface="Arial" panose="020B0604020202020204" pitchFamily="34" charset="0"/>
              </a:rPr>
              <a:t>A stone tablet found by French soldiers of Napoleon’s army.  It is the key to translating Egyptian Hieroglyphics.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D93C3E2-92FE-46D1-8775-461A4205C0C6}"/>
              </a:ext>
            </a:extLst>
          </p:cNvPr>
          <p:cNvSpPr>
            <a:spLocks noGrp="1" noChangeArrowheads="1"/>
          </p:cNvSpPr>
          <p:nvPr>
            <p:ph type="title"/>
          </p:nvPr>
        </p:nvSpPr>
        <p:spPr/>
        <p:txBody>
          <a:bodyPr/>
          <a:lstStyle/>
          <a:p>
            <a:pPr algn="ctr"/>
            <a:r>
              <a:rPr lang="en-US" altLang="en-US"/>
              <a:t>Mummification</a:t>
            </a:r>
          </a:p>
        </p:txBody>
      </p:sp>
      <p:sp>
        <p:nvSpPr>
          <p:cNvPr id="37891" name="Content Placeholder 2">
            <a:extLst>
              <a:ext uri="{FF2B5EF4-FFF2-40B4-BE49-F238E27FC236}">
                <a16:creationId xmlns:a16="http://schemas.microsoft.com/office/drawing/2014/main" id="{565DFF47-9D70-4703-8666-F62B6B626C66}"/>
              </a:ext>
            </a:extLst>
          </p:cNvPr>
          <p:cNvSpPr>
            <a:spLocks noGrp="1" noChangeArrowheads="1"/>
          </p:cNvSpPr>
          <p:nvPr>
            <p:ph idx="1"/>
          </p:nvPr>
        </p:nvSpPr>
        <p:spPr>
          <a:xfrm>
            <a:off x="1905000" y="1295401"/>
            <a:ext cx="8229600" cy="4525963"/>
          </a:xfrm>
        </p:spPr>
        <p:txBody>
          <a:bodyPr rtlCol="0">
            <a:normAutofit/>
          </a:bodyPr>
          <a:lstStyle/>
          <a:p>
            <a:pPr fontAlgn="auto">
              <a:spcAft>
                <a:spcPts val="0"/>
              </a:spcAft>
              <a:buClr>
                <a:schemeClr val="accent1">
                  <a:lumMod val="60000"/>
                  <a:lumOff val="40000"/>
                </a:schemeClr>
              </a:buClr>
              <a:buFont typeface="Wingdings 3" charset="2"/>
              <a:buChar char=""/>
              <a:defRPr/>
            </a:pPr>
            <a:r>
              <a:rPr lang="en-US" dirty="0">
                <a:hlinkClick r:id="rId3"/>
              </a:rPr>
              <a:t>https://www.khanacademy.org/humanities/ancient-art-civilizations/egypt-art/ptolemaic/v/the-mummification-process</a:t>
            </a:r>
            <a:endParaRPr lang="en-US" altLang="en-US" dirty="0"/>
          </a:p>
          <a:p>
            <a:pPr marL="0" indent="0" fontAlgn="auto">
              <a:spcAft>
                <a:spcPts val="0"/>
              </a:spcAft>
              <a:buClr>
                <a:schemeClr val="accent1">
                  <a:lumMod val="60000"/>
                  <a:lumOff val="40000"/>
                </a:schemeClr>
              </a:buClr>
              <a:buNone/>
              <a:defRPr/>
            </a:pPr>
            <a:endParaRPr lang="en-US" altLang="en-US" dirty="0"/>
          </a:p>
        </p:txBody>
      </p:sp>
      <p:pic>
        <p:nvPicPr>
          <p:cNvPr id="58372" name="Picture 3" descr="mummies1">
            <a:extLst>
              <a:ext uri="{FF2B5EF4-FFF2-40B4-BE49-F238E27FC236}">
                <a16:creationId xmlns:a16="http://schemas.microsoft.com/office/drawing/2014/main" id="{6D3295DC-8303-437E-96C0-0887A9A75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2051050"/>
            <a:ext cx="32988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123CCCF-3CEA-466E-B827-829902E05411}"/>
              </a:ext>
            </a:extLst>
          </p:cNvPr>
          <p:cNvSpPr>
            <a:spLocks noGrp="1" noChangeArrowheads="1"/>
          </p:cNvSpPr>
          <p:nvPr>
            <p:ph type="title"/>
          </p:nvPr>
        </p:nvSpPr>
        <p:spPr>
          <a:xfrm>
            <a:off x="1981200" y="-22225"/>
            <a:ext cx="8229600" cy="1143000"/>
          </a:xfrm>
        </p:spPr>
        <p:txBody>
          <a:bodyPr/>
          <a:lstStyle/>
          <a:p>
            <a:r>
              <a:rPr lang="en-US" altLang="en-US"/>
              <a:t>The Middle Kingdom</a:t>
            </a:r>
          </a:p>
        </p:txBody>
      </p:sp>
      <p:sp>
        <p:nvSpPr>
          <p:cNvPr id="60419" name="Rectangle 3">
            <a:extLst>
              <a:ext uri="{FF2B5EF4-FFF2-40B4-BE49-F238E27FC236}">
                <a16:creationId xmlns:a16="http://schemas.microsoft.com/office/drawing/2014/main" id="{DC91BF82-8936-42D0-9A9E-DE253461AF0E}"/>
              </a:ext>
            </a:extLst>
          </p:cNvPr>
          <p:cNvSpPr>
            <a:spLocks noGrp="1" noChangeArrowheads="1"/>
          </p:cNvSpPr>
          <p:nvPr>
            <p:ph idx="1"/>
          </p:nvPr>
        </p:nvSpPr>
        <p:spPr>
          <a:xfrm>
            <a:off x="1981200" y="990600"/>
            <a:ext cx="8229600" cy="5638800"/>
          </a:xfrm>
        </p:spPr>
        <p:txBody>
          <a:bodyPr/>
          <a:lstStyle/>
          <a:p>
            <a:r>
              <a:rPr lang="en-US" altLang="en-US" dirty="0"/>
              <a:t>2180 BCE invaders end the Old Kingdom</a:t>
            </a:r>
          </a:p>
          <a:p>
            <a:r>
              <a:rPr lang="en-US" altLang="en-US" dirty="0"/>
              <a:t>2050–1652 B.C.</a:t>
            </a:r>
          </a:p>
          <a:p>
            <a:r>
              <a:rPr lang="en-US" altLang="en-US" b="1" dirty="0"/>
              <a:t>golden age of stability</a:t>
            </a:r>
          </a:p>
          <a:p>
            <a:r>
              <a:rPr lang="en-US" altLang="en-US" dirty="0"/>
              <a:t>pharaohs displayed a </a:t>
            </a:r>
            <a:r>
              <a:rPr lang="en-US" altLang="en-US" u="sng" dirty="0"/>
              <a:t>new concern for the people</a:t>
            </a:r>
          </a:p>
          <a:p>
            <a:r>
              <a:rPr lang="en-US" altLang="en-US" dirty="0"/>
              <a:t>undertook </a:t>
            </a:r>
            <a:r>
              <a:rPr lang="en-US" altLang="en-US" u="sng" dirty="0"/>
              <a:t>public works</a:t>
            </a:r>
            <a:r>
              <a:rPr lang="en-US" altLang="en-US" dirty="0"/>
              <a:t> such as draining swampland to provide more farming land</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Egyptian trade increased with Western Asia, creating a new wealthy class of "common people" - </a:t>
            </a:r>
            <a:r>
              <a:rPr lang="en-US" altLang="en-US" b="1" dirty="0">
                <a:ea typeface="ＭＳ Ｐゴシック" panose="020B0600070205080204" pitchFamily="34" charset="-128"/>
                <a:hlinkClick r:id="" action="ppaction://noaction"/>
              </a:rPr>
              <a:t>Middle Class</a:t>
            </a:r>
            <a:endParaRPr lang="en-US" altLang="en-US" b="1" dirty="0">
              <a:ea typeface="ＭＳ Ｐゴシック" panose="020B0600070205080204" pitchFamily="34" charset="-128"/>
            </a:endParaRPr>
          </a:p>
          <a:p>
            <a:r>
              <a:rPr lang="en-US" altLang="en-US" dirty="0"/>
              <a:t>the Hyksos invaded from western Asia</a:t>
            </a:r>
          </a:p>
          <a:p>
            <a:r>
              <a:rPr lang="en-US" altLang="en-US" dirty="0">
                <a:ea typeface="ＭＳ Ｐゴシック" panose="020B0600070205080204" pitchFamily="34" charset="-128"/>
              </a:rPr>
              <a:t>the Hyksos were "hill-people" from Western Asia, who invaded and took over Lower Egypt for 150 years.</a:t>
            </a:r>
            <a:endParaRPr lang="en-US" altLang="en-US" dirty="0"/>
          </a:p>
          <a:p>
            <a:r>
              <a:rPr lang="en-US" altLang="en-US" dirty="0"/>
              <a:t>had horse-drawn chariots and superior bronze weapons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B9015C7C-744F-4F43-9490-5C612BFB2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2202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a:extLst>
              <a:ext uri="{FF2B5EF4-FFF2-40B4-BE49-F238E27FC236}">
                <a16:creationId xmlns:a16="http://schemas.microsoft.com/office/drawing/2014/main" id="{80EC2AE1-05B9-4E67-A8D9-EF5707E00B19}"/>
              </a:ext>
            </a:extLst>
          </p:cNvPr>
          <p:cNvSpPr>
            <a:spLocks noChangeArrowheads="1"/>
          </p:cNvSpPr>
          <p:nvPr/>
        </p:nvSpPr>
        <p:spPr bwMode="auto">
          <a:xfrm>
            <a:off x="2209800" y="381000"/>
            <a:ext cx="2895600" cy="533400"/>
          </a:xfrm>
          <a:prstGeom prst="wedgeRectCallout">
            <a:avLst>
              <a:gd name="adj1" fmla="val -34417"/>
              <a:gd name="adj2" fmla="val 267509"/>
            </a:avLst>
          </a:prstGeom>
          <a:solidFill>
            <a:srgbClr val="FFFF99"/>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a:lnSpc>
                <a:spcPct val="85000"/>
              </a:lnSpc>
              <a:spcBef>
                <a:spcPct val="0"/>
              </a:spcBef>
              <a:buClrTx/>
              <a:buFontTx/>
              <a:buNone/>
            </a:pPr>
            <a:r>
              <a:rPr kumimoji="0" lang="en-US" altLang="en-US" sz="3400">
                <a:latin typeface="Calibri" panose="020F0502020204030204" pitchFamily="34" charset="0"/>
                <a:cs typeface="Arial" panose="020B0604020202020204" pitchFamily="34" charset="0"/>
              </a:rPr>
              <a:t>Ancient Egypt</a:t>
            </a:r>
          </a:p>
        </p:txBody>
      </p:sp>
    </p:spTree>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70F9140-DCF7-4F94-8A45-A3ABCAAA67D3}"/>
              </a:ext>
            </a:extLst>
          </p:cNvPr>
          <p:cNvSpPr>
            <a:spLocks noGrp="1" noChangeArrowheads="1"/>
          </p:cNvSpPr>
          <p:nvPr>
            <p:ph type="title"/>
          </p:nvPr>
        </p:nvSpPr>
        <p:spPr/>
        <p:txBody>
          <a:bodyPr/>
          <a:lstStyle/>
          <a:p>
            <a:r>
              <a:rPr lang="en-US" altLang="en-US"/>
              <a:t>The New Kingdom</a:t>
            </a:r>
          </a:p>
        </p:txBody>
      </p:sp>
      <p:sp>
        <p:nvSpPr>
          <p:cNvPr id="36867" name="Rectangle 3">
            <a:extLst>
              <a:ext uri="{FF2B5EF4-FFF2-40B4-BE49-F238E27FC236}">
                <a16:creationId xmlns:a16="http://schemas.microsoft.com/office/drawing/2014/main" id="{14C22D1B-8634-485A-A7C5-AB5051B58FEA}"/>
              </a:ext>
            </a:extLst>
          </p:cNvPr>
          <p:cNvSpPr>
            <a:spLocks noGrp="1"/>
          </p:cNvSpPr>
          <p:nvPr>
            <p:ph idx="1"/>
          </p:nvPr>
        </p:nvSpPr>
        <p:spPr>
          <a:xfrm>
            <a:off x="2351088" y="1600200"/>
            <a:ext cx="6711950" cy="4648200"/>
          </a:xfrm>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US" altLang="en-US" sz="2800" dirty="0"/>
              <a:t>1567-1085 B.C.</a:t>
            </a:r>
          </a:p>
          <a:p>
            <a:pPr marL="342906" indent="-342906" defTabSz="457207" fontAlgn="auto">
              <a:spcAft>
                <a:spcPts val="0"/>
              </a:spcAft>
              <a:buClr>
                <a:schemeClr val="bg2">
                  <a:lumMod val="40000"/>
                  <a:lumOff val="60000"/>
                </a:schemeClr>
              </a:buClr>
              <a:buFont typeface="Wingdings 3" charset="2"/>
              <a:buChar char=""/>
              <a:defRPr/>
            </a:pPr>
            <a:r>
              <a:rPr lang="en-US" altLang="en-US" sz="2800" dirty="0"/>
              <a:t>Hyksos driven out</a:t>
            </a:r>
          </a:p>
          <a:p>
            <a:pPr marL="342906" indent="-342906" defTabSz="457207" fontAlgn="auto">
              <a:spcAft>
                <a:spcPts val="0"/>
              </a:spcAft>
              <a:buClr>
                <a:schemeClr val="bg2">
                  <a:lumMod val="40000"/>
                  <a:lumOff val="60000"/>
                </a:schemeClr>
              </a:buClr>
              <a:buFont typeface="Wingdings 3" charset="2"/>
              <a:buChar char=""/>
              <a:defRPr/>
            </a:pPr>
            <a:r>
              <a:rPr lang="en-US" altLang="en-US" sz="2800" dirty="0"/>
              <a:t>a </a:t>
            </a:r>
            <a:r>
              <a:rPr lang="en-US" altLang="en-US" sz="2800" u="sng" dirty="0"/>
              <a:t>militaristic</a:t>
            </a:r>
            <a:r>
              <a:rPr lang="en-US" altLang="en-US" sz="2800" dirty="0"/>
              <a:t> and powerful state which becomes an Empire</a:t>
            </a:r>
          </a:p>
          <a:p>
            <a:pPr marL="342906" indent="-342906" defTabSz="457207" fontAlgn="auto">
              <a:spcAft>
                <a:spcPts val="0"/>
              </a:spcAft>
              <a:buClr>
                <a:schemeClr val="bg2">
                  <a:lumMod val="40000"/>
                  <a:lumOff val="60000"/>
                </a:schemeClr>
              </a:buClr>
              <a:buFont typeface="Wingdings 3" charset="2"/>
              <a:buChar char=""/>
              <a:defRPr/>
            </a:pPr>
            <a:r>
              <a:rPr lang="en-US" altLang="en-US" sz="2800" dirty="0"/>
              <a:t>trade with other countries enhances wealth and prestige </a:t>
            </a:r>
            <a:endParaRPr lang="en-US"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00D49E6-83EA-4FDB-96E1-E711CA909929}"/>
              </a:ext>
            </a:extLst>
          </p:cNvPr>
          <p:cNvSpPr>
            <a:spLocks noGrp="1" noChangeArrowheads="1"/>
          </p:cNvSpPr>
          <p:nvPr>
            <p:ph type="title"/>
          </p:nvPr>
        </p:nvSpPr>
        <p:spPr>
          <a:xfrm>
            <a:off x="2008188" y="452439"/>
            <a:ext cx="8355012" cy="1400175"/>
          </a:xfrm>
        </p:spPr>
        <p:txBody>
          <a:bodyPr/>
          <a:lstStyle/>
          <a:p>
            <a:r>
              <a:rPr lang="en-US" altLang="en-US"/>
              <a:t>The Pharaohs of the New Kingdom</a:t>
            </a:r>
          </a:p>
        </p:txBody>
      </p:sp>
      <p:sp>
        <p:nvSpPr>
          <p:cNvPr id="64515" name="Content Placeholder 2">
            <a:extLst>
              <a:ext uri="{FF2B5EF4-FFF2-40B4-BE49-F238E27FC236}">
                <a16:creationId xmlns:a16="http://schemas.microsoft.com/office/drawing/2014/main" id="{1999CDF8-3C8A-4DDB-8E07-54692BE43E22}"/>
              </a:ext>
            </a:extLst>
          </p:cNvPr>
          <p:cNvSpPr>
            <a:spLocks noGrp="1" noChangeArrowheads="1"/>
          </p:cNvSpPr>
          <p:nvPr>
            <p:ph idx="1"/>
          </p:nvPr>
        </p:nvSpPr>
        <p:spPr>
          <a:xfrm>
            <a:off x="2351088" y="2052638"/>
            <a:ext cx="8355012" cy="4195762"/>
          </a:xfrm>
        </p:spPr>
        <p:txBody>
          <a:bodyPr/>
          <a:lstStyle/>
          <a:p>
            <a:r>
              <a:rPr lang="en-US" altLang="en-US" sz="2400" b="1">
                <a:ea typeface="ＭＳ Ｐゴシック" panose="020B0600070205080204" pitchFamily="34" charset="-128"/>
              </a:rPr>
              <a:t>Hatshepsut-1</a:t>
            </a:r>
            <a:r>
              <a:rPr lang="en-US" altLang="en-US" sz="2400" b="1" baseline="30000">
                <a:ea typeface="ＭＳ Ｐゴシック" panose="020B0600070205080204" pitchFamily="34" charset="-128"/>
              </a:rPr>
              <a:t>st</a:t>
            </a:r>
            <a:r>
              <a:rPr lang="en-US" altLang="en-US" sz="2400" b="1">
                <a:ea typeface="ＭＳ Ｐゴシック" panose="020B0600070205080204" pitchFamily="34" charset="-128"/>
              </a:rPr>
              <a:t> female Pharaoh</a:t>
            </a:r>
          </a:p>
          <a:p>
            <a:pPr lvl="1"/>
            <a:r>
              <a:rPr lang="en-US" altLang="en-US">
                <a:ea typeface="ＭＳ Ｐゴシック" panose="020B0600070205080204" pitchFamily="34" charset="-128"/>
              </a:rPr>
              <a:t>Expanded trade farther than any other Pharaoh.</a:t>
            </a:r>
          </a:p>
          <a:p>
            <a:pPr lvl="1"/>
            <a:r>
              <a:rPr lang="en-US" altLang="en-US">
                <a:ea typeface="ＭＳ Ｐゴシック" panose="020B0600070205080204" pitchFamily="34" charset="-128"/>
              </a:rPr>
              <a:t>Over-thrown by her stepson who tried to wipe her name from existence.</a:t>
            </a:r>
          </a:p>
          <a:p>
            <a:r>
              <a:rPr lang="en-US" altLang="en-US" sz="2600" b="1">
                <a:ea typeface="ＭＳ Ｐゴシック" panose="020B0600070205080204" pitchFamily="34" charset="-128"/>
              </a:rPr>
              <a:t>Akhenaton &amp; Nefertiti</a:t>
            </a:r>
          </a:p>
          <a:p>
            <a:pPr lvl="1"/>
            <a:r>
              <a:rPr lang="en-US" altLang="en-US" sz="1900">
                <a:ea typeface="ＭＳ Ｐゴシック" panose="020B0600070205080204" pitchFamily="34" charset="-128"/>
              </a:rPr>
              <a:t>tr</a:t>
            </a:r>
            <a:r>
              <a:rPr lang="en-US" altLang="en-US" sz="1700">
                <a:ea typeface="ＭＳ Ｐゴシック" panose="020B0600070205080204" pitchFamily="34" charset="-128"/>
              </a:rPr>
              <a:t>ied to make  Egypt worship only one god - Aton (monotheistic)</a:t>
            </a:r>
          </a:p>
          <a:p>
            <a:pPr lvl="1"/>
            <a:r>
              <a:rPr lang="en-US" altLang="en-US" sz="1900">
                <a:ea typeface="ＭＳ Ｐゴシック" panose="020B0600070205080204" pitchFamily="34" charset="-128"/>
              </a:rPr>
              <a:t>destroyed all images of old gods</a:t>
            </a:r>
          </a:p>
          <a:p>
            <a:pPr lvl="1"/>
            <a:r>
              <a:rPr lang="en-US" altLang="en-US" sz="1900">
                <a:ea typeface="ＭＳ Ｐゴシック" panose="020B0600070205080204" pitchFamily="34" charset="-128"/>
              </a:rPr>
              <a:t>when Akhenaton died, t</a:t>
            </a:r>
            <a:r>
              <a:rPr lang="en-US" altLang="en-US">
                <a:ea typeface="ＭＳ Ｐゴシック" panose="020B0600070205080204" pitchFamily="34" charset="-128"/>
              </a:rPr>
              <a:t>he old religion returned and the priests picked a new pharaoh that they could control - a boy king.  </a:t>
            </a:r>
          </a:p>
          <a:p>
            <a:pPr lvl="1"/>
            <a:r>
              <a:rPr lang="en-US" altLang="en-US" sz="1900">
                <a:ea typeface="ＭＳ Ｐゴシック" panose="020B0600070205080204" pitchFamily="34" charset="-128"/>
              </a:rPr>
              <a:t>His name was...</a:t>
            </a:r>
            <a:endParaRPr lang="en-US" altLang="en-US" sz="1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EDD5E8D-48E4-41CD-B91C-452B04266CEA}"/>
              </a:ext>
            </a:extLst>
          </p:cNvPr>
          <p:cNvSpPr>
            <a:spLocks noGrp="1" noChangeArrowheads="1"/>
          </p:cNvSpPr>
          <p:nvPr>
            <p:ph type="title"/>
          </p:nvPr>
        </p:nvSpPr>
        <p:spPr/>
        <p:txBody>
          <a:bodyPr/>
          <a:lstStyle/>
          <a:p>
            <a:r>
              <a:rPr lang="en-US" altLang="en-US"/>
              <a:t>King Tutankhamen</a:t>
            </a:r>
          </a:p>
        </p:txBody>
      </p:sp>
      <p:sp>
        <p:nvSpPr>
          <p:cNvPr id="3" name="Content Placeholder 2">
            <a:extLst>
              <a:ext uri="{FF2B5EF4-FFF2-40B4-BE49-F238E27FC236}">
                <a16:creationId xmlns:a16="http://schemas.microsoft.com/office/drawing/2014/main" id="{43A7E827-401D-46A0-AE0E-4CFC73C0E918}"/>
              </a:ext>
            </a:extLst>
          </p:cNvPr>
          <p:cNvSpPr>
            <a:spLocks noGrp="1"/>
          </p:cNvSpPr>
          <p:nvPr>
            <p:ph idx="1"/>
          </p:nvPr>
        </p:nvSpPr>
        <p:spPr>
          <a:xfrm>
            <a:off x="1463675" y="1289051"/>
            <a:ext cx="7386638" cy="4195763"/>
          </a:xfrm>
        </p:spPr>
        <p:txBody>
          <a:bodyPr rtlCol="0">
            <a:normAutofit fontScale="92500"/>
          </a:bodyPr>
          <a:lstStyle/>
          <a:p>
            <a:pPr fontAlgn="auto">
              <a:spcAft>
                <a:spcPts val="0"/>
              </a:spcAft>
              <a:buClr>
                <a:schemeClr val="accent1">
                  <a:lumMod val="60000"/>
                  <a:lumOff val="40000"/>
                </a:schemeClr>
              </a:buClr>
              <a:buNone/>
              <a:defRPr/>
            </a:pPr>
            <a:r>
              <a:rPr lang="en-US" altLang="en-US" b="1" dirty="0">
                <a:ea typeface="ＭＳ Ｐゴシック" panose="020B0600070205080204" pitchFamily="34" charset="-128"/>
              </a:rPr>
              <a:t>The Boy Pharaoh</a:t>
            </a:r>
          </a:p>
          <a:p>
            <a:pPr fontAlgn="auto">
              <a:spcAft>
                <a:spcPts val="0"/>
              </a:spcAft>
              <a:buClr>
                <a:schemeClr val="accent1">
                  <a:lumMod val="60000"/>
                  <a:lumOff val="40000"/>
                </a:schemeClr>
              </a:buClr>
              <a:buFont typeface="Wingdings 3" charset="2"/>
              <a:buChar char=""/>
              <a:defRPr/>
            </a:pPr>
            <a:r>
              <a:rPr lang="en-US" altLang="en-US" dirty="0">
                <a:ea typeface="ＭＳ Ｐゴシック" panose="020B0600070205080204" pitchFamily="34" charset="-128"/>
              </a:rPr>
              <a:t>King Tutankhamen was 9 years old when he was chosen to replace Akhenaton.</a:t>
            </a:r>
          </a:p>
          <a:p>
            <a:pPr fontAlgn="auto">
              <a:spcAft>
                <a:spcPts val="0"/>
              </a:spcAft>
              <a:buClr>
                <a:schemeClr val="accent1">
                  <a:lumMod val="60000"/>
                  <a:lumOff val="40000"/>
                </a:schemeClr>
              </a:buClr>
              <a:buFont typeface="Wingdings 3" charset="2"/>
              <a:buChar char=""/>
              <a:defRPr/>
            </a:pPr>
            <a:r>
              <a:rPr lang="en-US" altLang="en-US" dirty="0">
                <a:ea typeface="ＭＳ Ｐゴシック" panose="020B0600070205080204" pitchFamily="34" charset="-128"/>
              </a:rPr>
              <a:t>The priests of Egypt controlled King Tut, who died when he was only 19 years old.</a:t>
            </a:r>
          </a:p>
          <a:p>
            <a:pPr fontAlgn="auto">
              <a:spcAft>
                <a:spcPts val="0"/>
              </a:spcAft>
              <a:buClr>
                <a:schemeClr val="accent1">
                  <a:lumMod val="60000"/>
                  <a:lumOff val="40000"/>
                </a:schemeClr>
              </a:buClr>
              <a:buFont typeface="Wingdings 3" charset="2"/>
              <a:buChar char=""/>
              <a:defRPr/>
            </a:pPr>
            <a:r>
              <a:rPr lang="en-US" b="1" dirty="0"/>
              <a:t>King Tut</a:t>
            </a:r>
            <a:r>
              <a:rPr lang="en-US" dirty="0"/>
              <a:t> probably </a:t>
            </a:r>
            <a:r>
              <a:rPr lang="en-US" b="1" dirty="0"/>
              <a:t>died</a:t>
            </a:r>
            <a:r>
              <a:rPr lang="en-US" dirty="0"/>
              <a:t> from a broken leg, scientists say, possibly closing one of history's most famous cold cases. A CT scan of </a:t>
            </a:r>
            <a:r>
              <a:rPr lang="en-US" b="1" dirty="0"/>
              <a:t>King Tutankhamun's</a:t>
            </a:r>
            <a:r>
              <a:rPr lang="en-US" dirty="0"/>
              <a:t> mummy has disproved a popular theory that the Egyptian pharaoh was murdered by a blow to the head more than 3,300 years </a:t>
            </a:r>
            <a:r>
              <a:rPr lang="en-US" dirty="0">
                <a:hlinkClick r:id="rId2"/>
              </a:rPr>
              <a:t>ago-https://news.nationalgeographic.com/news/2006/12/king-tut-died-from-broken-leg--not-murder--scientists-conclude/</a:t>
            </a:r>
            <a:endParaRPr lang="en-US" dirty="0"/>
          </a:p>
        </p:txBody>
      </p:sp>
      <p:pic>
        <p:nvPicPr>
          <p:cNvPr id="65540" name="Picture 4" descr="0638142">
            <a:extLst>
              <a:ext uri="{FF2B5EF4-FFF2-40B4-BE49-F238E27FC236}">
                <a16:creationId xmlns:a16="http://schemas.microsoft.com/office/drawing/2014/main" id="{830EA887-FAAB-46E4-88DD-006665B02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31750"/>
            <a:ext cx="21129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descr="Egypt%20Tutankhamen%20mask">
            <a:extLst>
              <a:ext uri="{FF2B5EF4-FFF2-40B4-BE49-F238E27FC236}">
                <a16:creationId xmlns:a16="http://schemas.microsoft.com/office/drawing/2014/main" id="{0E118571-D7A5-4551-8BFF-67F0551EA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4227513"/>
            <a:ext cx="1905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3D80398-F828-4A3B-B446-409F3B7361A9}"/>
              </a:ext>
            </a:extLst>
          </p:cNvPr>
          <p:cNvSpPr>
            <a:spLocks noGrp="1" noChangeArrowheads="1"/>
          </p:cNvSpPr>
          <p:nvPr>
            <p:ph type="title"/>
          </p:nvPr>
        </p:nvSpPr>
        <p:spPr/>
        <p:txBody>
          <a:bodyPr/>
          <a:lstStyle/>
          <a:p>
            <a:r>
              <a:rPr lang="en-US" altLang="en-US"/>
              <a:t>King Rameses II</a:t>
            </a:r>
          </a:p>
        </p:txBody>
      </p:sp>
      <p:sp>
        <p:nvSpPr>
          <p:cNvPr id="66563" name="Content Placeholder 2">
            <a:extLst>
              <a:ext uri="{FF2B5EF4-FFF2-40B4-BE49-F238E27FC236}">
                <a16:creationId xmlns:a16="http://schemas.microsoft.com/office/drawing/2014/main" id="{F42EB70E-A77D-4DB8-8980-C7BC8E4B86D9}"/>
              </a:ext>
            </a:extLst>
          </p:cNvPr>
          <p:cNvSpPr>
            <a:spLocks noGrp="1" noChangeArrowheads="1"/>
          </p:cNvSpPr>
          <p:nvPr>
            <p:ph idx="1"/>
          </p:nvPr>
        </p:nvSpPr>
        <p:spPr>
          <a:xfrm>
            <a:off x="1828800" y="1331914"/>
            <a:ext cx="5257800" cy="5526087"/>
          </a:xfrm>
        </p:spPr>
        <p:txBody>
          <a:bodyPr/>
          <a:lstStyle/>
          <a:p>
            <a:pPr>
              <a:buFont typeface="Wingdings 3" panose="05040102010807070707" pitchFamily="18" charset="2"/>
              <a:buNone/>
            </a:pPr>
            <a:endParaRPr lang="en-US" altLang="en-US" b="1">
              <a:ea typeface="ＭＳ Ｐゴシック" panose="020B0600070205080204" pitchFamily="34" charset="-128"/>
            </a:endParaRPr>
          </a:p>
          <a:p>
            <a:r>
              <a:rPr lang="en-US" altLang="en-US">
                <a:ea typeface="ＭＳ Ｐゴシック" panose="020B0600070205080204" pitchFamily="34" charset="-128"/>
              </a:rPr>
              <a:t>Took over after King Tut.</a:t>
            </a:r>
          </a:p>
          <a:p>
            <a:pPr lvl="1">
              <a:lnSpc>
                <a:spcPct val="90000"/>
              </a:lnSpc>
            </a:pPr>
            <a:r>
              <a:rPr lang="en-US" altLang="en-US" sz="2200">
                <a:ea typeface="ＭＳ Ｐゴシック" panose="020B0600070205080204" pitchFamily="34" charset="-128"/>
              </a:rPr>
              <a:t>His fiercest enemy was the </a:t>
            </a:r>
            <a:r>
              <a:rPr lang="en-US" altLang="en-US" sz="2200">
                <a:ea typeface="ＭＳ Ｐゴシック" panose="020B0600070205080204" pitchFamily="34" charset="-128"/>
                <a:hlinkClick r:id="" action="ppaction://noaction"/>
              </a:rPr>
              <a:t>Hittites</a:t>
            </a:r>
            <a:endParaRPr lang="en-US" altLang="en-US" sz="2200">
              <a:ea typeface="ＭＳ Ｐゴシック" panose="020B0600070205080204" pitchFamily="34" charset="-128"/>
            </a:endParaRPr>
          </a:p>
          <a:p>
            <a:pPr lvl="1">
              <a:lnSpc>
                <a:spcPct val="90000"/>
              </a:lnSpc>
            </a:pPr>
            <a:r>
              <a:rPr lang="en-US" altLang="en-US" sz="2200">
                <a:ea typeface="ＭＳ Ｐゴシック" panose="020B0600070205080204" pitchFamily="34" charset="-128"/>
              </a:rPr>
              <a:t>Rameses II, a very strong pharaoh, made peace with the Hittites for 67 years and returned some prosperity to Egypt.  </a:t>
            </a:r>
          </a:p>
          <a:p>
            <a:pPr lvl="1">
              <a:lnSpc>
                <a:spcPct val="90000"/>
              </a:lnSpc>
            </a:pPr>
            <a:r>
              <a:rPr lang="en-US" altLang="en-US" sz="2200">
                <a:ea typeface="ＭＳ Ｐゴシック" panose="020B0600070205080204" pitchFamily="34" charset="-128"/>
              </a:rPr>
              <a:t>In 525 BC the Persian army invaded and conquered  Ancient Egypt - it never regained its previous glory</a:t>
            </a:r>
          </a:p>
        </p:txBody>
      </p:sp>
      <p:pic>
        <p:nvPicPr>
          <p:cNvPr id="66564" name="Picture 4" descr="RamsesII1">
            <a:extLst>
              <a:ext uri="{FF2B5EF4-FFF2-40B4-BE49-F238E27FC236}">
                <a16:creationId xmlns:a16="http://schemas.microsoft.com/office/drawing/2014/main" id="{3D4F36CA-8BF2-4045-BD07-2E4CD6C1B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388" y="227013"/>
            <a:ext cx="25908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ValleyofKings">
            <a:extLst>
              <a:ext uri="{FF2B5EF4-FFF2-40B4-BE49-F238E27FC236}">
                <a16:creationId xmlns:a16="http://schemas.microsoft.com/office/drawing/2014/main" id="{860D9C4A-6BDC-4F2E-BE33-AB50E19C6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754438"/>
            <a:ext cx="343693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32BBC4F-FE72-49B6-BECD-F9A0B05D0174}"/>
              </a:ext>
            </a:extLst>
          </p:cNvPr>
          <p:cNvSpPr>
            <a:spLocks noGrp="1" noChangeArrowheads="1"/>
          </p:cNvSpPr>
          <p:nvPr>
            <p:ph type="title"/>
          </p:nvPr>
        </p:nvSpPr>
        <p:spPr/>
        <p:txBody>
          <a:bodyPr/>
          <a:lstStyle/>
          <a:p>
            <a:r>
              <a:rPr lang="en-US" altLang="en-US"/>
              <a:t>Society</a:t>
            </a:r>
          </a:p>
        </p:txBody>
      </p:sp>
      <p:sp>
        <p:nvSpPr>
          <p:cNvPr id="67587" name="Content Placeholder 2">
            <a:extLst>
              <a:ext uri="{FF2B5EF4-FFF2-40B4-BE49-F238E27FC236}">
                <a16:creationId xmlns:a16="http://schemas.microsoft.com/office/drawing/2014/main" id="{7DADB11A-A8B5-48B2-A388-3572AB178BAA}"/>
              </a:ext>
            </a:extLst>
          </p:cNvPr>
          <p:cNvSpPr>
            <a:spLocks noGrp="1" noChangeArrowheads="1"/>
          </p:cNvSpPr>
          <p:nvPr>
            <p:ph idx="1"/>
          </p:nvPr>
        </p:nvSpPr>
        <p:spPr>
          <a:xfrm>
            <a:off x="1905000" y="1295401"/>
            <a:ext cx="8229600" cy="4525963"/>
          </a:xfrm>
        </p:spPr>
        <p:txBody>
          <a:bodyPr/>
          <a:lstStyle/>
          <a:p>
            <a:r>
              <a:rPr lang="en-US" altLang="en-US"/>
              <a:t>organized like a pyramid</a:t>
            </a:r>
          </a:p>
          <a:p>
            <a:r>
              <a:rPr lang="en-US" altLang="en-US"/>
              <a:t>pharaoh at the top</a:t>
            </a:r>
          </a:p>
          <a:p>
            <a:r>
              <a:rPr lang="en-US" altLang="en-US"/>
              <a:t>surrounded by a ruling class of nobles and priests who ran the government and managed their own estates</a:t>
            </a:r>
          </a:p>
          <a:p>
            <a:r>
              <a:rPr lang="en-US" altLang="en-US"/>
              <a:t>below the upper class were merchants, artisans, scribes, and tax collectors</a:t>
            </a:r>
          </a:p>
          <a:p>
            <a:r>
              <a:rPr lang="en-US" altLang="en-US"/>
              <a:t>largest number of people was peasants who worked the land, paid taxes, and provided military service and labor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82596D4-9308-417A-A225-53247DE3B039}"/>
              </a:ext>
            </a:extLst>
          </p:cNvPr>
          <p:cNvSpPr>
            <a:spLocks noGrp="1" noChangeArrowheads="1"/>
          </p:cNvSpPr>
          <p:nvPr>
            <p:ph type="title"/>
          </p:nvPr>
        </p:nvSpPr>
        <p:spPr/>
        <p:txBody>
          <a:bodyPr/>
          <a:lstStyle/>
          <a:p>
            <a:r>
              <a:rPr lang="en-US" altLang="en-US"/>
              <a:t>Advancements</a:t>
            </a:r>
          </a:p>
        </p:txBody>
      </p:sp>
      <p:sp>
        <p:nvSpPr>
          <p:cNvPr id="68611" name="Content Placeholder 2">
            <a:extLst>
              <a:ext uri="{FF2B5EF4-FFF2-40B4-BE49-F238E27FC236}">
                <a16:creationId xmlns:a16="http://schemas.microsoft.com/office/drawing/2014/main" id="{BD42B626-04BA-4156-9595-F8340EBFFA02}"/>
              </a:ext>
            </a:extLst>
          </p:cNvPr>
          <p:cNvSpPr>
            <a:spLocks noGrp="1" noChangeArrowheads="1"/>
          </p:cNvSpPr>
          <p:nvPr>
            <p:ph idx="1"/>
          </p:nvPr>
        </p:nvSpPr>
        <p:spPr/>
        <p:txBody>
          <a:bodyPr/>
          <a:lstStyle/>
          <a:p>
            <a:r>
              <a:rPr lang="en-US" altLang="en-US"/>
              <a:t>Pyramids, temples, and other monuments exemplify the architectural and artistic achievements</a:t>
            </a:r>
          </a:p>
          <a:p>
            <a:r>
              <a:rPr lang="en-US" altLang="en-US"/>
              <a:t>advances in geometry, able to calculate area and volume </a:t>
            </a:r>
          </a:p>
          <a:p>
            <a:r>
              <a:rPr lang="en-US" altLang="en-US"/>
              <a:t>hieroglyphics, or ‘sacred carvings’ </a:t>
            </a:r>
          </a:p>
          <a:p>
            <a:r>
              <a:rPr lang="en-US" altLang="en-US"/>
              <a:t>practice of medicine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a:extLst>
              <a:ext uri="{FF2B5EF4-FFF2-40B4-BE49-F238E27FC236}">
                <a16:creationId xmlns:a16="http://schemas.microsoft.com/office/drawing/2014/main" id="{1F990F0D-A881-444E-96BF-03477710B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
            <a:ext cx="6934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4FD1060-2590-424C-8832-1AC782A62650}"/>
              </a:ext>
            </a:extLst>
          </p:cNvPr>
          <p:cNvSpPr>
            <a:spLocks noGrp="1" noChangeArrowheads="1"/>
          </p:cNvSpPr>
          <p:nvPr>
            <p:ph type="title"/>
          </p:nvPr>
        </p:nvSpPr>
        <p:spPr/>
        <p:txBody>
          <a:bodyPr/>
          <a:lstStyle/>
          <a:p>
            <a:r>
              <a:rPr lang="en-US" altLang="en-US"/>
              <a:t>Geography</a:t>
            </a:r>
          </a:p>
        </p:txBody>
      </p:sp>
      <p:pic>
        <p:nvPicPr>
          <p:cNvPr id="37891" name="Picture 4" descr="Nile1">
            <a:extLst>
              <a:ext uri="{FF2B5EF4-FFF2-40B4-BE49-F238E27FC236}">
                <a16:creationId xmlns:a16="http://schemas.microsoft.com/office/drawing/2014/main" id="{2171582B-684B-4AEB-B561-5F22288C8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26431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Nile2">
            <a:extLst>
              <a:ext uri="{FF2B5EF4-FFF2-40B4-BE49-F238E27FC236}">
                <a16:creationId xmlns:a16="http://schemas.microsoft.com/office/drawing/2014/main" id="{5852CDB3-FA66-4987-BC82-EAED694E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4073526"/>
            <a:ext cx="2895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Nile3">
            <a:extLst>
              <a:ext uri="{FF2B5EF4-FFF2-40B4-BE49-F238E27FC236}">
                <a16:creationId xmlns:a16="http://schemas.microsoft.com/office/drawing/2014/main" id="{1E9D13E5-1829-4957-A749-279F0B306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1152526"/>
            <a:ext cx="55626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46751D8-A0CD-4DC7-955E-2F0C560D5D42}"/>
              </a:ext>
            </a:extLst>
          </p:cNvPr>
          <p:cNvSpPr>
            <a:spLocks noGrp="1" noChangeArrowheads="1"/>
          </p:cNvSpPr>
          <p:nvPr>
            <p:ph type="ctrTitle"/>
          </p:nvPr>
        </p:nvSpPr>
        <p:spPr>
          <a:xfrm>
            <a:off x="2390776" y="1447800"/>
            <a:ext cx="8048625" cy="1371600"/>
          </a:xfrm>
        </p:spPr>
        <p:txBody>
          <a:bodyPr/>
          <a:lstStyle/>
          <a:p>
            <a:r>
              <a:rPr lang="en-US" altLang="en-US" sz="2800">
                <a:hlinkClick r:id="rId2"/>
              </a:rPr>
              <a:t>https://www.youtube.com/watch?v=hO1tzmi1V5g</a:t>
            </a:r>
            <a:endParaRPr lang="en-US"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ular Callout 4">
            <a:extLst>
              <a:ext uri="{FF2B5EF4-FFF2-40B4-BE49-F238E27FC236}">
                <a16:creationId xmlns:a16="http://schemas.microsoft.com/office/drawing/2014/main" id="{97986128-09DF-4DA7-B0C8-F9489D0BB8FE}"/>
              </a:ext>
            </a:extLst>
          </p:cNvPr>
          <p:cNvSpPr>
            <a:spLocks noChangeArrowheads="1"/>
          </p:cNvSpPr>
          <p:nvPr/>
        </p:nvSpPr>
        <p:spPr bwMode="auto">
          <a:xfrm>
            <a:off x="1524000" y="457200"/>
            <a:ext cx="3505200" cy="1447800"/>
          </a:xfrm>
          <a:prstGeom prst="wedgeRectCallout">
            <a:avLst>
              <a:gd name="adj1" fmla="val 27310"/>
              <a:gd name="adj2" fmla="val 13491"/>
            </a:avLst>
          </a:prstGeom>
          <a:solidFill>
            <a:srgbClr val="FFFF99"/>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a:lnSpc>
                <a:spcPct val="85000"/>
              </a:lnSpc>
              <a:spcBef>
                <a:spcPct val="0"/>
              </a:spcBef>
              <a:buClrTx/>
              <a:buFontTx/>
              <a:buNone/>
            </a:pPr>
            <a:r>
              <a:rPr kumimoji="0" lang="en-US" altLang="en-US" sz="3400" dirty="0">
                <a:solidFill>
                  <a:schemeClr val="bg1"/>
                </a:solidFill>
                <a:latin typeface="Calibri" panose="020F0502020204030204" pitchFamily="34" charset="0"/>
                <a:cs typeface="Arial" panose="020B0604020202020204" pitchFamily="34" charset="0"/>
              </a:rPr>
              <a:t>Egypt began along the Nile River in North Africa</a:t>
            </a:r>
          </a:p>
        </p:txBody>
      </p:sp>
      <p:sp>
        <p:nvSpPr>
          <p:cNvPr id="6" name="Rectangular Callout 5">
            <a:extLst>
              <a:ext uri="{FF2B5EF4-FFF2-40B4-BE49-F238E27FC236}">
                <a16:creationId xmlns:a16="http://schemas.microsoft.com/office/drawing/2014/main" id="{ED461BC7-72F0-40EC-830E-E0A4C9ECABE2}"/>
              </a:ext>
            </a:extLst>
          </p:cNvPr>
          <p:cNvSpPr>
            <a:spLocks noChangeArrowheads="1"/>
          </p:cNvSpPr>
          <p:nvPr/>
        </p:nvSpPr>
        <p:spPr bwMode="auto">
          <a:xfrm>
            <a:off x="1524000" y="2133600"/>
            <a:ext cx="3505200" cy="3200400"/>
          </a:xfrm>
          <a:prstGeom prst="wedgeRectCallout">
            <a:avLst>
              <a:gd name="adj1" fmla="val 28852"/>
              <a:gd name="adj2" fmla="val -19630"/>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a:lnSpc>
                <a:spcPct val="85000"/>
              </a:lnSpc>
              <a:spcBef>
                <a:spcPct val="0"/>
              </a:spcBef>
              <a:buClrTx/>
              <a:buFontTx/>
              <a:buNone/>
            </a:pPr>
            <a:r>
              <a:rPr kumimoji="0" lang="en-US" altLang="en-US" sz="3400" dirty="0">
                <a:solidFill>
                  <a:schemeClr val="bg1"/>
                </a:solidFill>
                <a:latin typeface="Calibri" panose="020F0502020204030204" pitchFamily="34" charset="0"/>
                <a:cs typeface="Arial" panose="020B0604020202020204" pitchFamily="34" charset="0"/>
              </a:rPr>
              <a:t>Egypt was bordered on both sides by desert which isolated </a:t>
            </a:r>
            <a:br>
              <a:rPr kumimoji="0" lang="en-US" altLang="en-US" sz="3400" dirty="0">
                <a:solidFill>
                  <a:schemeClr val="bg1"/>
                </a:solidFill>
                <a:latin typeface="Calibri" panose="020F0502020204030204" pitchFamily="34" charset="0"/>
                <a:cs typeface="Arial" panose="020B0604020202020204" pitchFamily="34" charset="0"/>
              </a:rPr>
            </a:br>
            <a:r>
              <a:rPr kumimoji="0" lang="en-US" altLang="en-US" sz="3400" dirty="0">
                <a:solidFill>
                  <a:schemeClr val="bg1"/>
                </a:solidFill>
                <a:latin typeface="Calibri" panose="020F0502020204030204" pitchFamily="34" charset="0"/>
                <a:cs typeface="Arial" panose="020B0604020202020204" pitchFamily="34" charset="0"/>
              </a:rPr>
              <a:t>&amp; protected Egyptians from outsiders </a:t>
            </a:r>
          </a:p>
        </p:txBody>
      </p:sp>
      <p:pic>
        <p:nvPicPr>
          <p:cNvPr id="4100" name="Picture 8">
            <a:extLst>
              <a:ext uri="{FF2B5EF4-FFF2-40B4-BE49-F238E27FC236}">
                <a16:creationId xmlns:a16="http://schemas.microsoft.com/office/drawing/2014/main" id="{24F173DE-2F12-487A-96D3-31A0A3624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8263"/>
            <a:ext cx="54864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a:extLst>
              <a:ext uri="{FF2B5EF4-FFF2-40B4-BE49-F238E27FC236}">
                <a16:creationId xmlns:a16="http://schemas.microsoft.com/office/drawing/2014/main" id="{EE98F79E-7367-4FD2-A07D-F8D5B4878782}"/>
              </a:ext>
            </a:extLst>
          </p:cNvPr>
          <p:cNvSpPr>
            <a:spLocks noChangeArrowheads="1"/>
          </p:cNvSpPr>
          <p:nvPr/>
        </p:nvSpPr>
        <p:spPr bwMode="auto">
          <a:xfrm>
            <a:off x="1524000" y="3200400"/>
            <a:ext cx="3505200" cy="2362200"/>
          </a:xfrm>
          <a:prstGeom prst="wedgeRectCallout">
            <a:avLst>
              <a:gd name="adj1" fmla="val 28852"/>
              <a:gd name="adj2" fmla="val -19630"/>
            </a:avLst>
          </a:prstGeom>
          <a:solidFill>
            <a:srgbClr val="CCFF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a:lnSpc>
                <a:spcPct val="85000"/>
              </a:lnSpc>
              <a:spcBef>
                <a:spcPct val="0"/>
              </a:spcBef>
              <a:buClrTx/>
              <a:buFontTx/>
              <a:buNone/>
            </a:pPr>
            <a:r>
              <a:rPr kumimoji="0" lang="en-US" altLang="en-US" sz="3400" dirty="0">
                <a:solidFill>
                  <a:schemeClr val="bg1"/>
                </a:solidFill>
                <a:latin typeface="Calibri" panose="020F0502020204030204" pitchFamily="34" charset="0"/>
                <a:cs typeface="Arial" panose="020B0604020202020204" pitchFamily="34" charset="0"/>
              </a:rPr>
              <a:t>The Nile River’s annual floods were predictable &amp; provided fertile soil for farming </a:t>
            </a:r>
          </a:p>
        </p:txBody>
      </p:sp>
      <p:sp>
        <p:nvSpPr>
          <p:cNvPr id="8" name="Rectangular Callout 7">
            <a:extLst>
              <a:ext uri="{FF2B5EF4-FFF2-40B4-BE49-F238E27FC236}">
                <a16:creationId xmlns:a16="http://schemas.microsoft.com/office/drawing/2014/main" id="{7C253E41-1CFD-45CC-9BFB-434A07173F07}"/>
              </a:ext>
            </a:extLst>
          </p:cNvPr>
          <p:cNvSpPr>
            <a:spLocks noChangeArrowheads="1"/>
          </p:cNvSpPr>
          <p:nvPr/>
        </p:nvSpPr>
        <p:spPr bwMode="auto">
          <a:xfrm>
            <a:off x="1524000" y="4267200"/>
            <a:ext cx="3505200" cy="2286000"/>
          </a:xfrm>
          <a:prstGeom prst="wedgeRectCallout">
            <a:avLst>
              <a:gd name="adj1" fmla="val 40264"/>
              <a:gd name="adj2" fmla="val -35356"/>
            </a:avLst>
          </a:prstGeom>
          <a:solidFill>
            <a:srgbClr val="CCB3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a:lnSpc>
                <a:spcPct val="85000"/>
              </a:lnSpc>
              <a:spcBef>
                <a:spcPct val="0"/>
              </a:spcBef>
              <a:buClrTx/>
              <a:buFontTx/>
              <a:buNone/>
            </a:pPr>
            <a:r>
              <a:rPr kumimoji="0" lang="en-US" altLang="en-US" sz="3400" dirty="0">
                <a:solidFill>
                  <a:schemeClr val="bg1"/>
                </a:solidFill>
                <a:latin typeface="Calibri" panose="020F0502020204030204" pitchFamily="34" charset="0"/>
                <a:cs typeface="Arial" panose="020B0604020202020204" pitchFamily="34" charset="0"/>
              </a:rPr>
              <a:t>The Nile flooded so predictably that the Egyptians designed their calendar around it </a:t>
            </a:r>
          </a:p>
        </p:txBody>
      </p:sp>
      <p:pic>
        <p:nvPicPr>
          <p:cNvPr id="4101" name="Picture 5">
            <a:extLst>
              <a:ext uri="{FF2B5EF4-FFF2-40B4-BE49-F238E27FC236}">
                <a16:creationId xmlns:a16="http://schemas.microsoft.com/office/drawing/2014/main" id="{2EAFA6CA-5E4F-4DA8-883B-F811F8189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85800"/>
            <a:ext cx="55054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4100"/>
                                        </p:tgtEl>
                                      </p:cBhvr>
                                    </p:animEffect>
                                    <p:set>
                                      <p:cBhvr>
                                        <p:cTn id="18" dur="1" fill="hold">
                                          <p:stCondLst>
                                            <p:cond delay="999"/>
                                          </p:stCondLst>
                                        </p:cTn>
                                        <p:tgtEl>
                                          <p:spTgt spid="410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fade">
                                      <p:cBhvr>
                                        <p:cTn id="24"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A385BAA-361A-43FA-9EC4-4D8FDF8917B7}"/>
              </a:ext>
            </a:extLst>
          </p:cNvPr>
          <p:cNvSpPr>
            <a:spLocks noGrp="1"/>
          </p:cNvSpPr>
          <p:nvPr>
            <p:ph type="title" idx="4294967295"/>
          </p:nvPr>
        </p:nvSpPr>
        <p:spPr>
          <a:xfrm>
            <a:off x="4191000" y="0"/>
            <a:ext cx="6477000" cy="762000"/>
          </a:xfrm>
        </p:spPr>
        <p:txBody>
          <a:bodyPr/>
          <a:lstStyle/>
          <a:p>
            <a:pPr eaLnBrk="1" hangingPunct="1"/>
            <a:r>
              <a:rPr lang="en-US" altLang="en-US" sz="4000"/>
              <a:t>Lasting Contributions</a:t>
            </a:r>
          </a:p>
        </p:txBody>
      </p:sp>
      <p:pic>
        <p:nvPicPr>
          <p:cNvPr id="58371" name="Picture 1">
            <a:extLst>
              <a:ext uri="{FF2B5EF4-FFF2-40B4-BE49-F238E27FC236}">
                <a16:creationId xmlns:a16="http://schemas.microsoft.com/office/drawing/2014/main" id="{93CFE4F1-E1C8-4ABD-BEEF-F36689993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
            <a:extLst>
              <a:ext uri="{FF2B5EF4-FFF2-40B4-BE49-F238E27FC236}">
                <a16:creationId xmlns:a16="http://schemas.microsoft.com/office/drawing/2014/main" id="{63D4D36A-F8A7-415C-89FB-DC6A87C4C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7">
            <a:extLst>
              <a:ext uri="{FF2B5EF4-FFF2-40B4-BE49-F238E27FC236}">
                <a16:creationId xmlns:a16="http://schemas.microsoft.com/office/drawing/2014/main" id="{E05ACAAE-A038-4D3B-B814-E87D8D412334}"/>
              </a:ext>
            </a:extLst>
          </p:cNvPr>
          <p:cNvSpPr>
            <a:spLocks noChangeArrowheads="1"/>
          </p:cNvSpPr>
          <p:nvPr/>
        </p:nvSpPr>
        <p:spPr bwMode="auto">
          <a:xfrm>
            <a:off x="1524000" y="457200"/>
            <a:ext cx="2590800" cy="10668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spcBef>
                <a:spcPct val="0"/>
              </a:spcBef>
              <a:buClrTx/>
              <a:buFontTx/>
              <a:buNone/>
            </a:pPr>
            <a:endParaRPr kumimoji="0" lang="en-US" altLang="en-US" sz="1800">
              <a:latin typeface="Times New Roman" panose="02020603050405020304" pitchFamily="18" charset="0"/>
              <a:cs typeface="Arial" panose="020B0604020202020204" pitchFamily="34" charset="0"/>
            </a:endParaRPr>
          </a:p>
        </p:txBody>
      </p:sp>
      <p:sp>
        <p:nvSpPr>
          <p:cNvPr id="58374" name="Content Placeholder 7">
            <a:extLst>
              <a:ext uri="{FF2B5EF4-FFF2-40B4-BE49-F238E27FC236}">
                <a16:creationId xmlns:a16="http://schemas.microsoft.com/office/drawing/2014/main" id="{76A91108-1D25-4808-B35D-AA43DF4FFC7F}"/>
              </a:ext>
            </a:extLst>
          </p:cNvPr>
          <p:cNvSpPr>
            <a:spLocks noGrp="1"/>
          </p:cNvSpPr>
          <p:nvPr>
            <p:ph idx="4294967295"/>
          </p:nvPr>
        </p:nvSpPr>
        <p:spPr>
          <a:xfrm>
            <a:off x="4191000" y="762000"/>
            <a:ext cx="6477000" cy="6096000"/>
          </a:xfrm>
        </p:spPr>
        <p:txBody>
          <a:bodyPr/>
          <a:lstStyle/>
          <a:p>
            <a:pPr eaLnBrk="1" hangingPunct="1">
              <a:lnSpc>
                <a:spcPct val="90000"/>
              </a:lnSpc>
              <a:spcBef>
                <a:spcPct val="0"/>
              </a:spcBef>
            </a:pPr>
            <a:r>
              <a:rPr lang="en-US" altLang="en-US" sz="3800"/>
              <a:t>Advanced Cities:</a:t>
            </a:r>
          </a:p>
          <a:p>
            <a:pPr lvl="1" eaLnBrk="1" hangingPunct="1">
              <a:spcBef>
                <a:spcPct val="0"/>
              </a:spcBef>
            </a:pPr>
            <a:r>
              <a:rPr lang="en-US" altLang="en-US" sz="3800"/>
              <a:t>Cities </a:t>
            </a:r>
            <a:br>
              <a:rPr lang="en-US" altLang="en-US" sz="3800"/>
            </a:br>
            <a:r>
              <a:rPr lang="en-US" altLang="en-US" sz="3800"/>
              <a:t>developed </a:t>
            </a:r>
            <a:br>
              <a:rPr lang="en-US" altLang="en-US" sz="3800"/>
            </a:br>
            <a:r>
              <a:rPr lang="en-US" altLang="en-US" sz="3800"/>
              <a:t>along the </a:t>
            </a:r>
            <a:br>
              <a:rPr lang="en-US" altLang="en-US" sz="3800"/>
            </a:br>
            <a:r>
              <a:rPr lang="en-US" altLang="en-US" sz="3800"/>
              <a:t>Nile River </a:t>
            </a:r>
            <a:br>
              <a:rPr lang="en-US" altLang="en-US" sz="3800"/>
            </a:br>
            <a:r>
              <a:rPr lang="en-US" altLang="en-US" sz="3800"/>
              <a:t>in “Upper </a:t>
            </a:r>
            <a:br>
              <a:rPr lang="en-US" altLang="en-US" sz="3800"/>
            </a:br>
            <a:r>
              <a:rPr lang="en-US" altLang="en-US" sz="3800"/>
              <a:t>Egypt” &amp; </a:t>
            </a:r>
            <a:br>
              <a:rPr lang="en-US" altLang="en-US" sz="3800"/>
            </a:br>
            <a:r>
              <a:rPr lang="en-US" altLang="en-US" sz="3800"/>
              <a:t>“Lower </a:t>
            </a:r>
            <a:br>
              <a:rPr lang="en-US" altLang="en-US" sz="3800"/>
            </a:br>
            <a:r>
              <a:rPr lang="en-US" altLang="en-US" sz="3800"/>
              <a:t>Egypt”</a:t>
            </a:r>
          </a:p>
        </p:txBody>
      </p:sp>
      <p:pic>
        <p:nvPicPr>
          <p:cNvPr id="58375" name="Picture 8" descr="http://www.bible-history.com/geography/maps/Map-of-Pharaonic-Egypt.gif">
            <a:extLst>
              <a:ext uri="{FF2B5EF4-FFF2-40B4-BE49-F238E27FC236}">
                <a16:creationId xmlns:a16="http://schemas.microsoft.com/office/drawing/2014/main" id="{5FD7C223-5B45-4AC3-B841-DA90F0C9222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t="10422" r="23831" b="2411"/>
          <a:stretch>
            <a:fillRect/>
          </a:stretch>
        </p:blipFill>
        <p:spPr bwMode="auto">
          <a:xfrm>
            <a:off x="7162800" y="1371600"/>
            <a:ext cx="350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755866"/>
      </p:ext>
    </p:extLst>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0D844F4-BFE2-43F5-971F-9A3407AB0E80}"/>
              </a:ext>
            </a:extLst>
          </p:cNvPr>
          <p:cNvSpPr>
            <a:spLocks noGrp="1"/>
          </p:cNvSpPr>
          <p:nvPr>
            <p:ph type="title" idx="4294967295"/>
          </p:nvPr>
        </p:nvSpPr>
        <p:spPr>
          <a:xfrm>
            <a:off x="4191000" y="0"/>
            <a:ext cx="6477000" cy="762000"/>
          </a:xfrm>
        </p:spPr>
        <p:txBody>
          <a:bodyPr/>
          <a:lstStyle/>
          <a:p>
            <a:pPr eaLnBrk="1" hangingPunct="1"/>
            <a:r>
              <a:rPr lang="en-US" altLang="en-US" sz="4000"/>
              <a:t>Lasting Contributions</a:t>
            </a:r>
          </a:p>
        </p:txBody>
      </p:sp>
      <p:sp>
        <p:nvSpPr>
          <p:cNvPr id="60419" name="Content Placeholder 2">
            <a:extLst>
              <a:ext uri="{FF2B5EF4-FFF2-40B4-BE49-F238E27FC236}">
                <a16:creationId xmlns:a16="http://schemas.microsoft.com/office/drawing/2014/main" id="{FB068F6E-EBA8-4DE8-B68B-FCD1EBC0EFFB}"/>
              </a:ext>
            </a:extLst>
          </p:cNvPr>
          <p:cNvSpPr>
            <a:spLocks noGrp="1"/>
          </p:cNvSpPr>
          <p:nvPr>
            <p:ph idx="4294967295"/>
          </p:nvPr>
        </p:nvSpPr>
        <p:spPr>
          <a:xfrm>
            <a:off x="4267200" y="685800"/>
            <a:ext cx="6400800" cy="6172200"/>
          </a:xfrm>
        </p:spPr>
        <p:txBody>
          <a:bodyPr/>
          <a:lstStyle/>
          <a:p>
            <a:pPr eaLnBrk="1" hangingPunct="1">
              <a:lnSpc>
                <a:spcPct val="90000"/>
              </a:lnSpc>
              <a:spcBef>
                <a:spcPct val="0"/>
              </a:spcBef>
            </a:pPr>
            <a:r>
              <a:rPr lang="en-US" altLang="en-US" sz="3800"/>
              <a:t>Specialized Workers:</a:t>
            </a:r>
          </a:p>
          <a:p>
            <a:pPr lvl="1" eaLnBrk="1" hangingPunct="1">
              <a:lnSpc>
                <a:spcPct val="90000"/>
              </a:lnSpc>
              <a:spcBef>
                <a:spcPct val="0"/>
              </a:spcBef>
            </a:pPr>
            <a:r>
              <a:rPr lang="en-US" altLang="en-US" sz="3800"/>
              <a:t>?</a:t>
            </a:r>
            <a:endParaRPr lang="en-US" altLang="en-US" sz="3600"/>
          </a:p>
        </p:txBody>
      </p:sp>
      <p:pic>
        <p:nvPicPr>
          <p:cNvPr id="60420" name="Picture 1">
            <a:extLst>
              <a:ext uri="{FF2B5EF4-FFF2-40B4-BE49-F238E27FC236}">
                <a16:creationId xmlns:a16="http://schemas.microsoft.com/office/drawing/2014/main" id="{CBF9C06E-9674-4330-AA64-54B8EBFD8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1">
            <a:extLst>
              <a:ext uri="{FF2B5EF4-FFF2-40B4-BE49-F238E27FC236}">
                <a16:creationId xmlns:a16="http://schemas.microsoft.com/office/drawing/2014/main" id="{E728B3CC-0728-48EC-B194-64828FFEC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7">
            <a:extLst>
              <a:ext uri="{FF2B5EF4-FFF2-40B4-BE49-F238E27FC236}">
                <a16:creationId xmlns:a16="http://schemas.microsoft.com/office/drawing/2014/main" id="{FB87AA4D-DBF4-4458-92F9-D873A65DFEA5}"/>
              </a:ext>
            </a:extLst>
          </p:cNvPr>
          <p:cNvSpPr>
            <a:spLocks noChangeArrowheads="1"/>
          </p:cNvSpPr>
          <p:nvPr/>
        </p:nvSpPr>
        <p:spPr bwMode="auto">
          <a:xfrm>
            <a:off x="1524000" y="1524000"/>
            <a:ext cx="25908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spcBef>
                <a:spcPct val="0"/>
              </a:spcBef>
              <a:buClrTx/>
              <a:buFontTx/>
              <a:buNone/>
            </a:pPr>
            <a:endParaRPr kumimoji="0" lang="en-US" altLang="en-US" sz="1800">
              <a:latin typeface="Times New Roman" panose="02020603050405020304" pitchFamily="18" charset="0"/>
              <a:cs typeface="Arial" panose="020B0604020202020204" pitchFamily="34" charset="0"/>
            </a:endParaRPr>
          </a:p>
        </p:txBody>
      </p:sp>
      <p:pic>
        <p:nvPicPr>
          <p:cNvPr id="60423" name="il_fi" descr="http://sites.google.com/site/mrcrainshomeatschool/_/rsrc/1256321386067/Home/egypt/Egyptian_Social_Classes2.bmp?height=574&amp;width=632">
            <a:extLst>
              <a:ext uri="{FF2B5EF4-FFF2-40B4-BE49-F238E27FC236}">
                <a16:creationId xmlns:a16="http://schemas.microsoft.com/office/drawing/2014/main" id="{0F385AC9-99AA-4E31-AD5D-9007813F08C8}"/>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191000" y="1219200"/>
            <a:ext cx="64960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623039"/>
      </p:ext>
    </p:extLst>
  </p:cSld>
  <p:clrMapOvr>
    <a:masterClrMapping/>
  </p:clrMapOvr>
  <mc:AlternateContent xmlns:mc="http://schemas.openxmlformats.org/markup-compatibility/2006">
    <mc:Choice xmlns:p14="http://schemas.microsoft.com/office/powerpoint/2010/main" Requires="p14">
      <p:transition spd="slow" p14:dur="2000" advTm="150000"/>
    </mc:Choice>
    <mc:Fallback>
      <p:transition spd="slow" advTm="150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1520</Words>
  <Application>Microsoft Office PowerPoint</Application>
  <PresentationFormat>Widescreen</PresentationFormat>
  <Paragraphs>181</Paragraphs>
  <Slides>36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Papyrus</vt:lpstr>
      <vt:lpstr>Times New Roman</vt:lpstr>
      <vt:lpstr>Wingdings 3</vt:lpstr>
      <vt:lpstr>1_Ion</vt:lpstr>
      <vt:lpstr>Ancient Egypt</vt:lpstr>
      <vt:lpstr>PowerPoint Presentation</vt:lpstr>
      <vt:lpstr>PowerPoint Presentation</vt:lpstr>
      <vt:lpstr>PowerPoint Presentation</vt:lpstr>
      <vt:lpstr>Geography</vt:lpstr>
      <vt:lpstr>https://www.youtube.com/watch?v=hO1tzmi1V5g</vt:lpstr>
      <vt:lpstr>PowerPoint Presentation</vt:lpstr>
      <vt:lpstr>Lasting Contributions</vt:lpstr>
      <vt:lpstr>Lasting Contributions</vt:lpstr>
      <vt:lpstr>Lasting Contributions</vt:lpstr>
      <vt:lpstr>Lasting Contributions</vt:lpstr>
      <vt:lpstr>Lasting Contributions</vt:lpstr>
      <vt:lpstr>Lasting Contributions</vt:lpstr>
      <vt:lpstr>Geography</vt:lpstr>
      <vt:lpstr>Egypt Unified</vt:lpstr>
      <vt:lpstr>PowerPoint Presentation</vt:lpstr>
      <vt:lpstr>Ancient Egypt</vt:lpstr>
      <vt:lpstr>The Old Kingdom</vt:lpstr>
      <vt:lpstr>The Old Kingdom</vt:lpstr>
      <vt:lpstr>The Great Pyramid</vt:lpstr>
      <vt:lpstr>The Great Pyramid</vt:lpstr>
      <vt:lpstr>The Great Pyramid</vt:lpstr>
      <vt:lpstr>The Great Pyramid</vt:lpstr>
      <vt:lpstr>The Great Pyramids</vt:lpstr>
      <vt:lpstr>The Great Pyramids</vt:lpstr>
      <vt:lpstr>The Rosetta Stone</vt:lpstr>
      <vt:lpstr>Mummification</vt:lpstr>
      <vt:lpstr>The Middle Kingdom</vt:lpstr>
      <vt:lpstr>PowerPoint Presentation</vt:lpstr>
      <vt:lpstr>The New Kingdom</vt:lpstr>
      <vt:lpstr>The Pharaohs of the New Kingdom</vt:lpstr>
      <vt:lpstr>King Tutankhamen</vt:lpstr>
      <vt:lpstr>King Rameses II</vt:lpstr>
      <vt:lpstr>Society</vt:lpstr>
      <vt:lpstr>PowerPoint Presentation</vt:lpstr>
      <vt:lpstr>Advancements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dc:title>
  <dc:creator>Matthew Liedberg</dc:creator>
  <cp:lastModifiedBy>Matthew Liedberg</cp:lastModifiedBy>
  <cp:revision>4</cp:revision>
  <dcterms:created xsi:type="dcterms:W3CDTF">2019-08-09T03:12:57Z</dcterms:created>
  <dcterms:modified xsi:type="dcterms:W3CDTF">2019-08-09T04:46:05Z</dcterms:modified>
</cp:coreProperties>
</file>