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3" r:id="rId2"/>
    <p:sldId id="322" r:id="rId3"/>
    <p:sldId id="326" r:id="rId4"/>
    <p:sldId id="265" r:id="rId5"/>
    <p:sldId id="282" r:id="rId6"/>
    <p:sldId id="283" r:id="rId7"/>
    <p:sldId id="263" r:id="rId8"/>
    <p:sldId id="266" r:id="rId9"/>
    <p:sldId id="267" r:id="rId10"/>
    <p:sldId id="285" r:id="rId11"/>
    <p:sldId id="284" r:id="rId12"/>
    <p:sldId id="268" r:id="rId13"/>
    <p:sldId id="269" r:id="rId14"/>
    <p:sldId id="324" r:id="rId15"/>
    <p:sldId id="270" r:id="rId16"/>
    <p:sldId id="286" r:id="rId17"/>
    <p:sldId id="271" r:id="rId18"/>
    <p:sldId id="319" r:id="rId19"/>
    <p:sldId id="320" r:id="rId20"/>
    <p:sldId id="274" r:id="rId21"/>
    <p:sldId id="275" r:id="rId22"/>
    <p:sldId id="325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2" autoAdjust="0"/>
    <p:restoredTop sz="78333" autoAdjust="0"/>
  </p:normalViewPr>
  <p:slideViewPr>
    <p:cSldViewPr>
      <p:cViewPr varScale="1">
        <p:scale>
          <a:sx n="67" d="100"/>
          <a:sy n="67" d="100"/>
        </p:scale>
        <p:origin x="11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7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4BD20-036D-4031-9AB2-774388FC3CA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5B06-43BD-4453-BEFD-0CFD335C3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6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A5B06-43BD-4453-BEFD-0CFD335C35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4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58D-3BA4-4458-BE2F-68DBD6B806AE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F1D-C9BC-43C3-83DB-654471DA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58D-3BA4-4458-BE2F-68DBD6B806AE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F1D-C9BC-43C3-83DB-654471DA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58D-3BA4-4458-BE2F-68DBD6B806AE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F1D-C9BC-43C3-83DB-654471DA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58D-3BA4-4458-BE2F-68DBD6B806AE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F1D-C9BC-43C3-83DB-654471DA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58D-3BA4-4458-BE2F-68DBD6B806AE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F1D-C9BC-43C3-83DB-654471DA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58D-3BA4-4458-BE2F-68DBD6B806AE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F1D-C9BC-43C3-83DB-654471DA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58D-3BA4-4458-BE2F-68DBD6B806AE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F1D-C9BC-43C3-83DB-654471DA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58D-3BA4-4458-BE2F-68DBD6B806AE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F1D-C9BC-43C3-83DB-654471DA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58D-3BA4-4458-BE2F-68DBD6B806AE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F1D-C9BC-43C3-83DB-654471DA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58D-3BA4-4458-BE2F-68DBD6B806AE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F1D-C9BC-43C3-83DB-654471DA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7558D-3BA4-4458-BE2F-68DBD6B806AE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3F1D-C9BC-43C3-83DB-654471DA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7558D-3BA4-4458-BE2F-68DBD6B806AE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C3F1D-C9BC-43C3-83DB-654471DAC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73PkUvArJY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iyMmTYCRQ8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/>
              <a:t> </a:t>
            </a:r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8D0508-858E-4611-A053-1C54AB6C9043}"/>
              </a:ext>
            </a:extLst>
          </p:cNvPr>
          <p:cNvSpPr txBox="1"/>
          <p:nvPr/>
        </p:nvSpPr>
        <p:spPr>
          <a:xfrm>
            <a:off x="38100" y="-28575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/>
              <a:t>IMPERIALISM</a:t>
            </a:r>
            <a:endParaRPr lang="en-US" sz="11500" dirty="0"/>
          </a:p>
        </p:txBody>
      </p:sp>
      <p:pic>
        <p:nvPicPr>
          <p:cNvPr id="2050" name="Picture 2" descr="Image result for imperialism political cartoon">
            <a:extLst>
              <a:ext uri="{FF2B5EF4-FFF2-40B4-BE49-F238E27FC236}">
                <a16:creationId xmlns:a16="http://schemas.microsoft.com/office/drawing/2014/main" id="{FB803623-493C-4BE4-8F4F-E8E1D5611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14414"/>
            <a:ext cx="3969212" cy="403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mperialism political cartoon">
            <a:extLst>
              <a:ext uri="{FF2B5EF4-FFF2-40B4-BE49-F238E27FC236}">
                <a16:creationId xmlns:a16="http://schemas.microsoft.com/office/drawing/2014/main" id="{2A2F6E13-C986-4594-82F3-28B9CD49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269625" cy="426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8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C:\Users\Gaby\Downloads\sub_saharan_africa_mineral_resources_and_political_instabi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71534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accessionintl.com/images/africa_ma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5636"/>
            <a:ext cx="6667500" cy="6061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Bookman Old Style" pitchFamily="18" charset="0"/>
              </a:rPr>
              <a:t>Political Forces behind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man Old Style" pitchFamily="18" charset="0"/>
              </a:rPr>
              <a:t>National pride and the desire to acquire more land for your country to demonstrate power</a:t>
            </a:r>
          </a:p>
          <a:p>
            <a:r>
              <a:rPr lang="en-US" dirty="0">
                <a:latin typeface="Bookman Old Style" pitchFamily="18" charset="0"/>
              </a:rPr>
              <a:t>Competition between nations</a:t>
            </a:r>
          </a:p>
          <a:p>
            <a:pPr lvl="1"/>
            <a:r>
              <a:rPr lang="en-US" dirty="0">
                <a:latin typeface="Bookman Old Style" pitchFamily="18" charset="0"/>
              </a:rPr>
              <a:t>Nationalism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Bookman Old Style" pitchFamily="18" charset="0"/>
              </a:rPr>
              <a:t>Reasons Europeans were able to Imperialize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638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Bookman Old Style" pitchFamily="18" charset="0"/>
              </a:rPr>
              <a:t>More advanced technology</a:t>
            </a:r>
          </a:p>
          <a:p>
            <a:pPr lvl="1"/>
            <a:r>
              <a:rPr lang="en-US" dirty="0">
                <a:latin typeface="Bookman Old Style" pitchFamily="18" charset="0"/>
              </a:rPr>
              <a:t>Maxim gun</a:t>
            </a:r>
          </a:p>
          <a:p>
            <a:pPr lvl="1"/>
            <a:r>
              <a:rPr lang="en-US" dirty="0">
                <a:latin typeface="Bookman Old Style" pitchFamily="18" charset="0"/>
              </a:rPr>
              <a:t>Steam ship</a:t>
            </a:r>
          </a:p>
          <a:p>
            <a:pPr lvl="1"/>
            <a:r>
              <a:rPr lang="en-US" dirty="0">
                <a:latin typeface="Bookman Old Style" pitchFamily="18" charset="0"/>
              </a:rPr>
              <a:t>Railroads</a:t>
            </a:r>
          </a:p>
          <a:p>
            <a:r>
              <a:rPr lang="en-US" dirty="0">
                <a:latin typeface="Bookman Old Style" pitchFamily="18" charset="0"/>
              </a:rPr>
              <a:t>Advancements in medicine</a:t>
            </a:r>
          </a:p>
          <a:p>
            <a:pPr lvl="1"/>
            <a:r>
              <a:rPr lang="en-US" dirty="0">
                <a:latin typeface="Bookman Old Style" pitchFamily="18" charset="0"/>
              </a:rPr>
              <a:t>Treatments for Malaria and other tropical diseases</a:t>
            </a:r>
          </a:p>
          <a:p>
            <a:r>
              <a:rPr lang="en-US" dirty="0">
                <a:latin typeface="Bookman Old Style" pitchFamily="18" charset="0"/>
              </a:rPr>
              <a:t>Africa was internally divided </a:t>
            </a:r>
          </a:p>
          <a:p>
            <a:pPr lvl="1"/>
            <a:r>
              <a:rPr lang="en-US" dirty="0">
                <a:latin typeface="Bookman Old Style" pitchFamily="18" charset="0"/>
              </a:rPr>
              <a:t>Europeans played nations against each other</a:t>
            </a:r>
          </a:p>
        </p:txBody>
      </p:sp>
      <p:pic>
        <p:nvPicPr>
          <p:cNvPr id="13314" name="Picture 2" descr="http://upload.wikimedia.org/wikipedia/commons/9/9c/Eolus_(American_Coastal_Steamship,_186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114800"/>
            <a:ext cx="3886200" cy="2442004"/>
          </a:xfrm>
          <a:prstGeom prst="rect">
            <a:avLst/>
          </a:prstGeom>
          <a:noFill/>
        </p:spPr>
      </p:pic>
      <p:pic>
        <p:nvPicPr>
          <p:cNvPr id="13316" name="Picture 4" descr="http://t0.gstatic.com/images?q=tbn:ANd9GcRaWmrEYf4-gfcXbXwTfNeCB63jo492chv8zX9h7GyK1-Ov-G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3053894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E355-E08F-44BE-8A77-9C7CD7E2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James Acaster On The Absurdity Of The British Empire">
            <a:hlinkClick r:id="" action="ppaction://media"/>
            <a:extLst>
              <a:ext uri="{FF2B5EF4-FFF2-40B4-BE49-F238E27FC236}">
                <a16:creationId xmlns:a16="http://schemas.microsoft.com/office/drawing/2014/main" id="{E9D7D7E8-AE8C-4155-9FFB-464C1AB6D11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911" y="808038"/>
            <a:ext cx="8858177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3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Bookman Old Style" pitchFamily="18" charset="0"/>
              </a:rPr>
              <a:t>Scramble for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Bookman Old Style" pitchFamily="18" charset="0"/>
              </a:rPr>
              <a:t>Gold, diamonds, tin, copper, rubber and other natural resources were abundant in Africa</a:t>
            </a:r>
          </a:p>
          <a:p>
            <a:r>
              <a:rPr lang="en-US" dirty="0">
                <a:latin typeface="Bookman Old Style" pitchFamily="18" charset="0"/>
              </a:rPr>
              <a:t>Berlin Conference:</a:t>
            </a:r>
          </a:p>
          <a:p>
            <a:pPr lvl="1"/>
            <a:r>
              <a:rPr lang="en-US" dirty="0">
                <a:latin typeface="Bookman Old Style" pitchFamily="18" charset="0"/>
              </a:rPr>
              <a:t>1884-1885 conference</a:t>
            </a:r>
          </a:p>
          <a:p>
            <a:pPr lvl="1"/>
            <a:r>
              <a:rPr lang="en-US" dirty="0">
                <a:latin typeface="Bookman Old Style" pitchFamily="18" charset="0"/>
              </a:rPr>
              <a:t>Europeans divided African nations</a:t>
            </a:r>
          </a:p>
          <a:p>
            <a:pPr lvl="1"/>
            <a:r>
              <a:rPr lang="en-US" dirty="0">
                <a:latin typeface="Bookman Old Style" pitchFamily="18" charset="0"/>
              </a:rPr>
              <a:t>No African leaders present</a:t>
            </a:r>
          </a:p>
          <a:p>
            <a:pPr lvl="1"/>
            <a:r>
              <a:rPr lang="en-US" dirty="0">
                <a:latin typeface="Bookman Old Style" pitchFamily="18" charset="0"/>
              </a:rPr>
              <a:t>No regard for ethnic conflicts </a:t>
            </a:r>
          </a:p>
          <a:p>
            <a:pPr lvl="1"/>
            <a:r>
              <a:rPr lang="en-US" dirty="0">
                <a:latin typeface="Bookman Old Style" pitchFamily="18" charset="0"/>
              </a:rPr>
              <a:t>Only Ethiopia and Liberia remained free from European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Africa before and after                         the Berlin Conference </a:t>
            </a:r>
          </a:p>
        </p:txBody>
      </p:sp>
      <p:pic>
        <p:nvPicPr>
          <p:cNvPr id="44034" name="Picture 2" descr="http://cuwhist.files.wordpress.com/2011/01/afric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441547" cy="459997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04687"/>
            <a:ext cx="389572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Bookman Old Style" pitchFamily="18" charset="0"/>
              </a:rPr>
              <a:t>Economic aftermath of Berlin 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57912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Bookman Old Style" pitchFamily="18" charset="0"/>
              </a:rPr>
              <a:t>Africans did not buy European goods</a:t>
            </a:r>
          </a:p>
          <a:p>
            <a:r>
              <a:rPr lang="en-US" dirty="0">
                <a:latin typeface="Bookman Old Style" pitchFamily="18" charset="0"/>
              </a:rPr>
              <a:t>Europeans exploited natural resources</a:t>
            </a:r>
          </a:p>
          <a:p>
            <a:r>
              <a:rPr lang="en-US" dirty="0">
                <a:latin typeface="Bookman Old Style" pitchFamily="18" charset="0"/>
              </a:rPr>
              <a:t>Established plantations </a:t>
            </a:r>
          </a:p>
          <a:p>
            <a:r>
              <a:rPr lang="en-US" dirty="0">
                <a:latin typeface="Bookman Old Style" pitchFamily="18" charset="0"/>
              </a:rPr>
              <a:t>of cash crops</a:t>
            </a:r>
          </a:p>
        </p:txBody>
      </p:sp>
      <p:pic>
        <p:nvPicPr>
          <p:cNvPr id="11266" name="Picture 2" descr="http://www.supportghana.co.uk/images/cash-cro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6400"/>
            <a:ext cx="323556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01" y="685800"/>
            <a:ext cx="846970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6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990600"/>
            <a:ext cx="8730978" cy="54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7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two passages do you find to be most true?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- “Every empire seeks as its imperialistic mission not to plunder and control but to educate and liberate." </a:t>
            </a:r>
          </a:p>
          <a:p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- “The truth is that imperialism was never idealistic. It has always been driven by economic or strategic interests.” </a:t>
            </a:r>
          </a:p>
        </p:txBody>
      </p:sp>
    </p:spTree>
    <p:extLst>
      <p:ext uri="{BB962C8B-B14F-4D97-AF65-F5344CB8AC3E}">
        <p14:creationId xmlns:p14="http://schemas.microsoft.com/office/powerpoint/2010/main" val="1389881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Bookman Old Style" pitchFamily="18" charset="0"/>
              </a:rPr>
              <a:t>Forms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638800" cy="49529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Direct: </a:t>
            </a:r>
            <a:r>
              <a:rPr lang="en-US" dirty="0">
                <a:latin typeface="Bookman Old Style" pitchFamily="18" charset="0"/>
              </a:rPr>
              <a:t>foreign officials brought in to govern locals</a:t>
            </a:r>
          </a:p>
          <a:p>
            <a:pPr lvl="1"/>
            <a:r>
              <a:rPr lang="en-US" dirty="0">
                <a:latin typeface="Bookman Old Style" pitchFamily="18" charset="0"/>
              </a:rPr>
              <a:t>Developed out of policy of paternalism</a:t>
            </a:r>
          </a:p>
          <a:p>
            <a:pPr lvl="2"/>
            <a:r>
              <a:rPr lang="en-US" dirty="0">
                <a:latin typeface="Bookman Old Style" pitchFamily="18" charset="0"/>
              </a:rPr>
              <a:t>Governed in a fatherly way where foreign officials provided for locals’ needs, but did not give them rights </a:t>
            </a:r>
          </a:p>
          <a:p>
            <a:pPr lvl="1"/>
            <a:r>
              <a:rPr lang="en-US" dirty="0">
                <a:latin typeface="Bookman Old Style" pitchFamily="18" charset="0"/>
              </a:rPr>
              <a:t> Local officials were not taught how to govern on their own </a:t>
            </a:r>
          </a:p>
          <a:p>
            <a:pPr lvl="1"/>
            <a:r>
              <a:rPr lang="en-US" dirty="0">
                <a:latin typeface="Bookman Old Style" pitchFamily="18" charset="0"/>
              </a:rPr>
              <a:t>Assimilated locals in European culture</a:t>
            </a:r>
          </a:p>
        </p:txBody>
      </p:sp>
      <p:pic>
        <p:nvPicPr>
          <p:cNvPr id="8194" name="Picture 2" descr="http://colonialwarfare18901975.devhub.com/img/upload/tirailleurs_senegala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0"/>
            <a:ext cx="3276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Bookman Old Style" pitchFamily="18" charset="0"/>
              </a:rPr>
              <a:t>Forms of Control: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867400" cy="54102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Indirect: </a:t>
            </a:r>
            <a:r>
              <a:rPr lang="en-US" dirty="0">
                <a:latin typeface="Bookman Old Style" pitchFamily="18" charset="0"/>
              </a:rPr>
              <a:t>relied on existing local political leaders, and gave nations limited self rule</a:t>
            </a:r>
          </a:p>
          <a:p>
            <a:pPr lvl="1"/>
            <a:r>
              <a:rPr lang="en-US" dirty="0">
                <a:latin typeface="Bookman Old Style" pitchFamily="18" charset="0"/>
              </a:rPr>
              <a:t>The goal was to develop future native leaders who governed in the style of the imperial nation</a:t>
            </a:r>
          </a:p>
          <a:p>
            <a:pPr lvl="1"/>
            <a:r>
              <a:rPr lang="en-US" dirty="0">
                <a:latin typeface="Bookman Old Style" pitchFamily="18" charset="0"/>
              </a:rPr>
              <a:t>Examples: United States and British colonies</a:t>
            </a:r>
          </a:p>
        </p:txBody>
      </p:sp>
      <p:pic>
        <p:nvPicPr>
          <p:cNvPr id="7170" name="Picture 2" descr="http://www.pinmart.com/assets/item/regular/S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291465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B7C13-CEC2-44B6-A302-913AAE73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Menelik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8B14-B1AF-4E7E-BE75-15F71781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Emperor of Ethiopia</a:t>
            </a:r>
          </a:p>
          <a:p>
            <a:r>
              <a:rPr lang="en-US" dirty="0"/>
              <a:t>Pitted Italians, French, and Brits against each other (all were trying to control Ethiopia)</a:t>
            </a:r>
          </a:p>
          <a:p>
            <a:r>
              <a:rPr lang="en-US" dirty="0"/>
              <a:t>Signed treaty with Italy, but felt he was giving up a portion</a:t>
            </a:r>
          </a:p>
          <a:p>
            <a:r>
              <a:rPr lang="en-US" dirty="0"/>
              <a:t>Defeated Italy in 1896, kept Ethiopia independent</a:t>
            </a:r>
          </a:p>
        </p:txBody>
      </p:sp>
      <p:pic>
        <p:nvPicPr>
          <p:cNvPr id="1026" name="Picture 2" descr="Image result for menelik II">
            <a:extLst>
              <a:ext uri="{FF2B5EF4-FFF2-40B4-BE49-F238E27FC236}">
                <a16:creationId xmlns:a16="http://schemas.microsoft.com/office/drawing/2014/main" id="{9A8C69EE-7CCB-4594-903A-1F869EA88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43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Bookman Old Style" pitchFamily="18" charset="0"/>
              </a:rPr>
              <a:t>Legacy of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7010400" cy="3810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Positive Effects:</a:t>
            </a:r>
          </a:p>
          <a:p>
            <a:pPr lvl="1"/>
            <a:r>
              <a:rPr lang="en-US" dirty="0">
                <a:latin typeface="Bookman Old Style" pitchFamily="18" charset="0"/>
              </a:rPr>
              <a:t>Reduced local warfare</a:t>
            </a:r>
          </a:p>
          <a:p>
            <a:pPr lvl="1"/>
            <a:r>
              <a:rPr lang="en-US" dirty="0">
                <a:latin typeface="Bookman Old Style" pitchFamily="18" charset="0"/>
              </a:rPr>
              <a:t>Infrastructure improved</a:t>
            </a:r>
          </a:p>
          <a:p>
            <a:pPr lvl="1"/>
            <a:r>
              <a:rPr lang="en-US" dirty="0">
                <a:latin typeface="Bookman Old Style" pitchFamily="18" charset="0"/>
              </a:rPr>
              <a:t>Health care increased</a:t>
            </a:r>
          </a:p>
          <a:p>
            <a:pPr lvl="1"/>
            <a:r>
              <a:rPr lang="en-US" dirty="0">
                <a:latin typeface="Bookman Old Style" pitchFamily="18" charset="0"/>
              </a:rPr>
              <a:t>Economic Expansion</a:t>
            </a:r>
          </a:p>
        </p:txBody>
      </p:sp>
      <p:pic>
        <p:nvPicPr>
          <p:cNvPr id="3074" name="Picture 2" descr="http://images.mylot.com/userImages/images/postphotos/2053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10024"/>
            <a:ext cx="428625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Bookman Old Style" pitchFamily="18" charset="0"/>
              </a:rPr>
              <a:t>Legacy of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791200" cy="52578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Negative Effects:</a:t>
            </a:r>
            <a:r>
              <a:rPr lang="en-US" dirty="0">
                <a:latin typeface="Bookman Old Style" pitchFamily="18" charset="0"/>
              </a:rPr>
              <a:t> </a:t>
            </a:r>
          </a:p>
          <a:p>
            <a:pPr lvl="1"/>
            <a:r>
              <a:rPr lang="en-US" dirty="0">
                <a:latin typeface="Bookman Old Style" pitchFamily="18" charset="0"/>
              </a:rPr>
              <a:t>Africans lost control of land and independence</a:t>
            </a:r>
          </a:p>
          <a:p>
            <a:pPr lvl="1"/>
            <a:r>
              <a:rPr lang="en-US" dirty="0">
                <a:latin typeface="Bookman Old Style" pitchFamily="18" charset="0"/>
              </a:rPr>
              <a:t>Disease, resistance, and famines killed thousands</a:t>
            </a:r>
          </a:p>
          <a:p>
            <a:pPr lvl="1"/>
            <a:r>
              <a:rPr lang="en-US" dirty="0">
                <a:latin typeface="Bookman Old Style" pitchFamily="18" charset="0"/>
              </a:rPr>
              <a:t>Traditional culture was destroyed</a:t>
            </a:r>
          </a:p>
          <a:p>
            <a:pPr lvl="1"/>
            <a:r>
              <a:rPr lang="en-US" dirty="0">
                <a:latin typeface="Bookman Old Style" pitchFamily="18" charset="0"/>
              </a:rPr>
              <a:t>Division of ethnic groups</a:t>
            </a:r>
          </a:p>
          <a:p>
            <a:pPr lvl="1"/>
            <a:r>
              <a:rPr lang="en-US" dirty="0">
                <a:latin typeface="Bookman Old Style" pitchFamily="18" charset="0"/>
              </a:rPr>
              <a:t>Joining of rival groups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2050" name="Picture 2" descr="http://www.faqs.org/espionage/images/eeis_01_img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2362200"/>
            <a:ext cx="380323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C0EC-24E0-4207-910C-129B8799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What was the SCRAMBLE for AFRICA? - KJ Vids">
            <a:hlinkClick r:id="" action="ppaction://media"/>
            <a:extLst>
              <a:ext uri="{FF2B5EF4-FFF2-40B4-BE49-F238E27FC236}">
                <a16:creationId xmlns:a16="http://schemas.microsoft.com/office/drawing/2014/main" id="{B49987D6-FB77-4122-B54F-9DE5C7D371B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687" y="964295"/>
            <a:ext cx="8762626" cy="49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Bookman Old Style" pitchFamily="18" charset="0"/>
              </a:rPr>
              <a:t>Background of Africa prior to 1800’s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724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Bookman Old Style" pitchFamily="18" charset="0"/>
              </a:rPr>
              <a:t>Reasons Europeans had not conquered Africa before:</a:t>
            </a:r>
          </a:p>
          <a:p>
            <a:pPr lvl="1"/>
            <a:r>
              <a:rPr lang="en-US" dirty="0">
                <a:latin typeface="Bookman Old Style" pitchFamily="18" charset="0"/>
              </a:rPr>
              <a:t>Strong African armies</a:t>
            </a:r>
          </a:p>
          <a:p>
            <a:pPr lvl="1"/>
            <a:r>
              <a:rPr lang="en-US" dirty="0">
                <a:latin typeface="Bookman Old Style" pitchFamily="18" charset="0"/>
              </a:rPr>
              <a:t>Inability to travel into the interior</a:t>
            </a:r>
          </a:p>
          <a:p>
            <a:pPr lvl="1"/>
            <a:r>
              <a:rPr lang="en-US" dirty="0">
                <a:latin typeface="Bookman Old Style" pitchFamily="18" charset="0"/>
              </a:rPr>
              <a:t>European susceptibility to diseases</a:t>
            </a:r>
          </a:p>
          <a:p>
            <a:pPr lvl="1"/>
            <a:r>
              <a:rPr lang="en-US" dirty="0">
                <a:latin typeface="Bookman Old Style" pitchFamily="18" charset="0"/>
              </a:rPr>
              <a:t>Africa was ethnically and linguistically divided</a:t>
            </a:r>
          </a:p>
          <a:p>
            <a:pPr lvl="1"/>
            <a:endParaRPr lang="en-US" dirty="0">
              <a:latin typeface="Bookman Old Style" pitchFamily="18" charset="0"/>
            </a:endParaRPr>
          </a:p>
        </p:txBody>
      </p:sp>
      <p:pic>
        <p:nvPicPr>
          <p:cNvPr id="17410" name="Picture 2" descr="http://www.safaripride.co.uk/upimg/Boats%20dwarfed%20by%20jungle%201100x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4114800" cy="2741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www.cdc.gov/malaria/images/graphs/geodistribu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36357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upload.wikimedia.org/wikipedia/commons/thumb/c/c4/African_language_families_en.svg/330px-African_language_families_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425133" cy="48006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189956"/>
            <a:ext cx="4077390" cy="30678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Bookman Old Style" pitchFamily="18" charset="0"/>
              </a:rPr>
              <a:t>What is imperialism?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Imperialism</a:t>
            </a:r>
            <a:r>
              <a:rPr lang="en-US" dirty="0">
                <a:latin typeface="Bookman Old Style" pitchFamily="18" charset="0"/>
              </a:rPr>
              <a:t>: policy of extending the rule or authority of an empire or nation over foreign countries, or of acquiring and holding colonies and dependencies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Bookman Old Style" pitchFamily="18" charset="0"/>
              </a:rPr>
              <a:t>Social Forces Driving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Social Darwinism:  </a:t>
            </a:r>
            <a:r>
              <a:rPr lang="en-US" dirty="0">
                <a:latin typeface="Bookman Old Style" pitchFamily="18" charset="0"/>
              </a:rPr>
              <a:t>the ideas of “survival of the fittest” applied to human society. </a:t>
            </a:r>
          </a:p>
          <a:p>
            <a:pPr lvl="1"/>
            <a:r>
              <a:rPr lang="en-US" dirty="0">
                <a:latin typeface="Bookman Old Style" pitchFamily="18" charset="0"/>
              </a:rPr>
              <a:t>Those who were more advanced (Europeans) were racially superior to less developed races (Africans and Asians) </a:t>
            </a:r>
          </a:p>
          <a:p>
            <a:r>
              <a:rPr lang="en-US" dirty="0">
                <a:solidFill>
                  <a:srgbClr val="FFFF00"/>
                </a:solidFill>
                <a:latin typeface="Bookman Old Style" pitchFamily="18" charset="0"/>
              </a:rPr>
              <a:t>Racism: </a:t>
            </a:r>
            <a:r>
              <a:rPr lang="en-US" dirty="0">
                <a:latin typeface="Bookman Old Style" pitchFamily="18" charset="0"/>
              </a:rPr>
              <a:t>the belief one race is superior to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Bookman Old Style" pitchFamily="18" charset="0"/>
              </a:rPr>
              <a:t>Economic Forces driving Imperialism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man Old Style" pitchFamily="18" charset="0"/>
              </a:rPr>
              <a:t>Industrialized nations needed more raw materials</a:t>
            </a:r>
          </a:p>
          <a:p>
            <a:r>
              <a:rPr lang="en-US" dirty="0">
                <a:latin typeface="Bookman Old Style" pitchFamily="18" charset="0"/>
              </a:rPr>
              <a:t>African nations were new markets for industrialized goods</a:t>
            </a:r>
          </a:p>
          <a:p>
            <a:endParaRPr lang="en-US" dirty="0"/>
          </a:p>
        </p:txBody>
      </p:sp>
      <p:pic>
        <p:nvPicPr>
          <p:cNvPr id="15362" name="Picture 2" descr="http://indiatransportportal.com/wp-content/uploads/2010/05/transportation_rub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657600"/>
            <a:ext cx="2571750" cy="2571751"/>
          </a:xfrm>
          <a:prstGeom prst="rect">
            <a:avLst/>
          </a:prstGeom>
          <a:noFill/>
        </p:spPr>
      </p:pic>
      <p:pic>
        <p:nvPicPr>
          <p:cNvPr id="15364" name="Picture 4" descr="http://www.theecologist.org/siteimage/scale/800/600/2876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038600"/>
            <a:ext cx="42672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6386</TotalTime>
  <Words>512</Words>
  <Application>Microsoft Office PowerPoint</Application>
  <PresentationFormat>On-screen Show (4:3)</PresentationFormat>
  <Paragraphs>78</Paragraphs>
  <Slides>24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Bookman Old Style</vt:lpstr>
      <vt:lpstr>Calibri</vt:lpstr>
      <vt:lpstr>Office Theme</vt:lpstr>
      <vt:lpstr>PowerPoint Presentation</vt:lpstr>
      <vt:lpstr>Which of these two passages do you find to be most true?  </vt:lpstr>
      <vt:lpstr>PowerPoint Presentation</vt:lpstr>
      <vt:lpstr>Background of Africa prior to 1800’s</vt:lpstr>
      <vt:lpstr>PowerPoint Presentation</vt:lpstr>
      <vt:lpstr>PowerPoint Presentation</vt:lpstr>
      <vt:lpstr>What is imperialism?</vt:lpstr>
      <vt:lpstr>Social Forces Driving Imperialism</vt:lpstr>
      <vt:lpstr>Economic Forces driving Imperialism</vt:lpstr>
      <vt:lpstr>PowerPoint Presentation</vt:lpstr>
      <vt:lpstr>PowerPoint Presentation</vt:lpstr>
      <vt:lpstr>Political Forces behind Imperialism</vt:lpstr>
      <vt:lpstr>Reasons Europeans were able to Imperialize </vt:lpstr>
      <vt:lpstr>PowerPoint Presentation</vt:lpstr>
      <vt:lpstr>Scramble for Africa</vt:lpstr>
      <vt:lpstr>Africa before and after                         the Berlin Conference </vt:lpstr>
      <vt:lpstr>Economic aftermath of Berlin Conference</vt:lpstr>
      <vt:lpstr>PowerPoint Presentation</vt:lpstr>
      <vt:lpstr>PowerPoint Presentation</vt:lpstr>
      <vt:lpstr>Forms of Control</vt:lpstr>
      <vt:lpstr>Forms of Control:</vt:lpstr>
      <vt:lpstr>Menelik II</vt:lpstr>
      <vt:lpstr>Legacy of Imperialism</vt:lpstr>
      <vt:lpstr>Legacy of Imperialism</vt:lpstr>
    </vt:vector>
  </TitlesOfParts>
  <Company>Leon County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2/13/2012</dc:title>
  <dc:creator>haltyg</dc:creator>
  <cp:lastModifiedBy>Matthew Liedberg</cp:lastModifiedBy>
  <cp:revision>106</cp:revision>
  <dcterms:created xsi:type="dcterms:W3CDTF">2012-02-17T01:28:52Z</dcterms:created>
  <dcterms:modified xsi:type="dcterms:W3CDTF">2020-03-06T18:23:00Z</dcterms:modified>
</cp:coreProperties>
</file>